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2"/>
  </p:notesMasterIdLst>
  <p:handoutMasterIdLst>
    <p:handoutMasterId r:id="rId53"/>
  </p:handoutMasterIdLst>
  <p:sldIdLst>
    <p:sldId id="256" r:id="rId2"/>
    <p:sldId id="289" r:id="rId3"/>
    <p:sldId id="351" r:id="rId4"/>
    <p:sldId id="267" r:id="rId5"/>
    <p:sldId id="288" r:id="rId6"/>
    <p:sldId id="265" r:id="rId7"/>
    <p:sldId id="262" r:id="rId8"/>
    <p:sldId id="293" r:id="rId9"/>
    <p:sldId id="257" r:id="rId10"/>
    <p:sldId id="344" r:id="rId11"/>
    <p:sldId id="298" r:id="rId12"/>
    <p:sldId id="318" r:id="rId13"/>
    <p:sldId id="320" r:id="rId14"/>
    <p:sldId id="299" r:id="rId15"/>
    <p:sldId id="319" r:id="rId16"/>
    <p:sldId id="305" r:id="rId17"/>
    <p:sldId id="306" r:id="rId18"/>
    <p:sldId id="322" r:id="rId19"/>
    <p:sldId id="303" r:id="rId20"/>
    <p:sldId id="302" r:id="rId21"/>
    <p:sldId id="311" r:id="rId22"/>
    <p:sldId id="312" r:id="rId23"/>
    <p:sldId id="313" r:id="rId24"/>
    <p:sldId id="345" r:id="rId25"/>
    <p:sldId id="316" r:id="rId26"/>
    <p:sldId id="343" r:id="rId27"/>
    <p:sldId id="340" r:id="rId28"/>
    <p:sldId id="341" r:id="rId29"/>
    <p:sldId id="317" r:id="rId30"/>
    <p:sldId id="347" r:id="rId31"/>
    <p:sldId id="332" r:id="rId32"/>
    <p:sldId id="334" r:id="rId33"/>
    <p:sldId id="330" r:id="rId34"/>
    <p:sldId id="331" r:id="rId35"/>
    <p:sldId id="333" r:id="rId36"/>
    <p:sldId id="325" r:id="rId37"/>
    <p:sldId id="324" r:id="rId38"/>
    <p:sldId id="326" r:id="rId39"/>
    <p:sldId id="327" r:id="rId40"/>
    <p:sldId id="328" r:id="rId41"/>
    <p:sldId id="348" r:id="rId42"/>
    <p:sldId id="349" r:id="rId43"/>
    <p:sldId id="350" r:id="rId44"/>
    <p:sldId id="335" r:id="rId45"/>
    <p:sldId id="329" r:id="rId46"/>
    <p:sldId id="336" r:id="rId47"/>
    <p:sldId id="337" r:id="rId48"/>
    <p:sldId id="338" r:id="rId49"/>
    <p:sldId id="266" r:id="rId50"/>
    <p:sldId id="339" r:id="rId51"/>
  </p:sldIdLst>
  <p:sldSz cx="9144000" cy="6858000" type="screen4x3"/>
  <p:notesSz cx="7200900" cy="9512300"/>
  <p:defaultTextStyle>
    <a:defPPr>
      <a:defRPr lang="en-US"/>
    </a:defPPr>
    <a:lvl1pPr algn="ctr" rtl="0" fontAlgn="base">
      <a:spcBef>
        <a:spcPct val="0"/>
      </a:spcBef>
      <a:spcAft>
        <a:spcPct val="0"/>
      </a:spcAft>
      <a:buClr>
        <a:srgbClr val="003366"/>
      </a:buClr>
      <a:buSzPct val="125000"/>
      <a:buFont typeface="Wingdings" panose="05000000000000000000" pitchFamily="2" charset="2"/>
      <a:defRPr sz="2400" kern="1200">
        <a:solidFill>
          <a:schemeClr val="tx1"/>
        </a:solidFill>
        <a:latin typeface="CG Omega" pitchFamily="34" charset="0"/>
        <a:ea typeface="+mn-ea"/>
        <a:cs typeface="+mn-cs"/>
      </a:defRPr>
    </a:lvl1pPr>
    <a:lvl2pPr marL="457200" algn="ctr" rtl="0" fontAlgn="base">
      <a:spcBef>
        <a:spcPct val="0"/>
      </a:spcBef>
      <a:spcAft>
        <a:spcPct val="0"/>
      </a:spcAft>
      <a:buClr>
        <a:srgbClr val="003366"/>
      </a:buClr>
      <a:buSzPct val="125000"/>
      <a:buFont typeface="Wingdings" panose="05000000000000000000" pitchFamily="2" charset="2"/>
      <a:defRPr sz="2400" kern="1200">
        <a:solidFill>
          <a:schemeClr val="tx1"/>
        </a:solidFill>
        <a:latin typeface="CG Omega" pitchFamily="34" charset="0"/>
        <a:ea typeface="+mn-ea"/>
        <a:cs typeface="+mn-cs"/>
      </a:defRPr>
    </a:lvl2pPr>
    <a:lvl3pPr marL="914400" algn="ctr" rtl="0" fontAlgn="base">
      <a:spcBef>
        <a:spcPct val="0"/>
      </a:spcBef>
      <a:spcAft>
        <a:spcPct val="0"/>
      </a:spcAft>
      <a:buClr>
        <a:srgbClr val="003366"/>
      </a:buClr>
      <a:buSzPct val="125000"/>
      <a:buFont typeface="Wingdings" panose="05000000000000000000" pitchFamily="2" charset="2"/>
      <a:defRPr sz="2400" kern="1200">
        <a:solidFill>
          <a:schemeClr val="tx1"/>
        </a:solidFill>
        <a:latin typeface="CG Omega" pitchFamily="34" charset="0"/>
        <a:ea typeface="+mn-ea"/>
        <a:cs typeface="+mn-cs"/>
      </a:defRPr>
    </a:lvl3pPr>
    <a:lvl4pPr marL="1371600" algn="ctr" rtl="0" fontAlgn="base">
      <a:spcBef>
        <a:spcPct val="0"/>
      </a:spcBef>
      <a:spcAft>
        <a:spcPct val="0"/>
      </a:spcAft>
      <a:buClr>
        <a:srgbClr val="003366"/>
      </a:buClr>
      <a:buSzPct val="125000"/>
      <a:buFont typeface="Wingdings" panose="05000000000000000000" pitchFamily="2" charset="2"/>
      <a:defRPr sz="2400" kern="1200">
        <a:solidFill>
          <a:schemeClr val="tx1"/>
        </a:solidFill>
        <a:latin typeface="CG Omega" pitchFamily="34" charset="0"/>
        <a:ea typeface="+mn-ea"/>
        <a:cs typeface="+mn-cs"/>
      </a:defRPr>
    </a:lvl4pPr>
    <a:lvl5pPr marL="1828800" algn="ctr" rtl="0" fontAlgn="base">
      <a:spcBef>
        <a:spcPct val="0"/>
      </a:spcBef>
      <a:spcAft>
        <a:spcPct val="0"/>
      </a:spcAft>
      <a:buClr>
        <a:srgbClr val="003366"/>
      </a:buClr>
      <a:buSzPct val="125000"/>
      <a:buFont typeface="Wingdings" panose="05000000000000000000" pitchFamily="2" charset="2"/>
      <a:defRPr sz="2400" kern="1200">
        <a:solidFill>
          <a:schemeClr val="tx1"/>
        </a:solidFill>
        <a:latin typeface="CG Omega" pitchFamily="34" charset="0"/>
        <a:ea typeface="+mn-ea"/>
        <a:cs typeface="+mn-cs"/>
      </a:defRPr>
    </a:lvl5pPr>
    <a:lvl6pPr marL="2286000" algn="l" defTabSz="914400" rtl="0" eaLnBrk="1" latinLnBrk="0" hangingPunct="1">
      <a:defRPr sz="2400" kern="1200">
        <a:solidFill>
          <a:schemeClr val="tx1"/>
        </a:solidFill>
        <a:latin typeface="CG Omega" pitchFamily="34" charset="0"/>
        <a:ea typeface="+mn-ea"/>
        <a:cs typeface="+mn-cs"/>
      </a:defRPr>
    </a:lvl6pPr>
    <a:lvl7pPr marL="2743200" algn="l" defTabSz="914400" rtl="0" eaLnBrk="1" latinLnBrk="0" hangingPunct="1">
      <a:defRPr sz="2400" kern="1200">
        <a:solidFill>
          <a:schemeClr val="tx1"/>
        </a:solidFill>
        <a:latin typeface="CG Omega" pitchFamily="34" charset="0"/>
        <a:ea typeface="+mn-ea"/>
        <a:cs typeface="+mn-cs"/>
      </a:defRPr>
    </a:lvl7pPr>
    <a:lvl8pPr marL="3200400" algn="l" defTabSz="914400" rtl="0" eaLnBrk="1" latinLnBrk="0" hangingPunct="1">
      <a:defRPr sz="2400" kern="1200">
        <a:solidFill>
          <a:schemeClr val="tx1"/>
        </a:solidFill>
        <a:latin typeface="CG Omega" pitchFamily="34" charset="0"/>
        <a:ea typeface="+mn-ea"/>
        <a:cs typeface="+mn-cs"/>
      </a:defRPr>
    </a:lvl8pPr>
    <a:lvl9pPr marL="3657600" algn="l" defTabSz="914400" rtl="0" eaLnBrk="1" latinLnBrk="0" hangingPunct="1">
      <a:defRPr sz="2400" kern="1200">
        <a:solidFill>
          <a:schemeClr val="tx1"/>
        </a:solidFill>
        <a:latin typeface="CG Omeg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96">
          <p15:clr>
            <a:srgbClr val="A4A3A4"/>
          </p15:clr>
        </p15:guide>
        <p15:guide id="2" pos="22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58AD3"/>
    <a:srgbClr val="829FDB"/>
    <a:srgbClr val="829FCE"/>
    <a:srgbClr val="829FCA"/>
    <a:srgbClr val="7292C2"/>
    <a:srgbClr val="7396C1"/>
    <a:srgbClr val="EAEAEA"/>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11" autoAdjust="0"/>
    <p:restoredTop sz="69501" autoAdjust="0"/>
  </p:normalViewPr>
  <p:slideViewPr>
    <p:cSldViewPr>
      <p:cViewPr varScale="1">
        <p:scale>
          <a:sx n="51" d="100"/>
          <a:sy n="51" d="100"/>
        </p:scale>
        <p:origin x="-715" y="-82"/>
      </p:cViewPr>
      <p:guideLst>
        <p:guide orient="horz" pos="2160"/>
        <p:guide pos="2880"/>
      </p:guideLst>
    </p:cSldViewPr>
  </p:slideViewPr>
  <p:notesTextViewPr>
    <p:cViewPr>
      <p:scale>
        <a:sx n="100" d="100"/>
        <a:sy n="100" d="100"/>
      </p:scale>
      <p:origin x="0" y="0"/>
    </p:cViewPr>
  </p:notesTextViewPr>
  <p:notesViewPr>
    <p:cSldViewPr>
      <p:cViewPr varScale="1">
        <p:scale>
          <a:sx n="37" d="100"/>
          <a:sy n="37" d="100"/>
        </p:scale>
        <p:origin x="-2242" y="-101"/>
      </p:cViewPr>
      <p:guideLst>
        <p:guide orient="horz" pos="2996"/>
        <p:guide pos="22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a:extLst>
              <a:ext uri="{FF2B5EF4-FFF2-40B4-BE49-F238E27FC236}">
                <a16:creationId xmlns:a16="http://schemas.microsoft.com/office/drawing/2014/main" id="{C323B67D-6CE2-4532-9E91-186C7C85C00B}"/>
              </a:ext>
            </a:extLst>
          </p:cNvPr>
          <p:cNvSpPr>
            <a:spLocks noGrp="1" noChangeArrowheads="1"/>
          </p:cNvSpPr>
          <p:nvPr>
            <p:ph type="hdr" sz="quarter"/>
          </p:nvPr>
        </p:nvSpPr>
        <p:spPr bwMode="auto">
          <a:xfrm>
            <a:off x="0" y="0"/>
            <a:ext cx="3121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00" tIns="47750" rIns="95500" bIns="47750" numCol="1" anchor="t" anchorCtr="0" compatLnSpc="1">
            <a:prstTxWarp prst="textNoShape">
              <a:avLst/>
            </a:prstTxWarp>
          </a:bodyPr>
          <a:lstStyle>
            <a:lvl1pPr algn="l" defTabSz="955675" eaLnBrk="0" hangingPunct="0">
              <a:buClrTx/>
              <a:buSzTx/>
              <a:buFontTx/>
              <a:buNone/>
              <a:defRPr sz="1300">
                <a:latin typeface="Times New Roman" panose="02020603050405020304" pitchFamily="18" charset="0"/>
              </a:defRPr>
            </a:lvl1pPr>
          </a:lstStyle>
          <a:p>
            <a:endParaRPr lang="en-US" altLang="es-ES"/>
          </a:p>
        </p:txBody>
      </p:sp>
      <p:sp>
        <p:nvSpPr>
          <p:cNvPr id="17411" name="Rectangle 1027">
            <a:extLst>
              <a:ext uri="{FF2B5EF4-FFF2-40B4-BE49-F238E27FC236}">
                <a16:creationId xmlns:a16="http://schemas.microsoft.com/office/drawing/2014/main" id="{337A80AF-7563-46E7-AA9D-6EEAFF75AF3F}"/>
              </a:ext>
            </a:extLst>
          </p:cNvPr>
          <p:cNvSpPr>
            <a:spLocks noGrp="1" noChangeArrowheads="1"/>
          </p:cNvSpPr>
          <p:nvPr>
            <p:ph type="dt" sz="quarter" idx="1"/>
          </p:nvPr>
        </p:nvSpPr>
        <p:spPr bwMode="auto">
          <a:xfrm>
            <a:off x="4079875" y="0"/>
            <a:ext cx="3121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00" tIns="47750" rIns="95500" bIns="47750" numCol="1" anchor="t" anchorCtr="0" compatLnSpc="1">
            <a:prstTxWarp prst="textNoShape">
              <a:avLst/>
            </a:prstTxWarp>
          </a:bodyPr>
          <a:lstStyle>
            <a:lvl1pPr algn="r" defTabSz="955675" eaLnBrk="0" hangingPunct="0">
              <a:buClrTx/>
              <a:buSzTx/>
              <a:buFontTx/>
              <a:buNone/>
              <a:defRPr sz="1300">
                <a:latin typeface="Times New Roman" panose="02020603050405020304" pitchFamily="18" charset="0"/>
              </a:defRPr>
            </a:lvl1pPr>
          </a:lstStyle>
          <a:p>
            <a:endParaRPr lang="en-US" altLang="es-ES"/>
          </a:p>
        </p:txBody>
      </p:sp>
      <p:sp>
        <p:nvSpPr>
          <p:cNvPr id="17412" name="Rectangle 1028">
            <a:extLst>
              <a:ext uri="{FF2B5EF4-FFF2-40B4-BE49-F238E27FC236}">
                <a16:creationId xmlns:a16="http://schemas.microsoft.com/office/drawing/2014/main" id="{5989FE81-E36F-4A7F-B7EF-EE932951BA90}"/>
              </a:ext>
            </a:extLst>
          </p:cNvPr>
          <p:cNvSpPr>
            <a:spLocks noGrp="1" noChangeArrowheads="1"/>
          </p:cNvSpPr>
          <p:nvPr>
            <p:ph type="ftr" sz="quarter" idx="2"/>
          </p:nvPr>
        </p:nvSpPr>
        <p:spPr bwMode="auto">
          <a:xfrm>
            <a:off x="0" y="9036050"/>
            <a:ext cx="3121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00" tIns="47750" rIns="95500" bIns="47750" numCol="1" anchor="b" anchorCtr="0" compatLnSpc="1">
            <a:prstTxWarp prst="textNoShape">
              <a:avLst/>
            </a:prstTxWarp>
          </a:bodyPr>
          <a:lstStyle>
            <a:lvl1pPr algn="l" defTabSz="955675" eaLnBrk="0" hangingPunct="0">
              <a:buClrTx/>
              <a:buSzTx/>
              <a:buFontTx/>
              <a:buNone/>
              <a:defRPr sz="1300">
                <a:latin typeface="Times New Roman" panose="02020603050405020304" pitchFamily="18" charset="0"/>
              </a:defRPr>
            </a:lvl1pPr>
          </a:lstStyle>
          <a:p>
            <a:r>
              <a:rPr lang="en-US" altLang="es-ES"/>
              <a:t>fgdd</a:t>
            </a:r>
          </a:p>
        </p:txBody>
      </p:sp>
      <p:sp>
        <p:nvSpPr>
          <p:cNvPr id="17413" name="Rectangle 1029">
            <a:extLst>
              <a:ext uri="{FF2B5EF4-FFF2-40B4-BE49-F238E27FC236}">
                <a16:creationId xmlns:a16="http://schemas.microsoft.com/office/drawing/2014/main" id="{5ECF5A65-18E7-4F45-A25F-F506CC9D2D9D}"/>
              </a:ext>
            </a:extLst>
          </p:cNvPr>
          <p:cNvSpPr>
            <a:spLocks noGrp="1" noChangeArrowheads="1"/>
          </p:cNvSpPr>
          <p:nvPr>
            <p:ph type="sldNum" sz="quarter" idx="3"/>
          </p:nvPr>
        </p:nvSpPr>
        <p:spPr bwMode="auto">
          <a:xfrm>
            <a:off x="4079875" y="9036050"/>
            <a:ext cx="3121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00" tIns="47750" rIns="95500" bIns="47750" numCol="1" anchor="b" anchorCtr="0" compatLnSpc="1">
            <a:prstTxWarp prst="textNoShape">
              <a:avLst/>
            </a:prstTxWarp>
          </a:bodyPr>
          <a:lstStyle>
            <a:lvl1pPr algn="r" defTabSz="955675" eaLnBrk="0" hangingPunct="0">
              <a:buClrTx/>
              <a:buSzTx/>
              <a:buFontTx/>
              <a:buNone/>
              <a:defRPr sz="1300">
                <a:latin typeface="Times New Roman" panose="02020603050405020304" pitchFamily="18" charset="0"/>
              </a:defRPr>
            </a:lvl1pPr>
          </a:lstStyle>
          <a:p>
            <a:fld id="{31431B11-128D-4B40-BB0A-E98A43E4E4E3}" type="slidenum">
              <a:rPr lang="en-US" altLang="es-ES"/>
              <a:pPr/>
              <a:t>‹#›</a:t>
            </a:fld>
            <a:endParaRPr lang="en-US" alt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66A4404-CD55-40EA-9651-CF00F74B4939}"/>
              </a:ext>
            </a:extLst>
          </p:cNvPr>
          <p:cNvSpPr>
            <a:spLocks noGrp="1" noChangeArrowheads="1"/>
          </p:cNvSpPr>
          <p:nvPr>
            <p:ph type="hdr" sz="quarter"/>
          </p:nvPr>
        </p:nvSpPr>
        <p:spPr bwMode="auto">
          <a:xfrm>
            <a:off x="0" y="0"/>
            <a:ext cx="3121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500" tIns="47750" rIns="95500" bIns="47750" numCol="1" anchor="t" anchorCtr="0" compatLnSpc="1">
            <a:prstTxWarp prst="textNoShape">
              <a:avLst/>
            </a:prstTxWarp>
          </a:bodyPr>
          <a:lstStyle>
            <a:lvl1pPr algn="l" defTabSz="955675" eaLnBrk="0" hangingPunct="0">
              <a:buClrTx/>
              <a:buSzTx/>
              <a:buFontTx/>
              <a:buNone/>
              <a:defRPr sz="1300">
                <a:latin typeface="Times New Roman" panose="02020603050405020304" pitchFamily="18" charset="0"/>
              </a:defRPr>
            </a:lvl1pPr>
          </a:lstStyle>
          <a:p>
            <a:endParaRPr lang="en-US" altLang="es-ES"/>
          </a:p>
        </p:txBody>
      </p:sp>
      <p:sp>
        <p:nvSpPr>
          <p:cNvPr id="2051" name="Rectangle 3">
            <a:extLst>
              <a:ext uri="{FF2B5EF4-FFF2-40B4-BE49-F238E27FC236}">
                <a16:creationId xmlns:a16="http://schemas.microsoft.com/office/drawing/2014/main" id="{ACE50BD1-45BD-4632-8C13-16849A1D69E5}"/>
              </a:ext>
            </a:extLst>
          </p:cNvPr>
          <p:cNvSpPr>
            <a:spLocks noGrp="1" noRot="1" noChangeAspect="1" noChangeArrowheads="1"/>
          </p:cNvSpPr>
          <p:nvPr>
            <p:ph type="sldImg" idx="2"/>
          </p:nvPr>
        </p:nvSpPr>
        <p:spPr bwMode="auto">
          <a:xfrm>
            <a:off x="774700" y="579438"/>
            <a:ext cx="5654675" cy="4241800"/>
          </a:xfrm>
          <a:prstGeom prst="rect">
            <a:avLst/>
          </a:prstGeom>
          <a:noFill/>
          <a:ln w="9525">
            <a:solidFill>
              <a:srgbClr val="000000"/>
            </a:solidFill>
            <a:miter lim="800000"/>
            <a:headEnd/>
            <a:tailEnd/>
          </a:ln>
        </p:spPr>
      </p:sp>
      <p:sp>
        <p:nvSpPr>
          <p:cNvPr id="2052" name="Rectangle 4">
            <a:extLst>
              <a:ext uri="{FF2B5EF4-FFF2-40B4-BE49-F238E27FC236}">
                <a16:creationId xmlns:a16="http://schemas.microsoft.com/office/drawing/2014/main" id="{6488C38C-938D-4C36-A5A1-3DE7A321276B}"/>
              </a:ext>
            </a:extLst>
          </p:cNvPr>
          <p:cNvSpPr>
            <a:spLocks noGrp="1" noChangeArrowheads="1"/>
          </p:cNvSpPr>
          <p:nvPr>
            <p:ph type="body" sz="quarter" idx="3"/>
          </p:nvPr>
        </p:nvSpPr>
        <p:spPr bwMode="auto">
          <a:xfrm>
            <a:off x="781050" y="4908550"/>
            <a:ext cx="5638800"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500" tIns="47750" rIns="95500" bIns="47750" numCol="1" anchor="t" anchorCtr="0" compatLnSpc="1">
            <a:prstTxWarp prst="textNoShape">
              <a:avLst/>
            </a:prstTxWarp>
          </a:bodyPr>
          <a:lstStyle/>
          <a:p>
            <a:pPr lvl="0"/>
            <a:r>
              <a:rPr lang="en-US" altLang="es-ES"/>
              <a:t>Click to edit Master text styles</a:t>
            </a:r>
          </a:p>
          <a:p>
            <a:pPr lvl="1"/>
            <a:r>
              <a:rPr lang="en-US" altLang="es-ES"/>
              <a:t>Second level</a:t>
            </a:r>
          </a:p>
          <a:p>
            <a:pPr lvl="2"/>
            <a:r>
              <a:rPr lang="en-US" altLang="es-ES"/>
              <a:t>Third level</a:t>
            </a:r>
          </a:p>
          <a:p>
            <a:pPr lvl="3"/>
            <a:r>
              <a:rPr lang="en-US" altLang="es-ES"/>
              <a:t>Fourth level</a:t>
            </a:r>
          </a:p>
          <a:p>
            <a:pPr lvl="4"/>
            <a:r>
              <a:rPr lang="en-US" altLang="es-ES"/>
              <a:t>Fifth level</a:t>
            </a:r>
          </a:p>
        </p:txBody>
      </p:sp>
      <p:sp>
        <p:nvSpPr>
          <p:cNvPr id="2053" name="Rectangle 5">
            <a:extLst>
              <a:ext uri="{FF2B5EF4-FFF2-40B4-BE49-F238E27FC236}">
                <a16:creationId xmlns:a16="http://schemas.microsoft.com/office/drawing/2014/main" id="{E1C9B949-99EC-407D-8936-F527F38D953D}"/>
              </a:ext>
            </a:extLst>
          </p:cNvPr>
          <p:cNvSpPr>
            <a:spLocks noGrp="1" noChangeArrowheads="1"/>
          </p:cNvSpPr>
          <p:nvPr>
            <p:ph type="dt" idx="1"/>
          </p:nvPr>
        </p:nvSpPr>
        <p:spPr bwMode="auto">
          <a:xfrm>
            <a:off x="4079875" y="0"/>
            <a:ext cx="3121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500" tIns="47750" rIns="95500" bIns="47750" numCol="1" anchor="t" anchorCtr="0" compatLnSpc="1">
            <a:prstTxWarp prst="textNoShape">
              <a:avLst/>
            </a:prstTxWarp>
          </a:bodyPr>
          <a:lstStyle>
            <a:lvl1pPr algn="r" defTabSz="955675" eaLnBrk="0" hangingPunct="0">
              <a:buClrTx/>
              <a:buSzTx/>
              <a:buFontTx/>
              <a:buNone/>
              <a:defRPr sz="1300">
                <a:latin typeface="Times New Roman" panose="02020603050405020304" pitchFamily="18" charset="0"/>
              </a:defRPr>
            </a:lvl1pPr>
          </a:lstStyle>
          <a:p>
            <a:endParaRPr lang="en-US" altLang="es-ES"/>
          </a:p>
        </p:txBody>
      </p:sp>
      <p:sp>
        <p:nvSpPr>
          <p:cNvPr id="2054" name="Rectangle 6">
            <a:extLst>
              <a:ext uri="{FF2B5EF4-FFF2-40B4-BE49-F238E27FC236}">
                <a16:creationId xmlns:a16="http://schemas.microsoft.com/office/drawing/2014/main" id="{A2754811-C50D-4FBA-9C08-EB5DBA4D0D4C}"/>
              </a:ext>
            </a:extLst>
          </p:cNvPr>
          <p:cNvSpPr>
            <a:spLocks noGrp="1" noChangeArrowheads="1"/>
          </p:cNvSpPr>
          <p:nvPr>
            <p:ph type="ftr" sz="quarter" idx="4"/>
          </p:nvPr>
        </p:nvSpPr>
        <p:spPr bwMode="auto">
          <a:xfrm>
            <a:off x="0" y="9036050"/>
            <a:ext cx="3121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500" tIns="47750" rIns="95500" bIns="47750" numCol="1" anchor="b" anchorCtr="0" compatLnSpc="1">
            <a:prstTxWarp prst="textNoShape">
              <a:avLst/>
            </a:prstTxWarp>
          </a:bodyPr>
          <a:lstStyle>
            <a:lvl1pPr algn="l" defTabSz="955675" eaLnBrk="0" hangingPunct="0">
              <a:buClrTx/>
              <a:buSzTx/>
              <a:buFontTx/>
              <a:buNone/>
              <a:defRPr sz="1300">
                <a:latin typeface="Times New Roman" panose="02020603050405020304" pitchFamily="18" charset="0"/>
              </a:defRPr>
            </a:lvl1pPr>
          </a:lstStyle>
          <a:p>
            <a:endParaRPr lang="en-US" altLang="es-ES"/>
          </a:p>
        </p:txBody>
      </p:sp>
      <p:sp>
        <p:nvSpPr>
          <p:cNvPr id="2055" name="Rectangle 7">
            <a:extLst>
              <a:ext uri="{FF2B5EF4-FFF2-40B4-BE49-F238E27FC236}">
                <a16:creationId xmlns:a16="http://schemas.microsoft.com/office/drawing/2014/main" id="{5244AE3B-FB97-46AC-BFC1-696ED531C808}"/>
              </a:ext>
            </a:extLst>
          </p:cNvPr>
          <p:cNvSpPr>
            <a:spLocks noGrp="1" noChangeArrowheads="1"/>
          </p:cNvSpPr>
          <p:nvPr>
            <p:ph type="sldNum" sz="quarter" idx="5"/>
          </p:nvPr>
        </p:nvSpPr>
        <p:spPr bwMode="auto">
          <a:xfrm>
            <a:off x="4079875" y="9036050"/>
            <a:ext cx="3121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500" tIns="47750" rIns="95500" bIns="47750" numCol="1" anchor="b" anchorCtr="0" compatLnSpc="1">
            <a:prstTxWarp prst="textNoShape">
              <a:avLst/>
            </a:prstTxWarp>
          </a:bodyPr>
          <a:lstStyle>
            <a:lvl1pPr algn="r" defTabSz="955675" eaLnBrk="0" hangingPunct="0">
              <a:buClrTx/>
              <a:buSzTx/>
              <a:buFontTx/>
              <a:buNone/>
              <a:defRPr sz="1300">
                <a:latin typeface="Times New Roman" panose="02020603050405020304" pitchFamily="18" charset="0"/>
              </a:defRPr>
            </a:lvl1pPr>
          </a:lstStyle>
          <a:p>
            <a:fld id="{132190EA-B4EE-48D8-BAA7-0CBC14ED9A29}" type="slidenum">
              <a:rPr lang="en-US" altLang="es-ES"/>
              <a:pPr/>
              <a:t>‹#›</a:t>
            </a:fld>
            <a:endParaRPr lang="en-US" alt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0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30000"/>
      </a:spcBef>
      <a:spcAft>
        <a:spcPct val="0"/>
      </a:spcAft>
      <a:defRPr kumimoji="1" sz="10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30000"/>
      </a:spcBef>
      <a:spcAft>
        <a:spcPct val="0"/>
      </a:spcAft>
      <a:defRPr kumimoji="1" sz="10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30000"/>
      </a:spcBef>
      <a:spcAft>
        <a:spcPct val="0"/>
      </a:spcAft>
      <a:defRPr kumimoji="1" sz="10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30000"/>
      </a:spcBef>
      <a:spcAft>
        <a:spcPct val="0"/>
      </a:spcAft>
      <a:defRPr kumimoji="1" sz="10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941820-38BC-4336-AAF7-24B8C6382168}"/>
              </a:ext>
            </a:extLst>
          </p:cNvPr>
          <p:cNvSpPr>
            <a:spLocks noGrp="1" noChangeArrowheads="1"/>
          </p:cNvSpPr>
          <p:nvPr>
            <p:ph type="sldNum" sz="quarter" idx="5"/>
          </p:nvPr>
        </p:nvSpPr>
        <p:spPr>
          <a:ln/>
        </p:spPr>
        <p:txBody>
          <a:bodyPr/>
          <a:lstStyle/>
          <a:p>
            <a:fld id="{B8EB1B2B-13F7-4A32-88BC-DE862E87EEA4}" type="slidenum">
              <a:rPr lang="en-US" altLang="es-ES"/>
              <a:pPr/>
              <a:t>1</a:t>
            </a:fld>
            <a:endParaRPr lang="en-US" altLang="es-ES"/>
          </a:p>
        </p:txBody>
      </p:sp>
      <p:sp>
        <p:nvSpPr>
          <p:cNvPr id="129026" name="Rectangle 2">
            <a:extLst>
              <a:ext uri="{FF2B5EF4-FFF2-40B4-BE49-F238E27FC236}">
                <a16:creationId xmlns:a16="http://schemas.microsoft.com/office/drawing/2014/main" id="{4F5D83D0-FB41-41DA-AE66-4E1FA16CA567}"/>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3F734ED7-785C-438D-92E7-03EFC534829E}"/>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D22817-D49B-425B-A322-762E61A9B4AE}"/>
              </a:ext>
            </a:extLst>
          </p:cNvPr>
          <p:cNvSpPr>
            <a:spLocks noGrp="1" noChangeArrowheads="1"/>
          </p:cNvSpPr>
          <p:nvPr>
            <p:ph type="sldNum" sz="quarter" idx="5"/>
          </p:nvPr>
        </p:nvSpPr>
        <p:spPr>
          <a:ln/>
        </p:spPr>
        <p:txBody>
          <a:bodyPr/>
          <a:lstStyle/>
          <a:p>
            <a:fld id="{4343DCE8-6FA5-4C92-AF20-8DE8F7494554}" type="slidenum">
              <a:rPr lang="en-US" altLang="es-ES"/>
              <a:pPr/>
              <a:t>11</a:t>
            </a:fld>
            <a:endParaRPr lang="en-US" altLang="es-ES"/>
          </a:p>
        </p:txBody>
      </p:sp>
      <p:sp>
        <p:nvSpPr>
          <p:cNvPr id="286722" name="Rectangle 2">
            <a:extLst>
              <a:ext uri="{FF2B5EF4-FFF2-40B4-BE49-F238E27FC236}">
                <a16:creationId xmlns:a16="http://schemas.microsoft.com/office/drawing/2014/main" id="{6AFE7247-EAD0-4CCB-9CAC-C7E45A800F4E}"/>
              </a:ext>
            </a:extLst>
          </p:cNvPr>
          <p:cNvSpPr>
            <a:spLocks noGrp="1" noRot="1" noChangeAspect="1" noChangeArrowheads="1" noTextEdit="1"/>
          </p:cNvSpPr>
          <p:nvPr>
            <p:ph type="sldImg"/>
          </p:nvPr>
        </p:nvSpPr>
        <p:spPr>
          <a:ln/>
        </p:spPr>
      </p:sp>
      <p:sp>
        <p:nvSpPr>
          <p:cNvPr id="286723" name="Rectangle 3">
            <a:extLst>
              <a:ext uri="{FF2B5EF4-FFF2-40B4-BE49-F238E27FC236}">
                <a16:creationId xmlns:a16="http://schemas.microsoft.com/office/drawing/2014/main" id="{B861C641-3106-4CCC-9BC2-E73F80A0649A}"/>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14CE24-30E4-44F6-9894-9E7DC0751CBA}"/>
              </a:ext>
            </a:extLst>
          </p:cNvPr>
          <p:cNvSpPr>
            <a:spLocks noGrp="1" noChangeArrowheads="1"/>
          </p:cNvSpPr>
          <p:nvPr>
            <p:ph type="sldNum" sz="quarter" idx="5"/>
          </p:nvPr>
        </p:nvSpPr>
        <p:spPr>
          <a:ln/>
        </p:spPr>
        <p:txBody>
          <a:bodyPr/>
          <a:lstStyle/>
          <a:p>
            <a:fld id="{BAE3A0FC-758E-4A04-82F2-FB137CFDC670}" type="slidenum">
              <a:rPr lang="en-US" altLang="es-ES"/>
              <a:pPr/>
              <a:t>12</a:t>
            </a:fld>
            <a:endParaRPr lang="en-US" altLang="es-ES"/>
          </a:p>
        </p:txBody>
      </p:sp>
      <p:sp>
        <p:nvSpPr>
          <p:cNvPr id="343042" name="Rectangle 2">
            <a:extLst>
              <a:ext uri="{FF2B5EF4-FFF2-40B4-BE49-F238E27FC236}">
                <a16:creationId xmlns:a16="http://schemas.microsoft.com/office/drawing/2014/main" id="{9BEBAE2C-1C1E-4EFD-A7EA-85CDC753F403}"/>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06F671FD-EDFD-4FF4-8B8A-AF2E9494EE97}"/>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9C92BD-8E6C-4C1B-9ACF-57B89C8D16A7}"/>
              </a:ext>
            </a:extLst>
          </p:cNvPr>
          <p:cNvSpPr>
            <a:spLocks noGrp="1" noChangeArrowheads="1"/>
          </p:cNvSpPr>
          <p:nvPr>
            <p:ph type="sldNum" sz="quarter" idx="5"/>
          </p:nvPr>
        </p:nvSpPr>
        <p:spPr>
          <a:ln/>
        </p:spPr>
        <p:txBody>
          <a:bodyPr/>
          <a:lstStyle/>
          <a:p>
            <a:fld id="{50E52A61-C295-443E-894D-3A2965CC425C}" type="slidenum">
              <a:rPr lang="en-US" altLang="es-ES"/>
              <a:pPr/>
              <a:t>13</a:t>
            </a:fld>
            <a:endParaRPr lang="en-US" altLang="es-ES"/>
          </a:p>
        </p:txBody>
      </p:sp>
      <p:sp>
        <p:nvSpPr>
          <p:cNvPr id="347138" name="Rectangle 2">
            <a:extLst>
              <a:ext uri="{FF2B5EF4-FFF2-40B4-BE49-F238E27FC236}">
                <a16:creationId xmlns:a16="http://schemas.microsoft.com/office/drawing/2014/main" id="{FB3C6F0F-5D8F-440D-9F09-5F435DCF2FD3}"/>
              </a:ext>
            </a:extLst>
          </p:cNvPr>
          <p:cNvSpPr>
            <a:spLocks noGrp="1" noRot="1" noChangeAspect="1" noChangeArrowheads="1" noTextEdit="1"/>
          </p:cNvSpPr>
          <p:nvPr>
            <p:ph type="sldImg"/>
          </p:nvPr>
        </p:nvSpPr>
        <p:spPr>
          <a:ln/>
        </p:spPr>
      </p:sp>
      <p:sp>
        <p:nvSpPr>
          <p:cNvPr id="347139" name="Rectangle 3">
            <a:extLst>
              <a:ext uri="{FF2B5EF4-FFF2-40B4-BE49-F238E27FC236}">
                <a16:creationId xmlns:a16="http://schemas.microsoft.com/office/drawing/2014/main" id="{B42082DE-9EB1-4752-AD18-C6E866B5593B}"/>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C6AFFC-2470-4B58-93F4-D737370268F2}"/>
              </a:ext>
            </a:extLst>
          </p:cNvPr>
          <p:cNvSpPr>
            <a:spLocks noGrp="1" noChangeArrowheads="1"/>
          </p:cNvSpPr>
          <p:nvPr>
            <p:ph type="sldNum" sz="quarter" idx="5"/>
          </p:nvPr>
        </p:nvSpPr>
        <p:spPr>
          <a:ln/>
        </p:spPr>
        <p:txBody>
          <a:bodyPr/>
          <a:lstStyle/>
          <a:p>
            <a:fld id="{4C91119D-A99E-4AFF-8562-880636DD7A46}" type="slidenum">
              <a:rPr lang="en-US" altLang="es-ES"/>
              <a:pPr/>
              <a:t>14</a:t>
            </a:fld>
            <a:endParaRPr lang="en-US" altLang="es-ES"/>
          </a:p>
        </p:txBody>
      </p:sp>
      <p:sp>
        <p:nvSpPr>
          <p:cNvPr id="290818" name="Rectangle 2">
            <a:extLst>
              <a:ext uri="{FF2B5EF4-FFF2-40B4-BE49-F238E27FC236}">
                <a16:creationId xmlns:a16="http://schemas.microsoft.com/office/drawing/2014/main" id="{C09AA155-5074-4573-8F6C-4F1C87DE3332}"/>
              </a:ext>
            </a:extLst>
          </p:cNvPr>
          <p:cNvSpPr>
            <a:spLocks noGrp="1" noRot="1" noChangeAspect="1" noChangeArrowheads="1" noTextEdit="1"/>
          </p:cNvSpPr>
          <p:nvPr>
            <p:ph type="sldImg"/>
          </p:nvPr>
        </p:nvSpPr>
        <p:spPr>
          <a:ln/>
        </p:spPr>
      </p:sp>
      <p:sp>
        <p:nvSpPr>
          <p:cNvPr id="290819" name="Rectangle 3">
            <a:extLst>
              <a:ext uri="{FF2B5EF4-FFF2-40B4-BE49-F238E27FC236}">
                <a16:creationId xmlns:a16="http://schemas.microsoft.com/office/drawing/2014/main" id="{7FDAA240-4EF0-4EC7-B1C3-93A1007E8CCF}"/>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47AE05-A538-4DA5-B7D6-B0015BC70DBA}"/>
              </a:ext>
            </a:extLst>
          </p:cNvPr>
          <p:cNvSpPr>
            <a:spLocks noGrp="1" noChangeArrowheads="1"/>
          </p:cNvSpPr>
          <p:nvPr>
            <p:ph type="sldNum" sz="quarter" idx="5"/>
          </p:nvPr>
        </p:nvSpPr>
        <p:spPr>
          <a:ln/>
        </p:spPr>
        <p:txBody>
          <a:bodyPr/>
          <a:lstStyle/>
          <a:p>
            <a:fld id="{6D4E0336-7304-4B78-9E20-DC40C32AE421}" type="slidenum">
              <a:rPr lang="en-US" altLang="es-ES"/>
              <a:pPr/>
              <a:t>15</a:t>
            </a:fld>
            <a:endParaRPr lang="en-US" altLang="es-ES"/>
          </a:p>
        </p:txBody>
      </p:sp>
      <p:sp>
        <p:nvSpPr>
          <p:cNvPr id="345090" name="Rectangle 2">
            <a:extLst>
              <a:ext uri="{FF2B5EF4-FFF2-40B4-BE49-F238E27FC236}">
                <a16:creationId xmlns:a16="http://schemas.microsoft.com/office/drawing/2014/main" id="{46FE1A8E-3B96-41F2-AD8B-13B0959189D5}"/>
              </a:ext>
            </a:extLst>
          </p:cNvPr>
          <p:cNvSpPr>
            <a:spLocks noGrp="1" noRot="1" noChangeAspect="1" noChangeArrowheads="1" noTextEdit="1"/>
          </p:cNvSpPr>
          <p:nvPr>
            <p:ph type="sldImg"/>
          </p:nvPr>
        </p:nvSpPr>
        <p:spPr>
          <a:ln/>
        </p:spPr>
      </p:sp>
      <p:sp>
        <p:nvSpPr>
          <p:cNvPr id="345091" name="Rectangle 3">
            <a:extLst>
              <a:ext uri="{FF2B5EF4-FFF2-40B4-BE49-F238E27FC236}">
                <a16:creationId xmlns:a16="http://schemas.microsoft.com/office/drawing/2014/main" id="{0DDF275A-DE5E-425A-AE59-878888EDF699}"/>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D0BFFD-3231-4C27-AA10-282F3CFDDBD8}"/>
              </a:ext>
            </a:extLst>
          </p:cNvPr>
          <p:cNvSpPr>
            <a:spLocks noGrp="1" noChangeArrowheads="1"/>
          </p:cNvSpPr>
          <p:nvPr>
            <p:ph type="sldNum" sz="quarter" idx="5"/>
          </p:nvPr>
        </p:nvSpPr>
        <p:spPr>
          <a:ln/>
        </p:spPr>
        <p:txBody>
          <a:bodyPr/>
          <a:lstStyle/>
          <a:p>
            <a:fld id="{77FC2160-5768-4AC3-873E-9FA9A5DB7F22}" type="slidenum">
              <a:rPr lang="en-US" altLang="es-ES"/>
              <a:pPr/>
              <a:t>16</a:t>
            </a:fld>
            <a:endParaRPr lang="en-US" altLang="es-ES"/>
          </a:p>
        </p:txBody>
      </p:sp>
      <p:sp>
        <p:nvSpPr>
          <p:cNvPr id="310274" name="Rectangle 2">
            <a:extLst>
              <a:ext uri="{FF2B5EF4-FFF2-40B4-BE49-F238E27FC236}">
                <a16:creationId xmlns:a16="http://schemas.microsoft.com/office/drawing/2014/main" id="{E600C41E-9D45-4B64-AA2A-A61C3072F6EE}"/>
              </a:ext>
            </a:extLst>
          </p:cNvPr>
          <p:cNvSpPr>
            <a:spLocks noGrp="1" noRot="1" noChangeAspect="1" noChangeArrowheads="1" noTextEdit="1"/>
          </p:cNvSpPr>
          <p:nvPr>
            <p:ph type="sldImg"/>
          </p:nvPr>
        </p:nvSpPr>
        <p:spPr>
          <a:ln/>
        </p:spPr>
      </p:sp>
      <p:sp>
        <p:nvSpPr>
          <p:cNvPr id="310275" name="Rectangle 3">
            <a:extLst>
              <a:ext uri="{FF2B5EF4-FFF2-40B4-BE49-F238E27FC236}">
                <a16:creationId xmlns:a16="http://schemas.microsoft.com/office/drawing/2014/main" id="{72424E53-C58A-4ADE-9329-49A8162EF0EC}"/>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517C36-E69C-48C0-A9A2-A5E88A3BAB83}"/>
              </a:ext>
            </a:extLst>
          </p:cNvPr>
          <p:cNvSpPr>
            <a:spLocks noGrp="1" noChangeArrowheads="1"/>
          </p:cNvSpPr>
          <p:nvPr>
            <p:ph type="sldNum" sz="quarter" idx="5"/>
          </p:nvPr>
        </p:nvSpPr>
        <p:spPr>
          <a:ln/>
        </p:spPr>
        <p:txBody>
          <a:bodyPr/>
          <a:lstStyle/>
          <a:p>
            <a:fld id="{91636362-09F5-49C8-A70D-502D7762286E}" type="slidenum">
              <a:rPr lang="en-US" altLang="es-ES"/>
              <a:pPr/>
              <a:t>17</a:t>
            </a:fld>
            <a:endParaRPr lang="en-US" altLang="es-ES"/>
          </a:p>
        </p:txBody>
      </p:sp>
      <p:sp>
        <p:nvSpPr>
          <p:cNvPr id="312322" name="Rectangle 2">
            <a:extLst>
              <a:ext uri="{FF2B5EF4-FFF2-40B4-BE49-F238E27FC236}">
                <a16:creationId xmlns:a16="http://schemas.microsoft.com/office/drawing/2014/main" id="{637FD8DB-6B4A-412B-BC13-52291713DCB9}"/>
              </a:ext>
            </a:extLst>
          </p:cNvPr>
          <p:cNvSpPr>
            <a:spLocks noGrp="1" noRot="1" noChangeAspect="1" noChangeArrowheads="1" noTextEdit="1"/>
          </p:cNvSpPr>
          <p:nvPr>
            <p:ph type="sldImg"/>
          </p:nvPr>
        </p:nvSpPr>
        <p:spPr>
          <a:ln/>
        </p:spPr>
      </p:sp>
      <p:sp>
        <p:nvSpPr>
          <p:cNvPr id="312323" name="Rectangle 3">
            <a:extLst>
              <a:ext uri="{FF2B5EF4-FFF2-40B4-BE49-F238E27FC236}">
                <a16:creationId xmlns:a16="http://schemas.microsoft.com/office/drawing/2014/main" id="{35D97C26-DBC4-456E-9734-727EE83E2910}"/>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5B0E1E-EDC7-4579-ADC2-112189DB77DE}"/>
              </a:ext>
            </a:extLst>
          </p:cNvPr>
          <p:cNvSpPr>
            <a:spLocks noGrp="1" noChangeArrowheads="1"/>
          </p:cNvSpPr>
          <p:nvPr>
            <p:ph type="sldNum" sz="quarter" idx="5"/>
          </p:nvPr>
        </p:nvSpPr>
        <p:spPr>
          <a:ln/>
        </p:spPr>
        <p:txBody>
          <a:bodyPr/>
          <a:lstStyle/>
          <a:p>
            <a:fld id="{AC5E68FE-C6A3-4575-93D1-8FAAE9BCBC52}" type="slidenum">
              <a:rPr lang="en-US" altLang="es-ES"/>
              <a:pPr/>
              <a:t>18</a:t>
            </a:fld>
            <a:endParaRPr lang="en-US" altLang="es-ES"/>
          </a:p>
        </p:txBody>
      </p:sp>
      <p:sp>
        <p:nvSpPr>
          <p:cNvPr id="351234" name="Rectangle 2">
            <a:extLst>
              <a:ext uri="{FF2B5EF4-FFF2-40B4-BE49-F238E27FC236}">
                <a16:creationId xmlns:a16="http://schemas.microsoft.com/office/drawing/2014/main" id="{BEEDE866-F6EA-4EC6-ACB7-EFCE5CFEBBC1}"/>
              </a:ext>
            </a:extLst>
          </p:cNvPr>
          <p:cNvSpPr>
            <a:spLocks noGrp="1" noRot="1" noChangeAspect="1" noChangeArrowheads="1" noTextEdit="1"/>
          </p:cNvSpPr>
          <p:nvPr>
            <p:ph type="sldImg"/>
          </p:nvPr>
        </p:nvSpPr>
        <p:spPr>
          <a:ln/>
        </p:spPr>
      </p:sp>
      <p:sp>
        <p:nvSpPr>
          <p:cNvPr id="351235" name="Rectangle 3">
            <a:extLst>
              <a:ext uri="{FF2B5EF4-FFF2-40B4-BE49-F238E27FC236}">
                <a16:creationId xmlns:a16="http://schemas.microsoft.com/office/drawing/2014/main" id="{E620EE36-46DF-4B9B-9FDB-5EEB9C5785C5}"/>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5681DA-88C1-416D-94EB-F46769504D1D}"/>
              </a:ext>
            </a:extLst>
          </p:cNvPr>
          <p:cNvSpPr>
            <a:spLocks noGrp="1" noChangeArrowheads="1"/>
          </p:cNvSpPr>
          <p:nvPr>
            <p:ph type="sldNum" sz="quarter" idx="5"/>
          </p:nvPr>
        </p:nvSpPr>
        <p:spPr>
          <a:ln/>
        </p:spPr>
        <p:txBody>
          <a:bodyPr/>
          <a:lstStyle/>
          <a:p>
            <a:fld id="{9062C1AD-EE4E-4055-A810-BD33344CA205}" type="slidenum">
              <a:rPr lang="en-US" altLang="es-ES"/>
              <a:pPr/>
              <a:t>19</a:t>
            </a:fld>
            <a:endParaRPr lang="en-US" altLang="es-ES"/>
          </a:p>
        </p:txBody>
      </p:sp>
      <p:sp>
        <p:nvSpPr>
          <p:cNvPr id="306178" name="Rectangle 2">
            <a:extLst>
              <a:ext uri="{FF2B5EF4-FFF2-40B4-BE49-F238E27FC236}">
                <a16:creationId xmlns:a16="http://schemas.microsoft.com/office/drawing/2014/main" id="{F9E7DC4A-FCC1-490C-8C4A-E07E27E263BB}"/>
              </a:ext>
            </a:extLst>
          </p:cNvPr>
          <p:cNvSpPr>
            <a:spLocks noGrp="1" noRot="1" noChangeAspect="1" noChangeArrowheads="1" noTextEdit="1"/>
          </p:cNvSpPr>
          <p:nvPr>
            <p:ph type="sldImg"/>
          </p:nvPr>
        </p:nvSpPr>
        <p:spPr>
          <a:ln/>
        </p:spPr>
      </p:sp>
      <p:sp>
        <p:nvSpPr>
          <p:cNvPr id="306179" name="Rectangle 3">
            <a:extLst>
              <a:ext uri="{FF2B5EF4-FFF2-40B4-BE49-F238E27FC236}">
                <a16:creationId xmlns:a16="http://schemas.microsoft.com/office/drawing/2014/main" id="{E2C222D4-A126-4F11-9979-0F1FEA1A0661}"/>
              </a:ext>
            </a:extLst>
          </p:cNvPr>
          <p:cNvSpPr>
            <a:spLocks noGrp="1" noChangeArrowheads="1"/>
          </p:cNvSpPr>
          <p:nvPr>
            <p:ph type="body" idx="1"/>
          </p:nvPr>
        </p:nvSpPr>
        <p:spPr/>
        <p:txBody>
          <a:bodyPr/>
          <a:lstStyle/>
          <a:p>
            <a:r>
              <a:rPr lang="en-US" altLang="es-ES"/>
              <a:t>Lending Tree, Ditech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53A95E-7EBC-4BC0-AB42-3029F7D72315}"/>
              </a:ext>
            </a:extLst>
          </p:cNvPr>
          <p:cNvSpPr>
            <a:spLocks noGrp="1" noChangeArrowheads="1"/>
          </p:cNvSpPr>
          <p:nvPr>
            <p:ph type="sldNum" sz="quarter" idx="5"/>
          </p:nvPr>
        </p:nvSpPr>
        <p:spPr>
          <a:ln/>
        </p:spPr>
        <p:txBody>
          <a:bodyPr/>
          <a:lstStyle/>
          <a:p>
            <a:fld id="{4E700486-1EC0-4F21-AC51-DFFF8F0E0707}" type="slidenum">
              <a:rPr lang="en-US" altLang="es-ES"/>
              <a:pPr/>
              <a:t>20</a:t>
            </a:fld>
            <a:endParaRPr lang="en-US" altLang="es-ES"/>
          </a:p>
        </p:txBody>
      </p:sp>
      <p:sp>
        <p:nvSpPr>
          <p:cNvPr id="307202" name="Rectangle 2">
            <a:extLst>
              <a:ext uri="{FF2B5EF4-FFF2-40B4-BE49-F238E27FC236}">
                <a16:creationId xmlns:a16="http://schemas.microsoft.com/office/drawing/2014/main" id="{B38B374E-A249-4E0C-B28D-CF5A6394FCD6}"/>
              </a:ext>
            </a:extLst>
          </p:cNvPr>
          <p:cNvSpPr>
            <a:spLocks noGrp="1" noRot="1" noChangeAspect="1" noChangeArrowheads="1" noTextEdit="1"/>
          </p:cNvSpPr>
          <p:nvPr>
            <p:ph type="sldImg"/>
          </p:nvPr>
        </p:nvSpPr>
        <p:spPr>
          <a:ln/>
        </p:spPr>
      </p:sp>
      <p:sp>
        <p:nvSpPr>
          <p:cNvPr id="307203" name="Rectangle 3">
            <a:extLst>
              <a:ext uri="{FF2B5EF4-FFF2-40B4-BE49-F238E27FC236}">
                <a16:creationId xmlns:a16="http://schemas.microsoft.com/office/drawing/2014/main" id="{8E574AB8-B20B-4B42-9A70-C86D7C62BC80}"/>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E14F15-02B2-4C87-BA45-D0F28482AD74}"/>
              </a:ext>
            </a:extLst>
          </p:cNvPr>
          <p:cNvSpPr>
            <a:spLocks noGrp="1" noChangeArrowheads="1"/>
          </p:cNvSpPr>
          <p:nvPr>
            <p:ph type="sldNum" sz="quarter" idx="5"/>
          </p:nvPr>
        </p:nvSpPr>
        <p:spPr>
          <a:ln/>
        </p:spPr>
        <p:txBody>
          <a:bodyPr/>
          <a:lstStyle/>
          <a:p>
            <a:fld id="{63032C42-8661-46D8-8222-9894115E214E}" type="slidenum">
              <a:rPr lang="en-US" altLang="es-ES"/>
              <a:pPr/>
              <a:t>2</a:t>
            </a:fld>
            <a:endParaRPr lang="en-US" altLang="es-ES"/>
          </a:p>
        </p:txBody>
      </p:sp>
      <p:sp>
        <p:nvSpPr>
          <p:cNvPr id="249858" name="Rectangle 2">
            <a:extLst>
              <a:ext uri="{FF2B5EF4-FFF2-40B4-BE49-F238E27FC236}">
                <a16:creationId xmlns:a16="http://schemas.microsoft.com/office/drawing/2014/main" id="{5346BE55-83BE-4C9E-9FEF-EBCD5D942CC4}"/>
              </a:ext>
            </a:extLst>
          </p:cNvPr>
          <p:cNvSpPr>
            <a:spLocks noGrp="1" noRot="1" noChangeAspect="1" noChangeArrowheads="1" noTextEdit="1"/>
          </p:cNvSpPr>
          <p:nvPr>
            <p:ph type="sldImg"/>
          </p:nvPr>
        </p:nvSpPr>
        <p:spPr>
          <a:ln/>
        </p:spPr>
      </p:sp>
      <p:sp>
        <p:nvSpPr>
          <p:cNvPr id="249859" name="Rectangle 3">
            <a:extLst>
              <a:ext uri="{FF2B5EF4-FFF2-40B4-BE49-F238E27FC236}">
                <a16:creationId xmlns:a16="http://schemas.microsoft.com/office/drawing/2014/main" id="{E7871C0C-E8C9-4919-98D6-639C60E01347}"/>
              </a:ext>
            </a:extLst>
          </p:cNvPr>
          <p:cNvSpPr>
            <a:spLocks noGrp="1" noChangeArrowheads="1"/>
          </p:cNvSpPr>
          <p:nvPr>
            <p:ph type="body" idx="1"/>
          </p:nvPr>
        </p:nvSpPr>
        <p:spPr/>
        <p:txBody>
          <a:bodyPr/>
          <a:lstStyle/>
          <a:p>
            <a:pPr>
              <a:lnSpc>
                <a:spcPct val="80000"/>
              </a:lnSpc>
            </a:pPr>
            <a:r>
              <a:rPr kumimoji="0" lang="en-US" altLang="es-ES" sz="800" b="1"/>
              <a:t>Information Portal -  </a:t>
            </a:r>
            <a:r>
              <a:rPr kumimoji="0" lang="en-US" altLang="es-ES" sz="800"/>
              <a:t>Multi system view required to answer a specific question or to perform a single business function.</a:t>
            </a:r>
          </a:p>
          <a:p>
            <a:pPr>
              <a:lnSpc>
                <a:spcPct val="80000"/>
              </a:lnSpc>
            </a:pPr>
            <a:endParaRPr kumimoji="0" lang="en-US" altLang="es-ES" sz="800" b="1"/>
          </a:p>
          <a:p>
            <a:pPr>
              <a:lnSpc>
                <a:spcPct val="80000"/>
              </a:lnSpc>
            </a:pPr>
            <a:r>
              <a:rPr kumimoji="0" lang="en-US" altLang="es-ES" sz="800" b="1"/>
              <a:t>Data Replication - </a:t>
            </a:r>
            <a:r>
              <a:rPr kumimoji="0" lang="en-US" altLang="es-ES" sz="800"/>
              <a:t>Many business systems require access to the same data. customer's address in </a:t>
            </a:r>
          </a:p>
          <a:p>
            <a:pPr>
              <a:lnSpc>
                <a:spcPct val="80000"/>
              </a:lnSpc>
            </a:pPr>
            <a:r>
              <a:rPr kumimoji="0" lang="en-US" altLang="es-ES" sz="800"/>
              <a:t>database replication, ETL, MOM based data records inside messages.</a:t>
            </a:r>
          </a:p>
          <a:p>
            <a:pPr>
              <a:lnSpc>
                <a:spcPct val="80000"/>
              </a:lnSpc>
            </a:pPr>
            <a:endParaRPr kumimoji="0" lang="en-US" altLang="es-ES" sz="800"/>
          </a:p>
          <a:p>
            <a:pPr>
              <a:lnSpc>
                <a:spcPct val="80000"/>
              </a:lnSpc>
              <a:buFontTx/>
              <a:buChar char="-"/>
            </a:pPr>
            <a:r>
              <a:rPr kumimoji="0" lang="en-US" altLang="es-ES" sz="800"/>
              <a:t>Crm (profile, when the customer calls to change it)</a:t>
            </a:r>
          </a:p>
          <a:p>
            <a:pPr>
              <a:lnSpc>
                <a:spcPct val="80000"/>
              </a:lnSpc>
              <a:buFontTx/>
              <a:buChar char="-"/>
            </a:pPr>
            <a:r>
              <a:rPr kumimoji="0" lang="en-US" altLang="es-ES" sz="800"/>
              <a:t>Accounting system (to compute sales tax), </a:t>
            </a:r>
          </a:p>
          <a:p>
            <a:pPr>
              <a:lnSpc>
                <a:spcPct val="80000"/>
              </a:lnSpc>
              <a:buFontTx/>
              <a:buChar char="-"/>
            </a:pPr>
            <a:r>
              <a:rPr kumimoji="0" lang="en-US" altLang="es-ES" sz="800"/>
              <a:t>the shipping system (to label the shipments), </a:t>
            </a:r>
          </a:p>
          <a:p>
            <a:pPr>
              <a:lnSpc>
                <a:spcPct val="80000"/>
              </a:lnSpc>
              <a:buFontTx/>
              <a:buChar char="-"/>
            </a:pPr>
            <a:r>
              <a:rPr kumimoji="0" lang="en-US" altLang="es-ES" sz="800"/>
              <a:t>the billing system (to send an invoices). </a:t>
            </a:r>
          </a:p>
          <a:p>
            <a:pPr>
              <a:lnSpc>
                <a:spcPct val="80000"/>
              </a:lnSpc>
              <a:buFontTx/>
              <a:buChar char="-"/>
            </a:pPr>
            <a:endParaRPr kumimoji="0" lang="en-US" altLang="es-ES" sz="800"/>
          </a:p>
          <a:p>
            <a:pPr>
              <a:lnSpc>
                <a:spcPct val="80000"/>
              </a:lnSpc>
            </a:pPr>
            <a:r>
              <a:rPr kumimoji="0" lang="en-US" altLang="es-ES" sz="800" b="1"/>
              <a:t>Shared Business Function – Think Code Library </a:t>
            </a:r>
            <a:r>
              <a:rPr kumimoji="0" lang="en-US" altLang="es-ES" sz="800"/>
              <a:t>implement redundant functionality.</a:t>
            </a:r>
          </a:p>
          <a:p>
            <a:pPr>
              <a:lnSpc>
                <a:spcPct val="80000"/>
              </a:lnSpc>
            </a:pPr>
            <a:endParaRPr kumimoji="0" lang="en-US" altLang="es-ES" sz="800"/>
          </a:p>
          <a:p>
            <a:pPr>
              <a:lnSpc>
                <a:spcPct val="80000"/>
              </a:lnSpc>
            </a:pPr>
            <a:r>
              <a:rPr kumimoji="0" lang="en-US" altLang="es-ES" sz="800" b="1"/>
              <a:t>Distributed Business Process distributed transaction</a:t>
            </a:r>
            <a:endParaRPr kumimoji="0" lang="en-US" altLang="es-ES" sz="800"/>
          </a:p>
          <a:p>
            <a:pPr>
              <a:lnSpc>
                <a:spcPct val="80000"/>
              </a:lnSpc>
            </a:pPr>
            <a:r>
              <a:rPr kumimoji="0" lang="en-US" altLang="es-ES" sz="800"/>
              <a:t> One of the key drivers of integration is that a single business transaction is often spread across many different systems. </a:t>
            </a:r>
          </a:p>
          <a:p>
            <a:pPr>
              <a:lnSpc>
                <a:spcPct val="80000"/>
              </a:lnSpc>
            </a:pPr>
            <a:endParaRPr kumimoji="0" lang="en-US" altLang="es-ES" sz="800"/>
          </a:p>
          <a:p>
            <a:pPr>
              <a:lnSpc>
                <a:spcPct val="80000"/>
              </a:lnSpc>
            </a:pPr>
            <a:r>
              <a:rPr kumimoji="0" lang="en-US" altLang="es-ES" sz="800"/>
              <a:t>A previous example showed us that a simple business function such as placing an order can easily touch half a dozen systems. In most cases, all relevant functions are incorporated inside existing applications. What is missing is the coordination between these applications. Therefore, we can add a business process management component that manages the execution of a business function across multiple existing systems.</a:t>
            </a:r>
          </a:p>
          <a:p>
            <a:pPr>
              <a:lnSpc>
                <a:spcPct val="80000"/>
              </a:lnSpc>
            </a:pPr>
            <a:endParaRPr kumimoji="0" lang="en-US" altLang="es-ES" sz="800"/>
          </a:p>
          <a:p>
            <a:pPr>
              <a:lnSpc>
                <a:spcPct val="80000"/>
              </a:lnSpc>
            </a:pPr>
            <a:r>
              <a:rPr kumimoji="0" lang="en-US" altLang="es-ES" sz="800"/>
              <a:t>The boundaries between an SOA and a distributed business can be fuzzy. For example, you could expose all relevant business functions as services and then encode the business process inside an application that accesses all services via an SOA.</a:t>
            </a:r>
          </a:p>
          <a:p>
            <a:pPr>
              <a:lnSpc>
                <a:spcPct val="80000"/>
              </a:lnSpc>
            </a:pPr>
            <a:endParaRPr kumimoji="0" lang="en-US" altLang="es-ES" sz="800"/>
          </a:p>
          <a:p>
            <a:pPr>
              <a:lnSpc>
                <a:spcPct val="80000"/>
              </a:lnSpc>
            </a:pPr>
            <a:r>
              <a:rPr kumimoji="0" lang="en-US" altLang="es-ES" sz="800" b="1"/>
              <a:t>Business-to-Business Integration</a:t>
            </a:r>
            <a:endParaRPr kumimoji="0" lang="en-US" altLang="es-ES" sz="800"/>
          </a:p>
          <a:p>
            <a:pPr>
              <a:lnSpc>
                <a:spcPct val="80000"/>
              </a:lnSpc>
            </a:pPr>
            <a:r>
              <a:rPr kumimoji="0" lang="en-US" altLang="es-ES" sz="800"/>
              <a:t>For example, the shipping company may provide a service for customers to compute shipping cost or track shipments. </a:t>
            </a:r>
          </a:p>
          <a:p>
            <a:pPr>
              <a:lnSpc>
                <a:spcPct val="80000"/>
              </a:lnSpc>
            </a:pPr>
            <a:r>
              <a:rPr kumimoji="0" lang="en-US" altLang="es-ES" sz="800"/>
              <a:t>Or a business may use an outside provider to compute sales tax rates. </a:t>
            </a:r>
          </a:p>
          <a:p>
            <a:pPr>
              <a:lnSpc>
                <a:spcPct val="80000"/>
              </a:lnSpc>
            </a:pPr>
            <a:r>
              <a:rPr kumimoji="0" lang="en-US" altLang="es-ES" sz="800"/>
              <a:t>Likewise, integration frequently occurs between business partners. A customer may contact a retailer to inquire on the price and availability of an item. In response, the retailer may ask the supplier for the status of an expected shipment that contains the out-of-stock item.</a:t>
            </a:r>
          </a:p>
          <a:p>
            <a:pPr>
              <a:lnSpc>
                <a:spcPct val="80000"/>
              </a:lnSpc>
            </a:pPr>
            <a:endParaRPr kumimoji="0" lang="en-US" altLang="es-ES" sz="800"/>
          </a:p>
          <a:p>
            <a:pPr>
              <a:lnSpc>
                <a:spcPct val="80000"/>
              </a:lnSpc>
            </a:pPr>
            <a:r>
              <a:rPr kumimoji="0" lang="en-US" altLang="es-ES" sz="800"/>
              <a:t>Many of the above considerations apply equally to business-to-business integration. However, communicating across the Internet or some other network usually raises new issues related to transport protocols and security. Also, since many business partners may collaborate in an electronic "conversation," standardized data formats are critically important.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82D4A2-3B9B-4666-93F6-FAF5D6ECCC0B}"/>
              </a:ext>
            </a:extLst>
          </p:cNvPr>
          <p:cNvSpPr>
            <a:spLocks noGrp="1" noChangeArrowheads="1"/>
          </p:cNvSpPr>
          <p:nvPr>
            <p:ph type="sldNum" sz="quarter" idx="5"/>
          </p:nvPr>
        </p:nvSpPr>
        <p:spPr>
          <a:ln/>
        </p:spPr>
        <p:txBody>
          <a:bodyPr/>
          <a:lstStyle/>
          <a:p>
            <a:fld id="{85976C57-9D93-4403-98B7-B3DE68EC6563}" type="slidenum">
              <a:rPr lang="en-US" altLang="es-ES"/>
              <a:pPr/>
              <a:t>21</a:t>
            </a:fld>
            <a:endParaRPr lang="en-US" altLang="es-ES"/>
          </a:p>
        </p:txBody>
      </p:sp>
      <p:sp>
        <p:nvSpPr>
          <p:cNvPr id="320514" name="Rectangle 2">
            <a:extLst>
              <a:ext uri="{FF2B5EF4-FFF2-40B4-BE49-F238E27FC236}">
                <a16:creationId xmlns:a16="http://schemas.microsoft.com/office/drawing/2014/main" id="{4BBF4F72-6277-4AD9-951B-205147037C66}"/>
              </a:ext>
            </a:extLst>
          </p:cNvPr>
          <p:cNvSpPr>
            <a:spLocks noGrp="1" noRot="1" noChangeAspect="1" noChangeArrowheads="1" noTextEdit="1"/>
          </p:cNvSpPr>
          <p:nvPr>
            <p:ph type="sldImg"/>
          </p:nvPr>
        </p:nvSpPr>
        <p:spPr>
          <a:ln/>
        </p:spPr>
      </p:sp>
      <p:sp>
        <p:nvSpPr>
          <p:cNvPr id="320515" name="Rectangle 3">
            <a:extLst>
              <a:ext uri="{FF2B5EF4-FFF2-40B4-BE49-F238E27FC236}">
                <a16:creationId xmlns:a16="http://schemas.microsoft.com/office/drawing/2014/main" id="{2BCA9A1B-A1B7-42E0-A1E4-01AA161627D5}"/>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070979-3FF8-4810-9EA8-9BFC595089E7}"/>
              </a:ext>
            </a:extLst>
          </p:cNvPr>
          <p:cNvSpPr>
            <a:spLocks noGrp="1" noChangeArrowheads="1"/>
          </p:cNvSpPr>
          <p:nvPr>
            <p:ph type="sldNum" sz="quarter" idx="5"/>
          </p:nvPr>
        </p:nvSpPr>
        <p:spPr>
          <a:ln/>
        </p:spPr>
        <p:txBody>
          <a:bodyPr/>
          <a:lstStyle/>
          <a:p>
            <a:fld id="{B6BDAC22-AEAF-43F9-8F8C-15D315D45B8A}" type="slidenum">
              <a:rPr lang="en-US" altLang="es-ES"/>
              <a:pPr/>
              <a:t>22</a:t>
            </a:fld>
            <a:endParaRPr lang="en-US" altLang="es-ES"/>
          </a:p>
        </p:txBody>
      </p:sp>
      <p:sp>
        <p:nvSpPr>
          <p:cNvPr id="322562" name="Rectangle 2">
            <a:extLst>
              <a:ext uri="{FF2B5EF4-FFF2-40B4-BE49-F238E27FC236}">
                <a16:creationId xmlns:a16="http://schemas.microsoft.com/office/drawing/2014/main" id="{95808900-900B-4AEE-91C2-32D67AA0D472}"/>
              </a:ext>
            </a:extLst>
          </p:cNvPr>
          <p:cNvSpPr>
            <a:spLocks noGrp="1" noRot="1" noChangeAspect="1" noChangeArrowheads="1" noTextEdit="1"/>
          </p:cNvSpPr>
          <p:nvPr>
            <p:ph type="sldImg"/>
          </p:nvPr>
        </p:nvSpPr>
        <p:spPr>
          <a:ln/>
        </p:spPr>
      </p:sp>
      <p:sp>
        <p:nvSpPr>
          <p:cNvPr id="322563" name="Rectangle 3">
            <a:extLst>
              <a:ext uri="{FF2B5EF4-FFF2-40B4-BE49-F238E27FC236}">
                <a16:creationId xmlns:a16="http://schemas.microsoft.com/office/drawing/2014/main" id="{A4D96436-1649-4F30-A1D6-09F764A9D6A2}"/>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76E12D-757A-4968-8ABD-5F685DFF85E0}"/>
              </a:ext>
            </a:extLst>
          </p:cNvPr>
          <p:cNvSpPr>
            <a:spLocks noGrp="1" noChangeArrowheads="1"/>
          </p:cNvSpPr>
          <p:nvPr>
            <p:ph type="sldNum" sz="quarter" idx="5"/>
          </p:nvPr>
        </p:nvSpPr>
        <p:spPr>
          <a:ln/>
        </p:spPr>
        <p:txBody>
          <a:bodyPr/>
          <a:lstStyle/>
          <a:p>
            <a:fld id="{77DBFBDE-A9A3-488F-BEDA-59FE65A65268}" type="slidenum">
              <a:rPr lang="en-US" altLang="es-ES"/>
              <a:pPr/>
              <a:t>23</a:t>
            </a:fld>
            <a:endParaRPr lang="en-US" altLang="es-ES"/>
          </a:p>
        </p:txBody>
      </p:sp>
      <p:sp>
        <p:nvSpPr>
          <p:cNvPr id="324610" name="Rectangle 2">
            <a:extLst>
              <a:ext uri="{FF2B5EF4-FFF2-40B4-BE49-F238E27FC236}">
                <a16:creationId xmlns:a16="http://schemas.microsoft.com/office/drawing/2014/main" id="{44DC49F6-6B9F-430B-8884-CC5A42DBAB73}"/>
              </a:ext>
            </a:extLst>
          </p:cNvPr>
          <p:cNvSpPr>
            <a:spLocks noGrp="1" noRot="1" noChangeAspect="1" noChangeArrowheads="1" noTextEdit="1"/>
          </p:cNvSpPr>
          <p:nvPr>
            <p:ph type="sldImg"/>
          </p:nvPr>
        </p:nvSpPr>
        <p:spPr>
          <a:ln/>
        </p:spPr>
      </p:sp>
      <p:sp>
        <p:nvSpPr>
          <p:cNvPr id="324611" name="Rectangle 3">
            <a:extLst>
              <a:ext uri="{FF2B5EF4-FFF2-40B4-BE49-F238E27FC236}">
                <a16:creationId xmlns:a16="http://schemas.microsoft.com/office/drawing/2014/main" id="{56F02E52-A93E-4790-9650-95D358D79826}"/>
              </a:ext>
            </a:extLst>
          </p:cNvPr>
          <p:cNvSpPr>
            <a:spLocks noGrp="1" noChangeArrowheads="1"/>
          </p:cNvSpPr>
          <p:nvPr>
            <p:ph type="body" idx="1"/>
          </p:nvPr>
        </p:nvSpPr>
        <p:spPr/>
        <p:txBody>
          <a:bodyPr/>
          <a:lstStyle/>
          <a:p>
            <a:r>
              <a:rPr lang="en-US" altLang="es-ES"/>
              <a:t>Receive customers loan quote request</a:t>
            </a:r>
          </a:p>
          <a:p>
            <a:r>
              <a:rPr lang="en-US" altLang="es-ES"/>
              <a:t>Obtain credit score and history from a credit agency</a:t>
            </a:r>
          </a:p>
          <a:p>
            <a:r>
              <a:rPr lang="en-US" altLang="es-ES"/>
              <a:t>Calculate banks to contact</a:t>
            </a:r>
          </a:p>
          <a:p>
            <a:r>
              <a:rPr lang="en-US" altLang="es-ES"/>
              <a:t>Send request to each bank</a:t>
            </a:r>
          </a:p>
          <a:p>
            <a:r>
              <a:rPr lang="en-US" altLang="es-ES"/>
              <a:t>Collect responses from each bank</a:t>
            </a:r>
          </a:p>
          <a:p>
            <a:r>
              <a:rPr lang="en-US" altLang="es-ES"/>
              <a:t>Calculate best response</a:t>
            </a:r>
          </a:p>
          <a:p>
            <a:r>
              <a:rPr lang="en-US" altLang="es-ES"/>
              <a:t>Return result to customer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ED9058-825E-41C7-8477-0C8FECA6F472}"/>
              </a:ext>
            </a:extLst>
          </p:cNvPr>
          <p:cNvSpPr>
            <a:spLocks noGrp="1" noChangeArrowheads="1"/>
          </p:cNvSpPr>
          <p:nvPr>
            <p:ph type="sldNum" sz="quarter" idx="5"/>
          </p:nvPr>
        </p:nvSpPr>
        <p:spPr>
          <a:ln/>
        </p:spPr>
        <p:txBody>
          <a:bodyPr/>
          <a:lstStyle/>
          <a:p>
            <a:fld id="{BF9B85BC-BD54-4FEE-8931-633B59A80273}" type="slidenum">
              <a:rPr lang="en-US" altLang="es-ES"/>
              <a:pPr/>
              <a:t>24</a:t>
            </a:fld>
            <a:endParaRPr lang="en-US" altLang="es-ES"/>
          </a:p>
        </p:txBody>
      </p:sp>
      <p:sp>
        <p:nvSpPr>
          <p:cNvPr id="433154" name="Rectangle 2">
            <a:extLst>
              <a:ext uri="{FF2B5EF4-FFF2-40B4-BE49-F238E27FC236}">
                <a16:creationId xmlns:a16="http://schemas.microsoft.com/office/drawing/2014/main" id="{65AEA585-67C6-45FE-9FC8-48B62583AF00}"/>
              </a:ext>
            </a:extLst>
          </p:cNvPr>
          <p:cNvSpPr>
            <a:spLocks noGrp="1" noRot="1" noChangeAspect="1" noChangeArrowheads="1" noTextEdit="1"/>
          </p:cNvSpPr>
          <p:nvPr>
            <p:ph type="sldImg"/>
          </p:nvPr>
        </p:nvSpPr>
        <p:spPr>
          <a:ln/>
        </p:spPr>
      </p:sp>
      <p:sp>
        <p:nvSpPr>
          <p:cNvPr id="433155" name="Rectangle 3">
            <a:extLst>
              <a:ext uri="{FF2B5EF4-FFF2-40B4-BE49-F238E27FC236}">
                <a16:creationId xmlns:a16="http://schemas.microsoft.com/office/drawing/2014/main" id="{2F627692-ECAF-42EB-8F46-531781C58028}"/>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D97923-8FF1-4131-8A56-98BFAAB9B4F0}"/>
              </a:ext>
            </a:extLst>
          </p:cNvPr>
          <p:cNvSpPr>
            <a:spLocks noGrp="1" noChangeArrowheads="1"/>
          </p:cNvSpPr>
          <p:nvPr>
            <p:ph type="sldNum" sz="quarter" idx="5"/>
          </p:nvPr>
        </p:nvSpPr>
        <p:spPr>
          <a:ln/>
        </p:spPr>
        <p:txBody>
          <a:bodyPr/>
          <a:lstStyle/>
          <a:p>
            <a:fld id="{2C1AFD77-9A7A-4EB0-9DEB-399FE3D7BD88}" type="slidenum">
              <a:rPr lang="en-US" altLang="es-ES"/>
              <a:pPr/>
              <a:t>25</a:t>
            </a:fld>
            <a:endParaRPr lang="en-US" altLang="es-ES"/>
          </a:p>
        </p:txBody>
      </p:sp>
      <p:sp>
        <p:nvSpPr>
          <p:cNvPr id="337922" name="Rectangle 2">
            <a:extLst>
              <a:ext uri="{FF2B5EF4-FFF2-40B4-BE49-F238E27FC236}">
                <a16:creationId xmlns:a16="http://schemas.microsoft.com/office/drawing/2014/main" id="{DA50D8A4-CE0A-459F-A066-9B08458393BD}"/>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0E7B21A1-EBF3-4101-8C9D-BDE24E2B93F8}"/>
              </a:ext>
            </a:extLst>
          </p:cNvPr>
          <p:cNvSpPr>
            <a:spLocks noGrp="1" noChangeArrowheads="1"/>
          </p:cNvSpPr>
          <p:nvPr>
            <p:ph type="body" idx="1"/>
          </p:nvPr>
        </p:nvSpPr>
        <p:spPr/>
        <p:txBody>
          <a:bodyPr/>
          <a:lstStyle/>
          <a:p>
            <a:r>
              <a:rPr lang="en-US" altLang="es-ES"/>
              <a:t>X-Ignite – I Could not Find a Web Service So I Wrote My Own.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C4208F-F1D3-4764-BB4F-279AD4509FE9}"/>
              </a:ext>
            </a:extLst>
          </p:cNvPr>
          <p:cNvSpPr>
            <a:spLocks noGrp="1" noChangeArrowheads="1"/>
          </p:cNvSpPr>
          <p:nvPr>
            <p:ph type="sldNum" sz="quarter" idx="5"/>
          </p:nvPr>
        </p:nvSpPr>
        <p:spPr>
          <a:ln/>
        </p:spPr>
        <p:txBody>
          <a:bodyPr/>
          <a:lstStyle/>
          <a:p>
            <a:fld id="{793DFC95-3D45-4F3D-BEF3-A4440A99A683}" type="slidenum">
              <a:rPr lang="en-US" altLang="es-ES"/>
              <a:pPr/>
              <a:t>26</a:t>
            </a:fld>
            <a:endParaRPr lang="en-US" altLang="es-ES"/>
          </a:p>
        </p:txBody>
      </p:sp>
      <p:sp>
        <p:nvSpPr>
          <p:cNvPr id="410626" name="Rectangle 2">
            <a:extLst>
              <a:ext uri="{FF2B5EF4-FFF2-40B4-BE49-F238E27FC236}">
                <a16:creationId xmlns:a16="http://schemas.microsoft.com/office/drawing/2014/main" id="{A2BA54DF-EB7B-42CD-8DF4-F7FCFFF4AEA8}"/>
              </a:ext>
            </a:extLst>
          </p:cNvPr>
          <p:cNvSpPr>
            <a:spLocks noGrp="1" noRot="1" noChangeAspect="1" noChangeArrowheads="1" noTextEdit="1"/>
          </p:cNvSpPr>
          <p:nvPr>
            <p:ph type="sldImg"/>
          </p:nvPr>
        </p:nvSpPr>
        <p:spPr>
          <a:ln/>
        </p:spPr>
      </p:sp>
      <p:sp>
        <p:nvSpPr>
          <p:cNvPr id="410627" name="Rectangle 3">
            <a:extLst>
              <a:ext uri="{FF2B5EF4-FFF2-40B4-BE49-F238E27FC236}">
                <a16:creationId xmlns:a16="http://schemas.microsoft.com/office/drawing/2014/main" id="{E53DCC66-24D0-4E04-BDC5-AC3E75B6C83F}"/>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98EB38-AA8F-409D-B1D5-F2680CD19151}"/>
              </a:ext>
            </a:extLst>
          </p:cNvPr>
          <p:cNvSpPr>
            <a:spLocks noGrp="1" noChangeArrowheads="1"/>
          </p:cNvSpPr>
          <p:nvPr>
            <p:ph type="sldNum" sz="quarter" idx="5"/>
          </p:nvPr>
        </p:nvSpPr>
        <p:spPr>
          <a:ln/>
        </p:spPr>
        <p:txBody>
          <a:bodyPr/>
          <a:lstStyle/>
          <a:p>
            <a:fld id="{CD49F802-3FFA-43BF-A565-522D7BB6D89A}" type="slidenum">
              <a:rPr lang="en-US" altLang="es-ES"/>
              <a:pPr/>
              <a:t>27</a:t>
            </a:fld>
            <a:endParaRPr lang="en-US" altLang="es-ES"/>
          </a:p>
        </p:txBody>
      </p:sp>
      <p:sp>
        <p:nvSpPr>
          <p:cNvPr id="404482" name="Rectangle 2">
            <a:extLst>
              <a:ext uri="{FF2B5EF4-FFF2-40B4-BE49-F238E27FC236}">
                <a16:creationId xmlns:a16="http://schemas.microsoft.com/office/drawing/2014/main" id="{952C29B9-DA18-4D12-A43B-165FCA8F5631}"/>
              </a:ext>
            </a:extLst>
          </p:cNvPr>
          <p:cNvSpPr>
            <a:spLocks noGrp="1" noRot="1" noChangeAspect="1" noChangeArrowheads="1" noTextEdit="1"/>
          </p:cNvSpPr>
          <p:nvPr>
            <p:ph type="sldImg"/>
          </p:nvPr>
        </p:nvSpPr>
        <p:spPr>
          <a:ln/>
        </p:spPr>
      </p:sp>
      <p:sp>
        <p:nvSpPr>
          <p:cNvPr id="404483" name="Rectangle 3">
            <a:extLst>
              <a:ext uri="{FF2B5EF4-FFF2-40B4-BE49-F238E27FC236}">
                <a16:creationId xmlns:a16="http://schemas.microsoft.com/office/drawing/2014/main" id="{604C686C-D622-461B-93AB-9BBF54818F64}"/>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545162-687B-4956-BE86-3A4430620E39}"/>
              </a:ext>
            </a:extLst>
          </p:cNvPr>
          <p:cNvSpPr>
            <a:spLocks noGrp="1" noChangeArrowheads="1"/>
          </p:cNvSpPr>
          <p:nvPr>
            <p:ph type="sldNum" sz="quarter" idx="5"/>
          </p:nvPr>
        </p:nvSpPr>
        <p:spPr>
          <a:ln/>
        </p:spPr>
        <p:txBody>
          <a:bodyPr/>
          <a:lstStyle/>
          <a:p>
            <a:fld id="{97AFA3F3-C35E-424C-B835-BCE6AB294935}" type="slidenum">
              <a:rPr lang="en-US" altLang="es-ES"/>
              <a:pPr/>
              <a:t>28</a:t>
            </a:fld>
            <a:endParaRPr lang="en-US" altLang="es-ES"/>
          </a:p>
        </p:txBody>
      </p:sp>
      <p:sp>
        <p:nvSpPr>
          <p:cNvPr id="406530" name="Rectangle 2">
            <a:extLst>
              <a:ext uri="{FF2B5EF4-FFF2-40B4-BE49-F238E27FC236}">
                <a16:creationId xmlns:a16="http://schemas.microsoft.com/office/drawing/2014/main" id="{AD953A37-283C-4B2B-82B9-3DCF0282AA2D}"/>
              </a:ext>
            </a:extLst>
          </p:cNvPr>
          <p:cNvSpPr>
            <a:spLocks noGrp="1" noRot="1" noChangeAspect="1" noChangeArrowheads="1" noTextEdit="1"/>
          </p:cNvSpPr>
          <p:nvPr>
            <p:ph type="sldImg"/>
          </p:nvPr>
        </p:nvSpPr>
        <p:spPr>
          <a:ln/>
        </p:spPr>
      </p:sp>
      <p:sp>
        <p:nvSpPr>
          <p:cNvPr id="406531" name="Rectangle 3">
            <a:extLst>
              <a:ext uri="{FF2B5EF4-FFF2-40B4-BE49-F238E27FC236}">
                <a16:creationId xmlns:a16="http://schemas.microsoft.com/office/drawing/2014/main" id="{6DB02773-C8F3-4DE4-BF05-64FF776822DB}"/>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998CD4-C49C-411A-8637-082D609DACA5}"/>
              </a:ext>
            </a:extLst>
          </p:cNvPr>
          <p:cNvSpPr>
            <a:spLocks noGrp="1" noChangeArrowheads="1"/>
          </p:cNvSpPr>
          <p:nvPr>
            <p:ph type="sldNum" sz="quarter" idx="5"/>
          </p:nvPr>
        </p:nvSpPr>
        <p:spPr>
          <a:ln/>
        </p:spPr>
        <p:txBody>
          <a:bodyPr/>
          <a:lstStyle/>
          <a:p>
            <a:fld id="{72169BDA-F390-4067-A28F-CD4E116F63BD}" type="slidenum">
              <a:rPr lang="en-US" altLang="es-ES"/>
              <a:pPr/>
              <a:t>29</a:t>
            </a:fld>
            <a:endParaRPr lang="en-US" altLang="es-ES"/>
          </a:p>
        </p:txBody>
      </p:sp>
      <p:sp>
        <p:nvSpPr>
          <p:cNvPr id="339970" name="Rectangle 2">
            <a:extLst>
              <a:ext uri="{FF2B5EF4-FFF2-40B4-BE49-F238E27FC236}">
                <a16:creationId xmlns:a16="http://schemas.microsoft.com/office/drawing/2014/main" id="{6D8BE668-F3E5-48F4-BCE8-EB0F120F4906}"/>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A4DD4A80-77E1-4DA8-B5CF-AE3A4EECD787}"/>
              </a:ext>
            </a:extLst>
          </p:cNvPr>
          <p:cNvSpPr>
            <a:spLocks noGrp="1" noChangeArrowheads="1"/>
          </p:cNvSpPr>
          <p:nvPr>
            <p:ph type="body" idx="1"/>
          </p:nvPr>
        </p:nvSpPr>
        <p:spPr/>
        <p:txBody>
          <a:bodyPr/>
          <a:lstStyle/>
          <a:p>
            <a:r>
              <a:rPr lang="en-US" altLang="es-ES"/>
              <a:t>Fair Isaacs and Company (FICO)</a:t>
            </a:r>
          </a:p>
          <a:p>
            <a:r>
              <a:rPr lang="en-US" altLang="es-ES"/>
              <a:t>Real Cost of Loans (Normalized View for Comparing Loans)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933E1B-7D80-4CF0-ABCB-476CEA709F49}"/>
              </a:ext>
            </a:extLst>
          </p:cNvPr>
          <p:cNvSpPr>
            <a:spLocks noGrp="1" noChangeArrowheads="1"/>
          </p:cNvSpPr>
          <p:nvPr>
            <p:ph type="sldNum" sz="quarter" idx="5"/>
          </p:nvPr>
        </p:nvSpPr>
        <p:spPr>
          <a:ln/>
        </p:spPr>
        <p:txBody>
          <a:bodyPr/>
          <a:lstStyle/>
          <a:p>
            <a:fld id="{F79CFA41-E4C7-47B2-8BFD-22041984D429}" type="slidenum">
              <a:rPr lang="en-US" altLang="es-ES"/>
              <a:pPr/>
              <a:t>30</a:t>
            </a:fld>
            <a:endParaRPr lang="en-US" altLang="es-ES"/>
          </a:p>
        </p:txBody>
      </p:sp>
      <p:sp>
        <p:nvSpPr>
          <p:cNvPr id="435202" name="Rectangle 2">
            <a:extLst>
              <a:ext uri="{FF2B5EF4-FFF2-40B4-BE49-F238E27FC236}">
                <a16:creationId xmlns:a16="http://schemas.microsoft.com/office/drawing/2014/main" id="{68DB74FB-D93D-4BBE-9DEE-4872D32D605C}"/>
              </a:ext>
            </a:extLst>
          </p:cNvPr>
          <p:cNvSpPr>
            <a:spLocks noGrp="1" noRot="1" noChangeAspect="1" noChangeArrowheads="1" noTextEdit="1"/>
          </p:cNvSpPr>
          <p:nvPr>
            <p:ph type="sldImg"/>
          </p:nvPr>
        </p:nvSpPr>
        <p:spPr>
          <a:ln/>
        </p:spPr>
      </p:sp>
      <p:sp>
        <p:nvSpPr>
          <p:cNvPr id="435203" name="Rectangle 3">
            <a:extLst>
              <a:ext uri="{FF2B5EF4-FFF2-40B4-BE49-F238E27FC236}">
                <a16:creationId xmlns:a16="http://schemas.microsoft.com/office/drawing/2014/main" id="{4CE9039A-F80B-4EBA-BC3B-DC10FF760ADD}"/>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A516382-CA63-4CA7-9534-7B2F1D3B9C0F}"/>
              </a:ext>
            </a:extLst>
          </p:cNvPr>
          <p:cNvSpPr>
            <a:spLocks noGrp="1" noChangeArrowheads="1"/>
          </p:cNvSpPr>
          <p:nvPr>
            <p:ph type="sldNum" sz="quarter" idx="5"/>
          </p:nvPr>
        </p:nvSpPr>
        <p:spPr>
          <a:ln/>
        </p:spPr>
        <p:txBody>
          <a:bodyPr/>
          <a:lstStyle/>
          <a:p>
            <a:fld id="{EFF86916-2F19-4586-ABA4-08A2D71E3C91}" type="slidenum">
              <a:rPr lang="en-US" altLang="es-ES"/>
              <a:pPr/>
              <a:t>4</a:t>
            </a:fld>
            <a:endParaRPr lang="en-US" altLang="es-ES"/>
          </a:p>
        </p:txBody>
      </p:sp>
      <p:sp>
        <p:nvSpPr>
          <p:cNvPr id="196610" name="Rectangle 2">
            <a:extLst>
              <a:ext uri="{FF2B5EF4-FFF2-40B4-BE49-F238E27FC236}">
                <a16:creationId xmlns:a16="http://schemas.microsoft.com/office/drawing/2014/main" id="{656DA361-1830-41D7-90DF-BC996208A102}"/>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2CE47028-13F5-470A-9885-026787583CA7}"/>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CE2890-E28D-4179-8169-CF7F81D4B240}"/>
              </a:ext>
            </a:extLst>
          </p:cNvPr>
          <p:cNvSpPr>
            <a:spLocks noGrp="1" noChangeArrowheads="1"/>
          </p:cNvSpPr>
          <p:nvPr>
            <p:ph type="sldNum" sz="quarter" idx="5"/>
          </p:nvPr>
        </p:nvSpPr>
        <p:spPr>
          <a:ln/>
        </p:spPr>
        <p:txBody>
          <a:bodyPr/>
          <a:lstStyle/>
          <a:p>
            <a:fld id="{86F48A9E-5AB9-41AC-94F9-14F9E81F5A78}" type="slidenum">
              <a:rPr lang="en-US" altLang="es-ES"/>
              <a:pPr/>
              <a:t>31</a:t>
            </a:fld>
            <a:endParaRPr lang="en-US" altLang="es-ES"/>
          </a:p>
        </p:txBody>
      </p:sp>
      <p:sp>
        <p:nvSpPr>
          <p:cNvPr id="382978" name="Rectangle 2">
            <a:extLst>
              <a:ext uri="{FF2B5EF4-FFF2-40B4-BE49-F238E27FC236}">
                <a16:creationId xmlns:a16="http://schemas.microsoft.com/office/drawing/2014/main" id="{3DC0DC64-D795-42F1-883A-031E247E4D64}"/>
              </a:ext>
            </a:extLst>
          </p:cNvPr>
          <p:cNvSpPr>
            <a:spLocks noGrp="1" noRot="1" noChangeAspect="1" noChangeArrowheads="1" noTextEdit="1"/>
          </p:cNvSpPr>
          <p:nvPr>
            <p:ph type="sldImg"/>
          </p:nvPr>
        </p:nvSpPr>
        <p:spPr>
          <a:ln/>
        </p:spPr>
      </p:sp>
      <p:sp>
        <p:nvSpPr>
          <p:cNvPr id="382979" name="Rectangle 3">
            <a:extLst>
              <a:ext uri="{FF2B5EF4-FFF2-40B4-BE49-F238E27FC236}">
                <a16:creationId xmlns:a16="http://schemas.microsoft.com/office/drawing/2014/main" id="{090D115E-BF3B-4CBE-935C-55EC815A2148}"/>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C3F8EC-FA23-4274-8EA1-E21139EA9B93}"/>
              </a:ext>
            </a:extLst>
          </p:cNvPr>
          <p:cNvSpPr>
            <a:spLocks noGrp="1" noChangeArrowheads="1"/>
          </p:cNvSpPr>
          <p:nvPr>
            <p:ph type="sldNum" sz="quarter" idx="5"/>
          </p:nvPr>
        </p:nvSpPr>
        <p:spPr>
          <a:ln/>
        </p:spPr>
        <p:txBody>
          <a:bodyPr/>
          <a:lstStyle/>
          <a:p>
            <a:fld id="{50CBBE8C-81E3-463F-926A-96982FF5270D}" type="slidenum">
              <a:rPr lang="en-US" altLang="es-ES"/>
              <a:pPr/>
              <a:t>32</a:t>
            </a:fld>
            <a:endParaRPr lang="en-US" altLang="es-ES"/>
          </a:p>
        </p:txBody>
      </p:sp>
      <p:sp>
        <p:nvSpPr>
          <p:cNvPr id="389122" name="Rectangle 2">
            <a:extLst>
              <a:ext uri="{FF2B5EF4-FFF2-40B4-BE49-F238E27FC236}">
                <a16:creationId xmlns:a16="http://schemas.microsoft.com/office/drawing/2014/main" id="{8F0C3FC2-DC39-4824-B3E4-34AAF3520E07}"/>
              </a:ext>
            </a:extLst>
          </p:cNvPr>
          <p:cNvSpPr>
            <a:spLocks noGrp="1" noRot="1" noChangeAspect="1" noChangeArrowheads="1" noTextEdit="1"/>
          </p:cNvSpPr>
          <p:nvPr>
            <p:ph type="sldImg"/>
          </p:nvPr>
        </p:nvSpPr>
        <p:spPr>
          <a:ln/>
        </p:spPr>
      </p:sp>
      <p:sp>
        <p:nvSpPr>
          <p:cNvPr id="389123" name="Rectangle 3">
            <a:extLst>
              <a:ext uri="{FF2B5EF4-FFF2-40B4-BE49-F238E27FC236}">
                <a16:creationId xmlns:a16="http://schemas.microsoft.com/office/drawing/2014/main" id="{977D8D3F-8C4D-415F-B5E0-0767F2DA47B2}"/>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118C99-F920-4F8A-A510-2A1A2AB2A73A}"/>
              </a:ext>
            </a:extLst>
          </p:cNvPr>
          <p:cNvSpPr>
            <a:spLocks noGrp="1" noChangeArrowheads="1"/>
          </p:cNvSpPr>
          <p:nvPr>
            <p:ph type="sldNum" sz="quarter" idx="5"/>
          </p:nvPr>
        </p:nvSpPr>
        <p:spPr>
          <a:ln/>
        </p:spPr>
        <p:txBody>
          <a:bodyPr/>
          <a:lstStyle/>
          <a:p>
            <a:fld id="{4973CEFC-6368-4FD1-AD8F-34C469B8888A}" type="slidenum">
              <a:rPr lang="en-US" altLang="es-ES"/>
              <a:pPr/>
              <a:t>33</a:t>
            </a:fld>
            <a:endParaRPr lang="en-US" altLang="es-ES"/>
          </a:p>
        </p:txBody>
      </p:sp>
      <p:sp>
        <p:nvSpPr>
          <p:cNvPr id="377858" name="Rectangle 2">
            <a:extLst>
              <a:ext uri="{FF2B5EF4-FFF2-40B4-BE49-F238E27FC236}">
                <a16:creationId xmlns:a16="http://schemas.microsoft.com/office/drawing/2014/main" id="{3F34C633-B8EF-403B-B416-8D6F0D9F1385}"/>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058E5F46-77EE-4979-8C61-1F473D6EB10B}"/>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2D6F04-4F9A-43B4-BCDB-EF2EE8FF6BB4}"/>
              </a:ext>
            </a:extLst>
          </p:cNvPr>
          <p:cNvSpPr>
            <a:spLocks noGrp="1" noChangeArrowheads="1"/>
          </p:cNvSpPr>
          <p:nvPr>
            <p:ph type="sldNum" sz="quarter" idx="5"/>
          </p:nvPr>
        </p:nvSpPr>
        <p:spPr>
          <a:ln/>
        </p:spPr>
        <p:txBody>
          <a:bodyPr/>
          <a:lstStyle/>
          <a:p>
            <a:fld id="{D1B5261C-F006-4AD6-AA0F-36E63E330C1C}" type="slidenum">
              <a:rPr lang="en-US" altLang="es-ES"/>
              <a:pPr/>
              <a:t>34</a:t>
            </a:fld>
            <a:endParaRPr lang="en-US" altLang="es-ES"/>
          </a:p>
        </p:txBody>
      </p:sp>
      <p:sp>
        <p:nvSpPr>
          <p:cNvPr id="386050" name="Rectangle 2">
            <a:extLst>
              <a:ext uri="{FF2B5EF4-FFF2-40B4-BE49-F238E27FC236}">
                <a16:creationId xmlns:a16="http://schemas.microsoft.com/office/drawing/2014/main" id="{F4A38E85-26A5-467F-8012-AE04DC4818AD}"/>
              </a:ext>
            </a:extLst>
          </p:cNvPr>
          <p:cNvSpPr>
            <a:spLocks noGrp="1" noRot="1" noChangeAspect="1" noChangeArrowheads="1" noTextEdit="1"/>
          </p:cNvSpPr>
          <p:nvPr>
            <p:ph type="sldImg"/>
          </p:nvPr>
        </p:nvSpPr>
        <p:spPr>
          <a:ln/>
        </p:spPr>
      </p:sp>
      <p:sp>
        <p:nvSpPr>
          <p:cNvPr id="386051" name="Rectangle 3">
            <a:extLst>
              <a:ext uri="{FF2B5EF4-FFF2-40B4-BE49-F238E27FC236}">
                <a16:creationId xmlns:a16="http://schemas.microsoft.com/office/drawing/2014/main" id="{34E80CD0-6F63-4FA3-A871-AFE66736D936}"/>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19DF23-126D-4C41-B362-CFC197D56FB7}"/>
              </a:ext>
            </a:extLst>
          </p:cNvPr>
          <p:cNvSpPr>
            <a:spLocks noGrp="1" noChangeArrowheads="1"/>
          </p:cNvSpPr>
          <p:nvPr>
            <p:ph type="sldNum" sz="quarter" idx="5"/>
          </p:nvPr>
        </p:nvSpPr>
        <p:spPr>
          <a:ln/>
        </p:spPr>
        <p:txBody>
          <a:bodyPr/>
          <a:lstStyle/>
          <a:p>
            <a:fld id="{90A3717B-EAB2-4D24-9175-79EAFC8412D8}" type="slidenum">
              <a:rPr lang="en-US" altLang="es-ES"/>
              <a:pPr/>
              <a:t>35</a:t>
            </a:fld>
            <a:endParaRPr lang="en-US" altLang="es-ES"/>
          </a:p>
        </p:txBody>
      </p:sp>
      <p:sp>
        <p:nvSpPr>
          <p:cNvPr id="387074" name="Rectangle 2">
            <a:extLst>
              <a:ext uri="{FF2B5EF4-FFF2-40B4-BE49-F238E27FC236}">
                <a16:creationId xmlns:a16="http://schemas.microsoft.com/office/drawing/2014/main" id="{AFED3CA8-B757-4A43-9EE3-0AC3D97B0521}"/>
              </a:ext>
            </a:extLst>
          </p:cNvPr>
          <p:cNvSpPr>
            <a:spLocks noGrp="1" noRot="1" noChangeAspect="1" noChangeArrowheads="1" noTextEdit="1"/>
          </p:cNvSpPr>
          <p:nvPr>
            <p:ph type="sldImg"/>
          </p:nvPr>
        </p:nvSpPr>
        <p:spPr>
          <a:ln/>
        </p:spPr>
      </p:sp>
      <p:sp>
        <p:nvSpPr>
          <p:cNvPr id="387075" name="Rectangle 3">
            <a:extLst>
              <a:ext uri="{FF2B5EF4-FFF2-40B4-BE49-F238E27FC236}">
                <a16:creationId xmlns:a16="http://schemas.microsoft.com/office/drawing/2014/main" id="{E07BC99D-2289-4AA2-A465-A5D937E36DA4}"/>
              </a:ext>
            </a:extLst>
          </p:cNvPr>
          <p:cNvSpPr>
            <a:spLocks noGrp="1" noChangeArrowheads="1"/>
          </p:cNvSpPr>
          <p:nvPr>
            <p:ph type="body" idx="1"/>
          </p:nvPr>
        </p:nvSpPr>
        <p:spPr/>
        <p:txBody>
          <a:bodyPr/>
          <a:lstStyle/>
          <a:p>
            <a:r>
              <a:rPr lang="en-US" altLang="es-ES"/>
              <a:t>ABA 1 – Even Distribution </a:t>
            </a:r>
          </a:p>
          <a:p>
            <a:r>
              <a:rPr lang="en-US" altLang="es-ES"/>
              <a:t>ABA 2 – Discounting more for Credit Risks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5F39C4-15E4-4E59-8B97-7DAF7FF8CF65}"/>
              </a:ext>
            </a:extLst>
          </p:cNvPr>
          <p:cNvSpPr>
            <a:spLocks noGrp="1" noChangeArrowheads="1"/>
          </p:cNvSpPr>
          <p:nvPr>
            <p:ph type="sldNum" sz="quarter" idx="5"/>
          </p:nvPr>
        </p:nvSpPr>
        <p:spPr>
          <a:ln/>
        </p:spPr>
        <p:txBody>
          <a:bodyPr/>
          <a:lstStyle/>
          <a:p>
            <a:fld id="{C10C1BD3-BBB2-418C-8D1E-439EA59CBA47}" type="slidenum">
              <a:rPr lang="en-US" altLang="es-ES"/>
              <a:pPr/>
              <a:t>36</a:t>
            </a:fld>
            <a:endParaRPr lang="en-US" altLang="es-ES"/>
          </a:p>
        </p:txBody>
      </p:sp>
      <p:sp>
        <p:nvSpPr>
          <p:cNvPr id="363522" name="Rectangle 2">
            <a:extLst>
              <a:ext uri="{FF2B5EF4-FFF2-40B4-BE49-F238E27FC236}">
                <a16:creationId xmlns:a16="http://schemas.microsoft.com/office/drawing/2014/main" id="{FF2DF191-3E70-47BC-90AA-F1CBBB44FF54}"/>
              </a:ext>
            </a:extLst>
          </p:cNvPr>
          <p:cNvSpPr>
            <a:spLocks noGrp="1" noRot="1" noChangeAspect="1" noChangeArrowheads="1" noTextEdit="1"/>
          </p:cNvSpPr>
          <p:nvPr>
            <p:ph type="sldImg"/>
          </p:nvPr>
        </p:nvSpPr>
        <p:spPr>
          <a:ln/>
        </p:spPr>
      </p:sp>
      <p:sp>
        <p:nvSpPr>
          <p:cNvPr id="363523" name="Rectangle 3">
            <a:extLst>
              <a:ext uri="{FF2B5EF4-FFF2-40B4-BE49-F238E27FC236}">
                <a16:creationId xmlns:a16="http://schemas.microsoft.com/office/drawing/2014/main" id="{E84AA76A-E916-486F-95C1-B633E8CC2F58}"/>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B675DD-AB59-489A-993A-AAFFCB50B520}"/>
              </a:ext>
            </a:extLst>
          </p:cNvPr>
          <p:cNvSpPr>
            <a:spLocks noGrp="1" noChangeArrowheads="1"/>
          </p:cNvSpPr>
          <p:nvPr>
            <p:ph type="sldNum" sz="quarter" idx="5"/>
          </p:nvPr>
        </p:nvSpPr>
        <p:spPr>
          <a:ln/>
        </p:spPr>
        <p:txBody>
          <a:bodyPr/>
          <a:lstStyle/>
          <a:p>
            <a:fld id="{AC52B34F-456E-4CAC-BC00-F5114482BC2C}" type="slidenum">
              <a:rPr lang="en-US" altLang="es-ES"/>
              <a:pPr/>
              <a:t>37</a:t>
            </a:fld>
            <a:endParaRPr lang="en-US" altLang="es-ES"/>
          </a:p>
        </p:txBody>
      </p:sp>
      <p:sp>
        <p:nvSpPr>
          <p:cNvPr id="361474" name="Rectangle 2">
            <a:extLst>
              <a:ext uri="{FF2B5EF4-FFF2-40B4-BE49-F238E27FC236}">
                <a16:creationId xmlns:a16="http://schemas.microsoft.com/office/drawing/2014/main" id="{FE82251F-8BAC-4AA2-A63C-819B95D73373}"/>
              </a:ext>
            </a:extLst>
          </p:cNvPr>
          <p:cNvSpPr>
            <a:spLocks noGrp="1" noRot="1" noChangeAspect="1" noChangeArrowheads="1" noTextEdit="1"/>
          </p:cNvSpPr>
          <p:nvPr>
            <p:ph type="sldImg"/>
          </p:nvPr>
        </p:nvSpPr>
        <p:spPr>
          <a:ln/>
        </p:spPr>
      </p:sp>
      <p:sp>
        <p:nvSpPr>
          <p:cNvPr id="361475" name="Rectangle 3">
            <a:extLst>
              <a:ext uri="{FF2B5EF4-FFF2-40B4-BE49-F238E27FC236}">
                <a16:creationId xmlns:a16="http://schemas.microsoft.com/office/drawing/2014/main" id="{4D365FA9-5C10-4676-AB20-B63F5329AF6B}"/>
              </a:ext>
            </a:extLst>
          </p:cNvPr>
          <p:cNvSpPr>
            <a:spLocks noGrp="1" noChangeArrowheads="1"/>
          </p:cNvSpPr>
          <p:nvPr>
            <p:ph type="body" idx="1"/>
          </p:nvPr>
        </p:nvSpPr>
        <p:spPr/>
        <p:txBody>
          <a:bodyPr/>
          <a:lstStyle/>
          <a:p>
            <a:r>
              <a:rPr lang="en-US" altLang="es-ES"/>
              <a:t>Point out Differences in Protocol Based Processing</a:t>
            </a:r>
          </a:p>
          <a:p>
            <a:endParaRPr lang="en-US" alt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77F0E9-923F-4494-9165-BDBD059F5B65}"/>
              </a:ext>
            </a:extLst>
          </p:cNvPr>
          <p:cNvSpPr>
            <a:spLocks noGrp="1" noChangeArrowheads="1"/>
          </p:cNvSpPr>
          <p:nvPr>
            <p:ph type="sldNum" sz="quarter" idx="5"/>
          </p:nvPr>
        </p:nvSpPr>
        <p:spPr>
          <a:ln/>
        </p:spPr>
        <p:txBody>
          <a:bodyPr/>
          <a:lstStyle/>
          <a:p>
            <a:fld id="{142FB32C-386F-45CA-BBBB-521830517CBF}" type="slidenum">
              <a:rPr lang="en-US" altLang="es-ES"/>
              <a:pPr/>
              <a:t>38</a:t>
            </a:fld>
            <a:endParaRPr lang="en-US" altLang="es-ES"/>
          </a:p>
        </p:txBody>
      </p:sp>
      <p:sp>
        <p:nvSpPr>
          <p:cNvPr id="365570" name="Rectangle 2">
            <a:extLst>
              <a:ext uri="{FF2B5EF4-FFF2-40B4-BE49-F238E27FC236}">
                <a16:creationId xmlns:a16="http://schemas.microsoft.com/office/drawing/2014/main" id="{9CDB79DB-0B13-4502-A003-8770FF714829}"/>
              </a:ext>
            </a:extLst>
          </p:cNvPr>
          <p:cNvSpPr>
            <a:spLocks noGrp="1" noRot="1" noChangeAspect="1" noChangeArrowheads="1" noTextEdit="1"/>
          </p:cNvSpPr>
          <p:nvPr>
            <p:ph type="sldImg"/>
          </p:nvPr>
        </p:nvSpPr>
        <p:spPr>
          <a:ln/>
        </p:spPr>
      </p:sp>
      <p:sp>
        <p:nvSpPr>
          <p:cNvPr id="365571" name="Rectangle 3">
            <a:extLst>
              <a:ext uri="{FF2B5EF4-FFF2-40B4-BE49-F238E27FC236}">
                <a16:creationId xmlns:a16="http://schemas.microsoft.com/office/drawing/2014/main" id="{F63F50F2-5993-4174-BAB4-856BC25AFEA0}"/>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B43BAE-325A-46AD-8212-182B2F194120}"/>
              </a:ext>
            </a:extLst>
          </p:cNvPr>
          <p:cNvSpPr>
            <a:spLocks noGrp="1" noChangeArrowheads="1"/>
          </p:cNvSpPr>
          <p:nvPr>
            <p:ph type="sldNum" sz="quarter" idx="5"/>
          </p:nvPr>
        </p:nvSpPr>
        <p:spPr>
          <a:ln/>
        </p:spPr>
        <p:txBody>
          <a:bodyPr/>
          <a:lstStyle/>
          <a:p>
            <a:fld id="{71345501-C135-4C7E-8C11-23538BBB50E2}" type="slidenum">
              <a:rPr lang="en-US" altLang="es-ES"/>
              <a:pPr/>
              <a:t>39</a:t>
            </a:fld>
            <a:endParaRPr lang="en-US" altLang="es-ES"/>
          </a:p>
        </p:txBody>
      </p:sp>
      <p:sp>
        <p:nvSpPr>
          <p:cNvPr id="369666" name="Rectangle 2">
            <a:extLst>
              <a:ext uri="{FF2B5EF4-FFF2-40B4-BE49-F238E27FC236}">
                <a16:creationId xmlns:a16="http://schemas.microsoft.com/office/drawing/2014/main" id="{8D0C8DEB-B5AD-492B-A5FA-511EE0404FB2}"/>
              </a:ext>
            </a:extLst>
          </p:cNvPr>
          <p:cNvSpPr>
            <a:spLocks noGrp="1" noRot="1" noChangeAspect="1" noChangeArrowheads="1" noTextEdit="1"/>
          </p:cNvSpPr>
          <p:nvPr>
            <p:ph type="sldImg"/>
          </p:nvPr>
        </p:nvSpPr>
        <p:spPr>
          <a:ln/>
        </p:spPr>
      </p:sp>
      <p:sp>
        <p:nvSpPr>
          <p:cNvPr id="369667" name="Rectangle 3">
            <a:extLst>
              <a:ext uri="{FF2B5EF4-FFF2-40B4-BE49-F238E27FC236}">
                <a16:creationId xmlns:a16="http://schemas.microsoft.com/office/drawing/2014/main" id="{B5C57AA5-68E2-4239-A84C-F9DAC42BA146}"/>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1B2CF0-898F-4FAC-B657-3BAF43F5BEF2}"/>
              </a:ext>
            </a:extLst>
          </p:cNvPr>
          <p:cNvSpPr>
            <a:spLocks noGrp="1" noChangeArrowheads="1"/>
          </p:cNvSpPr>
          <p:nvPr>
            <p:ph type="sldNum" sz="quarter" idx="5"/>
          </p:nvPr>
        </p:nvSpPr>
        <p:spPr>
          <a:ln/>
        </p:spPr>
        <p:txBody>
          <a:bodyPr/>
          <a:lstStyle/>
          <a:p>
            <a:fld id="{2A4F93BA-40C5-457D-9FF1-5D057F67B312}" type="slidenum">
              <a:rPr lang="en-US" altLang="es-ES"/>
              <a:pPr/>
              <a:t>40</a:t>
            </a:fld>
            <a:endParaRPr lang="en-US" altLang="es-ES"/>
          </a:p>
        </p:txBody>
      </p:sp>
      <p:sp>
        <p:nvSpPr>
          <p:cNvPr id="371714" name="Rectangle 2">
            <a:extLst>
              <a:ext uri="{FF2B5EF4-FFF2-40B4-BE49-F238E27FC236}">
                <a16:creationId xmlns:a16="http://schemas.microsoft.com/office/drawing/2014/main" id="{96562CAF-5D68-493F-A1A0-6D060E47E3C6}"/>
              </a:ext>
            </a:extLst>
          </p:cNvPr>
          <p:cNvSpPr>
            <a:spLocks noGrp="1" noRot="1" noChangeAspect="1" noChangeArrowheads="1" noTextEdit="1"/>
          </p:cNvSpPr>
          <p:nvPr>
            <p:ph type="sldImg"/>
          </p:nvPr>
        </p:nvSpPr>
        <p:spPr>
          <a:ln/>
        </p:spPr>
      </p:sp>
      <p:sp>
        <p:nvSpPr>
          <p:cNvPr id="371715" name="Rectangle 3">
            <a:extLst>
              <a:ext uri="{FF2B5EF4-FFF2-40B4-BE49-F238E27FC236}">
                <a16:creationId xmlns:a16="http://schemas.microsoft.com/office/drawing/2014/main" id="{3F517AB5-FFFC-49D0-B528-7EFFD3B19EDB}"/>
              </a:ext>
            </a:extLst>
          </p:cNvPr>
          <p:cNvSpPr>
            <a:spLocks noGrp="1" noChangeArrowheads="1"/>
          </p:cNvSpPr>
          <p:nvPr>
            <p:ph type="body" idx="1"/>
          </p:nvPr>
        </p:nvSpPr>
        <p:spPr/>
        <p:txBody>
          <a:bodyPr/>
          <a:lstStyle/>
          <a:p>
            <a:r>
              <a:rPr lang="en-US" altLang="es-ES"/>
              <a:t>Receive customers loan quote request</a:t>
            </a:r>
          </a:p>
          <a:p>
            <a:r>
              <a:rPr lang="en-US" altLang="es-ES"/>
              <a:t>Obtain credit score and history from a credit agency</a:t>
            </a:r>
          </a:p>
          <a:p>
            <a:r>
              <a:rPr lang="en-US" altLang="es-ES"/>
              <a:t>Calculate banks to contact</a:t>
            </a:r>
          </a:p>
          <a:p>
            <a:r>
              <a:rPr lang="en-US" altLang="es-ES"/>
              <a:t>Send request to each bank</a:t>
            </a:r>
          </a:p>
          <a:p>
            <a:r>
              <a:rPr lang="en-US" altLang="es-ES"/>
              <a:t>Collect responses from each bank</a:t>
            </a:r>
          </a:p>
          <a:p>
            <a:r>
              <a:rPr lang="en-US" altLang="es-ES"/>
              <a:t>Calculate best response</a:t>
            </a:r>
          </a:p>
          <a:p>
            <a:r>
              <a:rPr lang="en-US" altLang="es-ES"/>
              <a:t>Return result to customer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E5101F-3E14-4918-98C4-19F7E04E09E0}"/>
              </a:ext>
            </a:extLst>
          </p:cNvPr>
          <p:cNvSpPr>
            <a:spLocks noGrp="1" noChangeArrowheads="1"/>
          </p:cNvSpPr>
          <p:nvPr>
            <p:ph type="sldNum" sz="quarter" idx="5"/>
          </p:nvPr>
        </p:nvSpPr>
        <p:spPr>
          <a:ln/>
        </p:spPr>
        <p:txBody>
          <a:bodyPr/>
          <a:lstStyle/>
          <a:p>
            <a:fld id="{6B5A7D4F-4617-43A9-A6F5-05E3431E306A}" type="slidenum">
              <a:rPr lang="en-US" altLang="es-ES"/>
              <a:pPr/>
              <a:t>5</a:t>
            </a:fld>
            <a:endParaRPr lang="en-US" altLang="es-ES"/>
          </a:p>
        </p:txBody>
      </p:sp>
      <p:sp>
        <p:nvSpPr>
          <p:cNvPr id="247810" name="Rectangle 2">
            <a:extLst>
              <a:ext uri="{FF2B5EF4-FFF2-40B4-BE49-F238E27FC236}">
                <a16:creationId xmlns:a16="http://schemas.microsoft.com/office/drawing/2014/main" id="{1851D47F-DCD3-4B21-B344-ED6B18ED5BA7}"/>
              </a:ext>
            </a:extLst>
          </p:cNvPr>
          <p:cNvSpPr>
            <a:spLocks noGrp="1" noRot="1" noChangeAspect="1" noChangeArrowheads="1" noTextEdit="1"/>
          </p:cNvSpPr>
          <p:nvPr>
            <p:ph type="sldImg"/>
          </p:nvPr>
        </p:nvSpPr>
        <p:spPr>
          <a:ln/>
        </p:spPr>
      </p:sp>
      <p:sp>
        <p:nvSpPr>
          <p:cNvPr id="247811" name="Rectangle 3">
            <a:extLst>
              <a:ext uri="{FF2B5EF4-FFF2-40B4-BE49-F238E27FC236}">
                <a16:creationId xmlns:a16="http://schemas.microsoft.com/office/drawing/2014/main" id="{6055CEAF-90E3-4F3A-A736-5671C68427AE}"/>
              </a:ext>
            </a:extLst>
          </p:cNvPr>
          <p:cNvSpPr>
            <a:spLocks noGrp="1" noChangeArrowheads="1"/>
          </p:cNvSpPr>
          <p:nvPr>
            <p:ph type="body" idx="1"/>
          </p:nvPr>
        </p:nvSpPr>
        <p:spPr/>
        <p:txBody>
          <a:bodyPr/>
          <a:lstStyle/>
          <a:p>
            <a:r>
              <a:rPr lang="en-US" altLang="es-ES"/>
              <a:t>Remote Procedure – OLE, DCOM, CORBA, Remote Exec</a:t>
            </a:r>
          </a:p>
          <a:p>
            <a:r>
              <a:rPr lang="en-US" altLang="es-ES"/>
              <a:t>Powerpoint Example…</a:t>
            </a:r>
          </a:p>
          <a:p>
            <a:endParaRPr lang="en-US" alt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8C9F54-1855-4DA3-8552-C2AC8ED383E2}"/>
              </a:ext>
            </a:extLst>
          </p:cNvPr>
          <p:cNvSpPr>
            <a:spLocks noGrp="1" noChangeArrowheads="1"/>
          </p:cNvSpPr>
          <p:nvPr>
            <p:ph type="sldNum" sz="quarter" idx="5"/>
          </p:nvPr>
        </p:nvSpPr>
        <p:spPr>
          <a:ln/>
        </p:spPr>
        <p:txBody>
          <a:bodyPr/>
          <a:lstStyle/>
          <a:p>
            <a:fld id="{9FD0191D-F8EC-4844-8BCB-1CB47E69AB63}" type="slidenum">
              <a:rPr lang="en-US" altLang="es-ES"/>
              <a:pPr/>
              <a:t>44</a:t>
            </a:fld>
            <a:endParaRPr lang="en-US" altLang="es-ES"/>
          </a:p>
        </p:txBody>
      </p:sp>
      <p:sp>
        <p:nvSpPr>
          <p:cNvPr id="391170" name="Rectangle 2">
            <a:extLst>
              <a:ext uri="{FF2B5EF4-FFF2-40B4-BE49-F238E27FC236}">
                <a16:creationId xmlns:a16="http://schemas.microsoft.com/office/drawing/2014/main" id="{4C9F1D63-07BA-4322-93A2-8DC815185274}"/>
              </a:ext>
            </a:extLst>
          </p:cNvPr>
          <p:cNvSpPr>
            <a:spLocks noGrp="1" noRot="1" noChangeAspect="1" noChangeArrowheads="1" noTextEdit="1"/>
          </p:cNvSpPr>
          <p:nvPr>
            <p:ph type="sldImg"/>
          </p:nvPr>
        </p:nvSpPr>
        <p:spPr>
          <a:ln/>
        </p:spPr>
      </p:sp>
      <p:sp>
        <p:nvSpPr>
          <p:cNvPr id="391171" name="Rectangle 3">
            <a:extLst>
              <a:ext uri="{FF2B5EF4-FFF2-40B4-BE49-F238E27FC236}">
                <a16:creationId xmlns:a16="http://schemas.microsoft.com/office/drawing/2014/main" id="{09FA56C7-665C-46C7-B6EE-0A303A332ED3}"/>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C743E0-28F4-481A-8F7F-D0D611FD9D82}"/>
              </a:ext>
            </a:extLst>
          </p:cNvPr>
          <p:cNvSpPr>
            <a:spLocks noGrp="1" noChangeArrowheads="1"/>
          </p:cNvSpPr>
          <p:nvPr>
            <p:ph type="sldNum" sz="quarter" idx="5"/>
          </p:nvPr>
        </p:nvSpPr>
        <p:spPr>
          <a:ln/>
        </p:spPr>
        <p:txBody>
          <a:bodyPr/>
          <a:lstStyle/>
          <a:p>
            <a:fld id="{82004AE8-78DF-48DA-B80D-0354D911EB93}" type="slidenum">
              <a:rPr lang="en-US" altLang="es-ES"/>
              <a:pPr/>
              <a:t>45</a:t>
            </a:fld>
            <a:endParaRPr lang="en-US" altLang="es-ES"/>
          </a:p>
        </p:txBody>
      </p:sp>
      <p:sp>
        <p:nvSpPr>
          <p:cNvPr id="373762" name="Rectangle 2">
            <a:extLst>
              <a:ext uri="{FF2B5EF4-FFF2-40B4-BE49-F238E27FC236}">
                <a16:creationId xmlns:a16="http://schemas.microsoft.com/office/drawing/2014/main" id="{458B81B7-48FB-4A69-8BE5-424C4AD694B0}"/>
              </a:ext>
            </a:extLst>
          </p:cNvPr>
          <p:cNvSpPr>
            <a:spLocks noGrp="1" noRot="1" noChangeAspect="1" noChangeArrowheads="1" noTextEdit="1"/>
          </p:cNvSpPr>
          <p:nvPr>
            <p:ph type="sldImg"/>
          </p:nvPr>
        </p:nvSpPr>
        <p:spPr>
          <a:ln/>
        </p:spPr>
      </p:sp>
      <p:sp>
        <p:nvSpPr>
          <p:cNvPr id="373763" name="Rectangle 3">
            <a:extLst>
              <a:ext uri="{FF2B5EF4-FFF2-40B4-BE49-F238E27FC236}">
                <a16:creationId xmlns:a16="http://schemas.microsoft.com/office/drawing/2014/main" id="{2EBEB0C2-7C82-4F2A-9838-5B9629A7A84D}"/>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452158-FEA8-4CFA-BB0C-E9443786EE10}"/>
              </a:ext>
            </a:extLst>
          </p:cNvPr>
          <p:cNvSpPr>
            <a:spLocks noGrp="1" noChangeArrowheads="1"/>
          </p:cNvSpPr>
          <p:nvPr>
            <p:ph type="sldNum" sz="quarter" idx="5"/>
          </p:nvPr>
        </p:nvSpPr>
        <p:spPr>
          <a:ln/>
        </p:spPr>
        <p:txBody>
          <a:bodyPr/>
          <a:lstStyle/>
          <a:p>
            <a:fld id="{12CE8837-F5F8-4D27-AB35-8C3990D97E22}" type="slidenum">
              <a:rPr lang="en-US" altLang="es-ES"/>
              <a:pPr/>
              <a:t>46</a:t>
            </a:fld>
            <a:endParaRPr lang="en-US" altLang="es-ES"/>
          </a:p>
        </p:txBody>
      </p:sp>
      <p:sp>
        <p:nvSpPr>
          <p:cNvPr id="393218" name="Rectangle 2">
            <a:extLst>
              <a:ext uri="{FF2B5EF4-FFF2-40B4-BE49-F238E27FC236}">
                <a16:creationId xmlns:a16="http://schemas.microsoft.com/office/drawing/2014/main" id="{8033E36E-B3F9-40B6-A46B-52359633AB06}"/>
              </a:ext>
            </a:extLst>
          </p:cNvPr>
          <p:cNvSpPr>
            <a:spLocks noGrp="1" noRot="1" noChangeAspect="1" noChangeArrowheads="1" noTextEdit="1"/>
          </p:cNvSpPr>
          <p:nvPr>
            <p:ph type="sldImg"/>
          </p:nvPr>
        </p:nvSpPr>
        <p:spPr>
          <a:ln/>
        </p:spPr>
      </p:sp>
      <p:sp>
        <p:nvSpPr>
          <p:cNvPr id="393219" name="Rectangle 3">
            <a:extLst>
              <a:ext uri="{FF2B5EF4-FFF2-40B4-BE49-F238E27FC236}">
                <a16:creationId xmlns:a16="http://schemas.microsoft.com/office/drawing/2014/main" id="{633149BD-80BC-4128-AC19-CE45BA103F8B}"/>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24F77F-6E5C-47DF-B3E0-27E6AA8AEB0F}"/>
              </a:ext>
            </a:extLst>
          </p:cNvPr>
          <p:cNvSpPr>
            <a:spLocks noGrp="1" noChangeArrowheads="1"/>
          </p:cNvSpPr>
          <p:nvPr>
            <p:ph type="sldNum" sz="quarter" idx="5"/>
          </p:nvPr>
        </p:nvSpPr>
        <p:spPr>
          <a:ln/>
        </p:spPr>
        <p:txBody>
          <a:bodyPr/>
          <a:lstStyle/>
          <a:p>
            <a:fld id="{9343B98A-56F1-4855-B509-682F52C1827D}" type="slidenum">
              <a:rPr lang="en-US" altLang="es-ES"/>
              <a:pPr/>
              <a:t>47</a:t>
            </a:fld>
            <a:endParaRPr lang="en-US" altLang="es-ES"/>
          </a:p>
        </p:txBody>
      </p:sp>
      <p:sp>
        <p:nvSpPr>
          <p:cNvPr id="395266" name="Rectangle 2">
            <a:extLst>
              <a:ext uri="{FF2B5EF4-FFF2-40B4-BE49-F238E27FC236}">
                <a16:creationId xmlns:a16="http://schemas.microsoft.com/office/drawing/2014/main" id="{15BAD491-1027-4561-A9BB-872210DF79D5}"/>
              </a:ext>
            </a:extLst>
          </p:cNvPr>
          <p:cNvSpPr>
            <a:spLocks noGrp="1" noRot="1" noChangeAspect="1" noChangeArrowheads="1" noTextEdit="1"/>
          </p:cNvSpPr>
          <p:nvPr>
            <p:ph type="sldImg"/>
          </p:nvPr>
        </p:nvSpPr>
        <p:spPr>
          <a:ln/>
        </p:spPr>
      </p:sp>
      <p:sp>
        <p:nvSpPr>
          <p:cNvPr id="395267" name="Rectangle 3">
            <a:extLst>
              <a:ext uri="{FF2B5EF4-FFF2-40B4-BE49-F238E27FC236}">
                <a16:creationId xmlns:a16="http://schemas.microsoft.com/office/drawing/2014/main" id="{020194CC-70D7-4284-8752-85A91C089DB3}"/>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1C02C7-570E-46B8-ACBF-85995B6C06F5}"/>
              </a:ext>
            </a:extLst>
          </p:cNvPr>
          <p:cNvSpPr>
            <a:spLocks noGrp="1" noChangeArrowheads="1"/>
          </p:cNvSpPr>
          <p:nvPr>
            <p:ph type="sldNum" sz="quarter" idx="5"/>
          </p:nvPr>
        </p:nvSpPr>
        <p:spPr>
          <a:ln/>
        </p:spPr>
        <p:txBody>
          <a:bodyPr/>
          <a:lstStyle/>
          <a:p>
            <a:fld id="{2A7A1E04-00E9-4AC1-AFD7-78EF184A4376}" type="slidenum">
              <a:rPr lang="en-US" altLang="es-ES"/>
              <a:pPr/>
              <a:t>48</a:t>
            </a:fld>
            <a:endParaRPr lang="en-US" altLang="es-ES"/>
          </a:p>
        </p:txBody>
      </p:sp>
      <p:sp>
        <p:nvSpPr>
          <p:cNvPr id="399362" name="Rectangle 2">
            <a:extLst>
              <a:ext uri="{FF2B5EF4-FFF2-40B4-BE49-F238E27FC236}">
                <a16:creationId xmlns:a16="http://schemas.microsoft.com/office/drawing/2014/main" id="{401771F1-556F-403C-A5B0-CCB8F9534DA3}"/>
              </a:ext>
            </a:extLst>
          </p:cNvPr>
          <p:cNvSpPr>
            <a:spLocks noGrp="1" noRot="1" noChangeAspect="1" noChangeArrowheads="1" noTextEdit="1"/>
          </p:cNvSpPr>
          <p:nvPr>
            <p:ph type="sldImg"/>
          </p:nvPr>
        </p:nvSpPr>
        <p:spPr>
          <a:ln/>
        </p:spPr>
      </p:sp>
      <p:sp>
        <p:nvSpPr>
          <p:cNvPr id="399363" name="Rectangle 3">
            <a:extLst>
              <a:ext uri="{FF2B5EF4-FFF2-40B4-BE49-F238E27FC236}">
                <a16:creationId xmlns:a16="http://schemas.microsoft.com/office/drawing/2014/main" id="{F9CC253B-A3AA-4E44-8353-9183A1178CCC}"/>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0E81D9-55FC-406D-A42B-721D39AFBAB1}"/>
              </a:ext>
            </a:extLst>
          </p:cNvPr>
          <p:cNvSpPr>
            <a:spLocks noGrp="1" noChangeArrowheads="1"/>
          </p:cNvSpPr>
          <p:nvPr>
            <p:ph type="sldNum" sz="quarter" idx="5"/>
          </p:nvPr>
        </p:nvSpPr>
        <p:spPr>
          <a:ln/>
        </p:spPr>
        <p:txBody>
          <a:bodyPr/>
          <a:lstStyle/>
          <a:p>
            <a:fld id="{3D4CE7F5-593D-46F8-9C91-9B7ACEDFF9B0}" type="slidenum">
              <a:rPr lang="en-US" altLang="es-ES"/>
              <a:pPr/>
              <a:t>49</a:t>
            </a:fld>
            <a:endParaRPr lang="en-US" altLang="es-ES"/>
          </a:p>
        </p:txBody>
      </p:sp>
      <p:sp>
        <p:nvSpPr>
          <p:cNvPr id="202754" name="Rectangle 2">
            <a:extLst>
              <a:ext uri="{FF2B5EF4-FFF2-40B4-BE49-F238E27FC236}">
                <a16:creationId xmlns:a16="http://schemas.microsoft.com/office/drawing/2014/main" id="{6708E06C-A6C0-4E7E-AD4A-3037AA3477D7}"/>
              </a:ext>
            </a:extLst>
          </p:cNvPr>
          <p:cNvSpPr>
            <a:spLocks noGrp="1" noRot="1" noChangeAspect="1" noChangeArrowheads="1" noTextEdit="1"/>
          </p:cNvSpPr>
          <p:nvPr>
            <p:ph type="sldImg"/>
          </p:nvPr>
        </p:nvSpPr>
        <p:spPr>
          <a:ln/>
        </p:spPr>
      </p:sp>
      <p:sp>
        <p:nvSpPr>
          <p:cNvPr id="202755" name="Rectangle 3">
            <a:extLst>
              <a:ext uri="{FF2B5EF4-FFF2-40B4-BE49-F238E27FC236}">
                <a16:creationId xmlns:a16="http://schemas.microsoft.com/office/drawing/2014/main" id="{F9DD7DB6-5894-485A-B808-B157E231DFD8}"/>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966C8F-5FC7-44E0-AB21-67B62A525ADC}"/>
              </a:ext>
            </a:extLst>
          </p:cNvPr>
          <p:cNvSpPr>
            <a:spLocks noGrp="1" noChangeArrowheads="1"/>
          </p:cNvSpPr>
          <p:nvPr>
            <p:ph type="sldNum" sz="quarter" idx="5"/>
          </p:nvPr>
        </p:nvSpPr>
        <p:spPr>
          <a:ln/>
        </p:spPr>
        <p:txBody>
          <a:bodyPr/>
          <a:lstStyle/>
          <a:p>
            <a:fld id="{7A680CCC-51C9-4AA1-AE42-4DE9CBB1E76A}" type="slidenum">
              <a:rPr lang="en-US" altLang="es-ES"/>
              <a:pPr/>
              <a:t>50</a:t>
            </a:fld>
            <a:endParaRPr lang="en-US" altLang="es-ES"/>
          </a:p>
        </p:txBody>
      </p:sp>
      <p:sp>
        <p:nvSpPr>
          <p:cNvPr id="401410" name="Rectangle 2">
            <a:extLst>
              <a:ext uri="{FF2B5EF4-FFF2-40B4-BE49-F238E27FC236}">
                <a16:creationId xmlns:a16="http://schemas.microsoft.com/office/drawing/2014/main" id="{8FC285B0-8D18-4B6F-A5C6-ED473DB1450E}"/>
              </a:ext>
            </a:extLst>
          </p:cNvPr>
          <p:cNvSpPr>
            <a:spLocks noGrp="1" noRot="1" noChangeAspect="1" noChangeArrowheads="1" noTextEdit="1"/>
          </p:cNvSpPr>
          <p:nvPr>
            <p:ph type="sldImg"/>
          </p:nvPr>
        </p:nvSpPr>
        <p:spPr>
          <a:ln/>
        </p:spPr>
      </p:sp>
      <p:sp>
        <p:nvSpPr>
          <p:cNvPr id="401411" name="Rectangle 3">
            <a:extLst>
              <a:ext uri="{FF2B5EF4-FFF2-40B4-BE49-F238E27FC236}">
                <a16:creationId xmlns:a16="http://schemas.microsoft.com/office/drawing/2014/main" id="{A5BDF052-AF41-457C-BB40-D90FEEF77AA2}"/>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E641BB-DCBC-4B7B-B531-F51FEE971714}"/>
              </a:ext>
            </a:extLst>
          </p:cNvPr>
          <p:cNvSpPr>
            <a:spLocks noGrp="1" noChangeArrowheads="1"/>
          </p:cNvSpPr>
          <p:nvPr>
            <p:ph type="sldNum" sz="quarter" idx="5"/>
          </p:nvPr>
        </p:nvSpPr>
        <p:spPr>
          <a:ln/>
        </p:spPr>
        <p:txBody>
          <a:bodyPr/>
          <a:lstStyle/>
          <a:p>
            <a:fld id="{BB706B08-7F4B-41A7-9942-369B94DE662F}" type="slidenum">
              <a:rPr lang="en-US" altLang="es-ES"/>
              <a:pPr/>
              <a:t>6</a:t>
            </a:fld>
            <a:endParaRPr lang="en-US" altLang="es-ES"/>
          </a:p>
        </p:txBody>
      </p:sp>
      <p:sp>
        <p:nvSpPr>
          <p:cNvPr id="195586" name="Rectangle 2">
            <a:extLst>
              <a:ext uri="{FF2B5EF4-FFF2-40B4-BE49-F238E27FC236}">
                <a16:creationId xmlns:a16="http://schemas.microsoft.com/office/drawing/2014/main" id="{C4445EA9-3180-40CC-B334-981CE9F99A4B}"/>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9B22CE3C-1F5A-4D66-9D6F-0583AF3508FF}"/>
              </a:ext>
            </a:extLst>
          </p:cNvPr>
          <p:cNvSpPr>
            <a:spLocks noGrp="1" noChangeArrowheads="1"/>
          </p:cNvSpPr>
          <p:nvPr>
            <p:ph type="body" idx="1"/>
          </p:nvPr>
        </p:nvSpPr>
        <p:spPr/>
        <p:txBody>
          <a:bodyPr/>
          <a:lstStyle/>
          <a:p>
            <a:r>
              <a:rPr lang="en-US" altLang="es-ES" b="1" i="1"/>
              <a:t>Service </a:t>
            </a:r>
            <a:r>
              <a:rPr lang="en-US" altLang="es-ES"/>
              <a:t>is a entity that provides something of value </a:t>
            </a:r>
          </a:p>
          <a:p>
            <a:r>
              <a:rPr lang="en-US" altLang="es-ES"/>
              <a:t>Well defined in terms of interfaces</a:t>
            </a:r>
          </a:p>
          <a:p>
            <a:r>
              <a:rPr lang="en-US" altLang="es-ES"/>
              <a:t>Self contained like objects</a:t>
            </a:r>
          </a:p>
          <a:p>
            <a:endParaRPr lang="en-US" altLang="es-ES"/>
          </a:p>
          <a:p>
            <a:r>
              <a:rPr lang="en-US" altLang="es-ES"/>
              <a:t>Key to SOA is </a:t>
            </a:r>
            <a:r>
              <a:rPr lang="en-US" altLang="es-ES" b="1"/>
              <a:t>Architecture</a:t>
            </a:r>
            <a:r>
              <a:rPr lang="en-US" altLang="es-ES" b="1" i="1"/>
              <a:t> </a:t>
            </a:r>
            <a:r>
              <a:rPr lang="en-US" altLang="es-ES"/>
              <a:t>An architecture is a </a:t>
            </a:r>
            <a:r>
              <a:rPr lang="en-US" altLang="es-ES" i="1"/>
              <a:t>style </a:t>
            </a:r>
            <a:r>
              <a:rPr lang="en-US" altLang="es-ES"/>
              <a:t>with distinguishing characteristics</a:t>
            </a:r>
          </a:p>
          <a:p>
            <a:r>
              <a:rPr lang="en-US" altLang="es-ES"/>
              <a:t>The characteristics produce desired effects and outcomes</a:t>
            </a:r>
          </a:p>
          <a:p>
            <a:endParaRPr lang="en-US" altLang="es-ES"/>
          </a:p>
          <a:p>
            <a:r>
              <a:rPr lang="en-US" altLang="es-ES" b="1"/>
              <a:t>Service-Oriented Architecture</a:t>
            </a:r>
            <a:r>
              <a:rPr lang="en-US" altLang="es-ES" b="1" i="1"/>
              <a:t>  - </a:t>
            </a:r>
            <a:r>
              <a:rPr lang="en-US" altLang="es-ES"/>
              <a:t>style of organizing information using services. </a:t>
            </a:r>
          </a:p>
          <a:p>
            <a:r>
              <a:rPr lang="en-US" altLang="es-ES" b="1"/>
              <a:t>Agility </a:t>
            </a:r>
            <a:r>
              <a:rPr lang="en-US" altLang="es-ES"/>
              <a:t>is the ability to gracefully adapt to changing business and environmental factors</a:t>
            </a:r>
          </a:p>
          <a:p>
            <a:endParaRPr lang="en-U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46ACEB-F873-4A94-9239-8C39D570AC76}"/>
              </a:ext>
            </a:extLst>
          </p:cNvPr>
          <p:cNvSpPr>
            <a:spLocks noGrp="1" noChangeArrowheads="1"/>
          </p:cNvSpPr>
          <p:nvPr>
            <p:ph type="sldNum" sz="quarter" idx="5"/>
          </p:nvPr>
        </p:nvSpPr>
        <p:spPr>
          <a:ln/>
        </p:spPr>
        <p:txBody>
          <a:bodyPr/>
          <a:lstStyle/>
          <a:p>
            <a:fld id="{91F0BE34-E367-45E2-A55B-3410504DEBB5}" type="slidenum">
              <a:rPr lang="en-US" altLang="es-ES"/>
              <a:pPr/>
              <a:t>7</a:t>
            </a:fld>
            <a:endParaRPr lang="en-US" altLang="es-ES"/>
          </a:p>
        </p:txBody>
      </p:sp>
      <p:sp>
        <p:nvSpPr>
          <p:cNvPr id="201730" name="Rectangle 2">
            <a:extLst>
              <a:ext uri="{FF2B5EF4-FFF2-40B4-BE49-F238E27FC236}">
                <a16:creationId xmlns:a16="http://schemas.microsoft.com/office/drawing/2014/main" id="{9A8AB7CC-5D96-4683-BB6D-7B1B0D139858}"/>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0B94CADC-0DEF-4870-9C3E-CBF5DDE3E9B3}"/>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2871CD-A0CF-4D35-8AEB-0ECBF18B12BB}"/>
              </a:ext>
            </a:extLst>
          </p:cNvPr>
          <p:cNvSpPr>
            <a:spLocks noGrp="1" noChangeArrowheads="1"/>
          </p:cNvSpPr>
          <p:nvPr>
            <p:ph type="sldNum" sz="quarter" idx="5"/>
          </p:nvPr>
        </p:nvSpPr>
        <p:spPr>
          <a:ln/>
        </p:spPr>
        <p:txBody>
          <a:bodyPr/>
          <a:lstStyle/>
          <a:p>
            <a:fld id="{53C30BF9-D84E-443E-B138-7C9F4516D04E}" type="slidenum">
              <a:rPr lang="en-US" altLang="es-ES"/>
              <a:pPr/>
              <a:t>8</a:t>
            </a:fld>
            <a:endParaRPr lang="en-US" altLang="es-ES"/>
          </a:p>
        </p:txBody>
      </p:sp>
      <p:sp>
        <p:nvSpPr>
          <p:cNvPr id="273410" name="Rectangle 2">
            <a:extLst>
              <a:ext uri="{FF2B5EF4-FFF2-40B4-BE49-F238E27FC236}">
                <a16:creationId xmlns:a16="http://schemas.microsoft.com/office/drawing/2014/main" id="{9D979A90-2282-4E6B-B0BA-9FF81496DB7D}"/>
              </a:ext>
            </a:extLst>
          </p:cNvPr>
          <p:cNvSpPr>
            <a:spLocks noGrp="1" noRot="1" noChangeAspect="1" noChangeArrowheads="1" noTextEdit="1"/>
          </p:cNvSpPr>
          <p:nvPr>
            <p:ph type="sldImg"/>
          </p:nvPr>
        </p:nvSpPr>
        <p:spPr>
          <a:ln/>
        </p:spPr>
      </p:sp>
      <p:sp>
        <p:nvSpPr>
          <p:cNvPr id="273411" name="Rectangle 3">
            <a:extLst>
              <a:ext uri="{FF2B5EF4-FFF2-40B4-BE49-F238E27FC236}">
                <a16:creationId xmlns:a16="http://schemas.microsoft.com/office/drawing/2014/main" id="{066E9251-CE51-41F3-9478-A49318700796}"/>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F8153F-2894-46F7-AC62-596366B813E7}"/>
              </a:ext>
            </a:extLst>
          </p:cNvPr>
          <p:cNvSpPr>
            <a:spLocks noGrp="1" noChangeArrowheads="1"/>
          </p:cNvSpPr>
          <p:nvPr>
            <p:ph type="sldNum" sz="quarter" idx="5"/>
          </p:nvPr>
        </p:nvSpPr>
        <p:spPr>
          <a:ln/>
        </p:spPr>
        <p:txBody>
          <a:bodyPr/>
          <a:lstStyle/>
          <a:p>
            <a:fld id="{FF643F54-B3E4-442B-A24C-99873629F8AE}" type="slidenum">
              <a:rPr lang="en-US" altLang="es-ES"/>
              <a:pPr/>
              <a:t>9</a:t>
            </a:fld>
            <a:endParaRPr lang="en-US" altLang="es-ES"/>
          </a:p>
        </p:txBody>
      </p:sp>
      <p:sp>
        <p:nvSpPr>
          <p:cNvPr id="135170" name="Rectangle 2">
            <a:extLst>
              <a:ext uri="{FF2B5EF4-FFF2-40B4-BE49-F238E27FC236}">
                <a16:creationId xmlns:a16="http://schemas.microsoft.com/office/drawing/2014/main" id="{D724008A-1C8F-463D-84AC-11FB863BE2D3}"/>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4FA43283-4A24-4FD2-B1D8-3CE98887209D}"/>
              </a:ext>
            </a:extLst>
          </p:cNvPr>
          <p:cNvSpPr>
            <a:spLocks noGrp="1" noChangeArrowheads="1"/>
          </p:cNvSpPr>
          <p:nvPr>
            <p:ph type="body" idx="1"/>
          </p:nvPr>
        </p:nvSpPr>
        <p:spPr/>
        <p:txBody>
          <a:bodyPr/>
          <a:lstStyle/>
          <a:p>
            <a:r>
              <a:rPr lang="en-US" altLang="es-ES"/>
              <a:t>”Ward” Cunningham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0E2565-CB18-475F-B22F-8388D665EA85}"/>
              </a:ext>
            </a:extLst>
          </p:cNvPr>
          <p:cNvSpPr>
            <a:spLocks noGrp="1" noChangeArrowheads="1"/>
          </p:cNvSpPr>
          <p:nvPr>
            <p:ph type="sldNum" sz="quarter" idx="5"/>
          </p:nvPr>
        </p:nvSpPr>
        <p:spPr>
          <a:ln/>
        </p:spPr>
        <p:txBody>
          <a:bodyPr/>
          <a:lstStyle/>
          <a:p>
            <a:fld id="{596A1CA7-88AF-455E-97B7-AE8E299B3EE7}" type="slidenum">
              <a:rPr lang="en-US" altLang="es-ES"/>
              <a:pPr/>
              <a:t>10</a:t>
            </a:fld>
            <a:endParaRPr lang="en-US" altLang="es-ES"/>
          </a:p>
        </p:txBody>
      </p:sp>
      <p:sp>
        <p:nvSpPr>
          <p:cNvPr id="418818" name="Rectangle 2">
            <a:extLst>
              <a:ext uri="{FF2B5EF4-FFF2-40B4-BE49-F238E27FC236}">
                <a16:creationId xmlns:a16="http://schemas.microsoft.com/office/drawing/2014/main" id="{6138C222-6ED8-46AD-A1E8-92A7EA017D5F}"/>
              </a:ext>
            </a:extLst>
          </p:cNvPr>
          <p:cNvSpPr>
            <a:spLocks noGrp="1" noRot="1" noChangeAspect="1" noChangeArrowheads="1" noTextEdit="1"/>
          </p:cNvSpPr>
          <p:nvPr>
            <p:ph type="sldImg"/>
          </p:nvPr>
        </p:nvSpPr>
        <p:spPr>
          <a:ln/>
        </p:spPr>
      </p:sp>
      <p:sp>
        <p:nvSpPr>
          <p:cNvPr id="418819" name="Rectangle 3">
            <a:extLst>
              <a:ext uri="{FF2B5EF4-FFF2-40B4-BE49-F238E27FC236}">
                <a16:creationId xmlns:a16="http://schemas.microsoft.com/office/drawing/2014/main" id="{868D9657-A86E-49EC-A3C1-85A84507A82D}"/>
              </a:ext>
            </a:extLst>
          </p:cNvPr>
          <p:cNvSpPr>
            <a:spLocks noGrp="1" noChangeArrowheads="1"/>
          </p:cNvSpPr>
          <p:nvPr>
            <p:ph type="body" idx="1"/>
          </p:nvPr>
        </p:nvSpPr>
        <p:spPr/>
        <p:txBody>
          <a:bodyPr/>
          <a:lstStyle/>
          <a:p>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2098" name="Picture 2">
            <a:extLst>
              <a:ext uri="{FF2B5EF4-FFF2-40B4-BE49-F238E27FC236}">
                <a16:creationId xmlns:a16="http://schemas.microsoft.com/office/drawing/2014/main" id="{52FEF964-DE1B-4A93-9954-6BD60A1BB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a:extLst>
              <a:ext uri="{FF2B5EF4-FFF2-40B4-BE49-F238E27FC236}">
                <a16:creationId xmlns:a16="http://schemas.microsoft.com/office/drawing/2014/main" id="{E7207479-7865-4197-A1ED-22CC690D5F0B}"/>
              </a:ext>
            </a:extLst>
          </p:cNvPr>
          <p:cNvSpPr>
            <a:spLocks noGrp="1" noChangeArrowheads="1"/>
          </p:cNvSpPr>
          <p:nvPr>
            <p:ph type="ctrTitle" sz="quarter"/>
          </p:nvPr>
        </p:nvSpPr>
        <p:spPr>
          <a:xfrm>
            <a:off x="987425" y="1843088"/>
            <a:ext cx="60960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defRPr sz="2800"/>
            </a:lvl1pPr>
          </a:lstStyle>
          <a:p>
            <a:pPr lvl="0"/>
            <a:r>
              <a:rPr lang="en-US" altLang="es-ES" noProof="0"/>
              <a:t>Click to edit Master title style</a:t>
            </a:r>
          </a:p>
        </p:txBody>
      </p:sp>
      <p:sp>
        <p:nvSpPr>
          <p:cNvPr id="132100" name="Rectangle 4">
            <a:extLst>
              <a:ext uri="{FF2B5EF4-FFF2-40B4-BE49-F238E27FC236}">
                <a16:creationId xmlns:a16="http://schemas.microsoft.com/office/drawing/2014/main" id="{42325CDF-17EE-4BAD-B19F-7D019BEC46A0}"/>
              </a:ext>
            </a:extLst>
          </p:cNvPr>
          <p:cNvSpPr>
            <a:spLocks noGrp="1" noChangeArrowheads="1"/>
          </p:cNvSpPr>
          <p:nvPr>
            <p:ph type="sldNum" sz="quarter" idx="4"/>
          </p:nvPr>
        </p:nvSpPr>
        <p:spPr>
          <a:xfrm>
            <a:off x="6503988" y="6626225"/>
            <a:ext cx="2370137" cy="220663"/>
          </a:xfrm>
        </p:spPr>
        <p:txBody>
          <a:bodyPr/>
          <a:lstStyle>
            <a:lvl1pPr>
              <a:defRPr>
                <a:solidFill>
                  <a:srgbClr val="889097"/>
                </a:solidFill>
              </a:defRPr>
            </a:lvl1pPr>
          </a:lstStyle>
          <a:p>
            <a:r>
              <a:rPr lang="en-US" altLang="es-ES"/>
              <a:t>Copyright 2007, Information Builders. Slide </a:t>
            </a:r>
            <a:fld id="{3E34E42B-4D15-4FC9-85BD-8406116D054F}" type="slidenum">
              <a:rPr lang="en-US" altLang="es-ES"/>
              <a:pPr/>
              <a:t>‹#›</a:t>
            </a:fld>
            <a:endParaRPr lang="en-US" alt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D640-B3D9-442B-ABE6-EE35AEC7D556}"/>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C158C25E-85C0-4045-89CB-13052A650C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Slide Number Placeholder 3">
            <a:extLst>
              <a:ext uri="{FF2B5EF4-FFF2-40B4-BE49-F238E27FC236}">
                <a16:creationId xmlns:a16="http://schemas.microsoft.com/office/drawing/2014/main" id="{5E4FFC1F-E4EE-4380-AD23-D1700DFEDDF8}"/>
              </a:ext>
            </a:extLst>
          </p:cNvPr>
          <p:cNvSpPr>
            <a:spLocks noGrp="1"/>
          </p:cNvSpPr>
          <p:nvPr>
            <p:ph type="sldNum" sz="quarter" idx="10"/>
          </p:nvPr>
        </p:nvSpPr>
        <p:spPr/>
        <p:txBody>
          <a:bodyPr/>
          <a:lstStyle>
            <a:lvl1pPr>
              <a:defRPr/>
            </a:lvl1pPr>
          </a:lstStyle>
          <a:p>
            <a:r>
              <a:rPr lang="en-US" altLang="es-ES"/>
              <a:t>Copyright 2007, Information Builders. Slide </a:t>
            </a:r>
            <a:fld id="{27D288A9-15A0-43A8-BD8D-3BAA8CC39461}" type="slidenum">
              <a:rPr lang="en-US" altLang="es-ES"/>
              <a:pPr/>
              <a:t>‹#›</a:t>
            </a:fld>
            <a:endParaRPr lang="en-US" altLang="es-ES"/>
          </a:p>
        </p:txBody>
      </p:sp>
    </p:spTree>
    <p:extLst>
      <p:ext uri="{BB962C8B-B14F-4D97-AF65-F5344CB8AC3E}">
        <p14:creationId xmlns:p14="http://schemas.microsoft.com/office/powerpoint/2010/main" val="127460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1EACBA-B0DE-4C8C-8688-51EF22C70554}"/>
              </a:ext>
            </a:extLst>
          </p:cNvPr>
          <p:cNvSpPr>
            <a:spLocks noGrp="1"/>
          </p:cNvSpPr>
          <p:nvPr>
            <p:ph type="title" orient="vert"/>
          </p:nvPr>
        </p:nvSpPr>
        <p:spPr>
          <a:xfrm>
            <a:off x="6783388" y="111125"/>
            <a:ext cx="2209800" cy="6016625"/>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0607344B-D38F-48F9-A376-CCE72FB01A9E}"/>
              </a:ext>
            </a:extLst>
          </p:cNvPr>
          <p:cNvSpPr>
            <a:spLocks noGrp="1"/>
          </p:cNvSpPr>
          <p:nvPr>
            <p:ph type="body" orient="vert" idx="1"/>
          </p:nvPr>
        </p:nvSpPr>
        <p:spPr>
          <a:xfrm>
            <a:off x="152400" y="111125"/>
            <a:ext cx="6478588" cy="6016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Slide Number Placeholder 3">
            <a:extLst>
              <a:ext uri="{FF2B5EF4-FFF2-40B4-BE49-F238E27FC236}">
                <a16:creationId xmlns:a16="http://schemas.microsoft.com/office/drawing/2014/main" id="{A53ED2D4-9B5B-47B0-886E-955F40A42C64}"/>
              </a:ext>
            </a:extLst>
          </p:cNvPr>
          <p:cNvSpPr>
            <a:spLocks noGrp="1"/>
          </p:cNvSpPr>
          <p:nvPr>
            <p:ph type="sldNum" sz="quarter" idx="10"/>
          </p:nvPr>
        </p:nvSpPr>
        <p:spPr/>
        <p:txBody>
          <a:bodyPr/>
          <a:lstStyle>
            <a:lvl1pPr>
              <a:defRPr/>
            </a:lvl1pPr>
          </a:lstStyle>
          <a:p>
            <a:r>
              <a:rPr lang="en-US" altLang="es-ES"/>
              <a:t>Copyright 2007, Information Builders. Slide </a:t>
            </a:r>
            <a:fld id="{0793CD46-4F5F-42EF-BC75-86A6661FEE73}" type="slidenum">
              <a:rPr lang="en-US" altLang="es-ES"/>
              <a:pPr/>
              <a:t>‹#›</a:t>
            </a:fld>
            <a:endParaRPr lang="en-US" altLang="es-ES"/>
          </a:p>
        </p:txBody>
      </p:sp>
    </p:spTree>
    <p:extLst>
      <p:ext uri="{BB962C8B-B14F-4D97-AF65-F5344CB8AC3E}">
        <p14:creationId xmlns:p14="http://schemas.microsoft.com/office/powerpoint/2010/main" val="3663160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0C7D-BBE6-4323-BE80-4E1098913759}"/>
              </a:ext>
            </a:extLst>
          </p:cNvPr>
          <p:cNvSpPr>
            <a:spLocks noGrp="1"/>
          </p:cNvSpPr>
          <p:nvPr>
            <p:ph type="title"/>
          </p:nvPr>
        </p:nvSpPr>
        <p:spPr>
          <a:xfrm>
            <a:off x="381000" y="111125"/>
            <a:ext cx="8610600" cy="685800"/>
          </a:xfrm>
        </p:spPr>
        <p:txBody>
          <a:bodyPr/>
          <a:lstStyle/>
          <a:p>
            <a:r>
              <a:rPr lang="en-US"/>
              <a:t>Click to edit Master title style</a:t>
            </a:r>
            <a:endParaRPr lang="es-ES"/>
          </a:p>
        </p:txBody>
      </p:sp>
      <p:sp>
        <p:nvSpPr>
          <p:cNvPr id="3" name="SmartArt Placeholder 2">
            <a:extLst>
              <a:ext uri="{FF2B5EF4-FFF2-40B4-BE49-F238E27FC236}">
                <a16:creationId xmlns:a16="http://schemas.microsoft.com/office/drawing/2014/main" id="{46247C32-D688-446F-B742-1D2DC171C3D5}"/>
              </a:ext>
            </a:extLst>
          </p:cNvPr>
          <p:cNvSpPr>
            <a:spLocks noGrp="1"/>
          </p:cNvSpPr>
          <p:nvPr>
            <p:ph type="dgm" idx="1"/>
          </p:nvPr>
        </p:nvSpPr>
        <p:spPr>
          <a:xfrm>
            <a:off x="152400" y="895350"/>
            <a:ext cx="8840788" cy="5232400"/>
          </a:xfrm>
        </p:spPr>
        <p:txBody>
          <a:bodyPr/>
          <a:lstStyle/>
          <a:p>
            <a:endParaRPr lang="es-ES"/>
          </a:p>
        </p:txBody>
      </p:sp>
      <p:sp>
        <p:nvSpPr>
          <p:cNvPr id="4" name="Slide Number Placeholder 3">
            <a:extLst>
              <a:ext uri="{FF2B5EF4-FFF2-40B4-BE49-F238E27FC236}">
                <a16:creationId xmlns:a16="http://schemas.microsoft.com/office/drawing/2014/main" id="{03E860D7-3349-495C-8BC7-82578F66FCF1}"/>
              </a:ext>
            </a:extLst>
          </p:cNvPr>
          <p:cNvSpPr>
            <a:spLocks noGrp="1"/>
          </p:cNvSpPr>
          <p:nvPr>
            <p:ph type="sldNum" sz="quarter" idx="10"/>
          </p:nvPr>
        </p:nvSpPr>
        <p:spPr>
          <a:xfrm>
            <a:off x="6545263" y="6462713"/>
            <a:ext cx="2370137" cy="220662"/>
          </a:xfrm>
        </p:spPr>
        <p:txBody>
          <a:bodyPr/>
          <a:lstStyle>
            <a:lvl1pPr>
              <a:defRPr/>
            </a:lvl1pPr>
          </a:lstStyle>
          <a:p>
            <a:r>
              <a:rPr lang="en-US" altLang="es-ES"/>
              <a:t>Copyright 2007, Information Builders. Slide </a:t>
            </a:r>
            <a:fld id="{D6D9C5D6-CEC5-4A16-8E7B-CFE191DF7096}" type="slidenum">
              <a:rPr lang="en-US" altLang="es-ES"/>
              <a:pPr/>
              <a:t>‹#›</a:t>
            </a:fld>
            <a:endParaRPr lang="en-US" altLang="es-ES"/>
          </a:p>
        </p:txBody>
      </p:sp>
    </p:spTree>
    <p:extLst>
      <p:ext uri="{BB962C8B-B14F-4D97-AF65-F5344CB8AC3E}">
        <p14:creationId xmlns:p14="http://schemas.microsoft.com/office/powerpoint/2010/main" val="313766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2BDB-09F0-40C6-9297-03CA19D3F468}"/>
              </a:ext>
            </a:extLst>
          </p:cNvPr>
          <p:cNvSpPr>
            <a:spLocks noGrp="1"/>
          </p:cNvSpPr>
          <p:nvPr>
            <p:ph type="title"/>
          </p:nvPr>
        </p:nvSpPr>
        <p:spPr>
          <a:xfrm>
            <a:off x="381000" y="111125"/>
            <a:ext cx="8610600" cy="685800"/>
          </a:xfrm>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0CFA22DB-83F4-469D-A1DB-D8CCF77D31F7}"/>
              </a:ext>
            </a:extLst>
          </p:cNvPr>
          <p:cNvSpPr>
            <a:spLocks noGrp="1"/>
          </p:cNvSpPr>
          <p:nvPr>
            <p:ph sz="half" idx="1"/>
          </p:nvPr>
        </p:nvSpPr>
        <p:spPr>
          <a:xfrm>
            <a:off x="152400" y="895350"/>
            <a:ext cx="8840788" cy="25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D67CF7EA-874F-4989-A91C-4FC9C0EA51E3}"/>
              </a:ext>
            </a:extLst>
          </p:cNvPr>
          <p:cNvSpPr>
            <a:spLocks noGrp="1"/>
          </p:cNvSpPr>
          <p:nvPr>
            <p:ph type="body" sz="half" idx="2"/>
          </p:nvPr>
        </p:nvSpPr>
        <p:spPr>
          <a:xfrm>
            <a:off x="152400" y="3587750"/>
            <a:ext cx="8840788" cy="25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Slide Number Placeholder 4">
            <a:extLst>
              <a:ext uri="{FF2B5EF4-FFF2-40B4-BE49-F238E27FC236}">
                <a16:creationId xmlns:a16="http://schemas.microsoft.com/office/drawing/2014/main" id="{CA2041B8-E4F0-4C46-898C-9E7857200F7B}"/>
              </a:ext>
            </a:extLst>
          </p:cNvPr>
          <p:cNvSpPr>
            <a:spLocks noGrp="1"/>
          </p:cNvSpPr>
          <p:nvPr>
            <p:ph type="sldNum" sz="quarter" idx="10"/>
          </p:nvPr>
        </p:nvSpPr>
        <p:spPr>
          <a:xfrm>
            <a:off x="6545263" y="6462713"/>
            <a:ext cx="2370137" cy="220662"/>
          </a:xfrm>
        </p:spPr>
        <p:txBody>
          <a:bodyPr/>
          <a:lstStyle>
            <a:lvl1pPr>
              <a:defRPr/>
            </a:lvl1pPr>
          </a:lstStyle>
          <a:p>
            <a:r>
              <a:rPr lang="en-US" altLang="es-ES"/>
              <a:t>Copyright 2007, Information Builders. Slide </a:t>
            </a:r>
            <a:fld id="{7D160314-8353-4257-B234-14407B54CCAE}" type="slidenum">
              <a:rPr lang="en-US" altLang="es-ES"/>
              <a:pPr/>
              <a:t>‹#›</a:t>
            </a:fld>
            <a:endParaRPr lang="en-US" altLang="es-ES"/>
          </a:p>
        </p:txBody>
      </p:sp>
    </p:spTree>
    <p:extLst>
      <p:ext uri="{BB962C8B-B14F-4D97-AF65-F5344CB8AC3E}">
        <p14:creationId xmlns:p14="http://schemas.microsoft.com/office/powerpoint/2010/main" val="69878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514D91-535F-4429-AF93-0B8BA53995A8}"/>
              </a:ext>
            </a:extLst>
          </p:cNvPr>
          <p:cNvSpPr>
            <a:spLocks noGrp="1"/>
          </p:cNvSpPr>
          <p:nvPr>
            <p:ph/>
          </p:nvPr>
        </p:nvSpPr>
        <p:spPr>
          <a:xfrm>
            <a:off x="152400" y="111125"/>
            <a:ext cx="8840788" cy="601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3" name="Slide Number Placeholder 2">
            <a:extLst>
              <a:ext uri="{FF2B5EF4-FFF2-40B4-BE49-F238E27FC236}">
                <a16:creationId xmlns:a16="http://schemas.microsoft.com/office/drawing/2014/main" id="{8767F30C-ECE5-44AB-9A89-65C3549C2C50}"/>
              </a:ext>
            </a:extLst>
          </p:cNvPr>
          <p:cNvSpPr>
            <a:spLocks noGrp="1"/>
          </p:cNvSpPr>
          <p:nvPr>
            <p:ph type="sldNum" sz="quarter" idx="10"/>
          </p:nvPr>
        </p:nvSpPr>
        <p:spPr>
          <a:xfrm>
            <a:off x="6545263" y="6462713"/>
            <a:ext cx="2370137" cy="220662"/>
          </a:xfrm>
        </p:spPr>
        <p:txBody>
          <a:bodyPr/>
          <a:lstStyle>
            <a:lvl1pPr>
              <a:defRPr/>
            </a:lvl1pPr>
          </a:lstStyle>
          <a:p>
            <a:r>
              <a:rPr lang="en-US" altLang="es-ES"/>
              <a:t>Copyright 2007, Information Builders. Slide </a:t>
            </a:r>
            <a:fld id="{DB6C62D1-3B2A-478F-82D3-0BD4BB82DA78}" type="slidenum">
              <a:rPr lang="en-US" altLang="es-ES"/>
              <a:pPr/>
              <a:t>‹#›</a:t>
            </a:fld>
            <a:endParaRPr lang="en-US" altLang="es-ES"/>
          </a:p>
        </p:txBody>
      </p:sp>
    </p:spTree>
    <p:extLst>
      <p:ext uri="{BB962C8B-B14F-4D97-AF65-F5344CB8AC3E}">
        <p14:creationId xmlns:p14="http://schemas.microsoft.com/office/powerpoint/2010/main" val="199272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51AC-2750-43B3-963D-7EAE857B4A2E}"/>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FE61A550-D37B-4814-8EC4-EBBF3BB8ED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Slide Number Placeholder 3">
            <a:extLst>
              <a:ext uri="{FF2B5EF4-FFF2-40B4-BE49-F238E27FC236}">
                <a16:creationId xmlns:a16="http://schemas.microsoft.com/office/drawing/2014/main" id="{4DCCBB39-309A-41D9-AB79-8BE43ADB90AF}"/>
              </a:ext>
            </a:extLst>
          </p:cNvPr>
          <p:cNvSpPr>
            <a:spLocks noGrp="1"/>
          </p:cNvSpPr>
          <p:nvPr>
            <p:ph type="sldNum" sz="quarter" idx="10"/>
          </p:nvPr>
        </p:nvSpPr>
        <p:spPr/>
        <p:txBody>
          <a:bodyPr/>
          <a:lstStyle>
            <a:lvl1pPr>
              <a:defRPr/>
            </a:lvl1pPr>
          </a:lstStyle>
          <a:p>
            <a:r>
              <a:rPr lang="en-US" altLang="es-ES"/>
              <a:t>Copyright 2007, Information Builders. Slide </a:t>
            </a:r>
            <a:fld id="{E2258DAC-949D-46CF-9BB1-B5636A123372}" type="slidenum">
              <a:rPr lang="en-US" altLang="es-ES"/>
              <a:pPr/>
              <a:t>‹#›</a:t>
            </a:fld>
            <a:endParaRPr lang="en-US" altLang="es-ES"/>
          </a:p>
        </p:txBody>
      </p:sp>
    </p:spTree>
    <p:extLst>
      <p:ext uri="{BB962C8B-B14F-4D97-AF65-F5344CB8AC3E}">
        <p14:creationId xmlns:p14="http://schemas.microsoft.com/office/powerpoint/2010/main" val="23058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B201D-7BFF-423D-92C1-17D53AB7F97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B11A88A6-D708-47FD-B77A-1B902D058A2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C0AB14A7-5D05-4266-A185-968B0B53775A}"/>
              </a:ext>
            </a:extLst>
          </p:cNvPr>
          <p:cNvSpPr>
            <a:spLocks noGrp="1"/>
          </p:cNvSpPr>
          <p:nvPr>
            <p:ph type="sldNum" sz="quarter" idx="10"/>
          </p:nvPr>
        </p:nvSpPr>
        <p:spPr/>
        <p:txBody>
          <a:bodyPr/>
          <a:lstStyle>
            <a:lvl1pPr>
              <a:defRPr/>
            </a:lvl1pPr>
          </a:lstStyle>
          <a:p>
            <a:r>
              <a:rPr lang="en-US" altLang="es-ES"/>
              <a:t>Copyright 2007, Information Builders. Slide </a:t>
            </a:r>
            <a:fld id="{F9A31CCC-BED8-4A93-A662-99F26016C79A}" type="slidenum">
              <a:rPr lang="en-US" altLang="es-ES"/>
              <a:pPr/>
              <a:t>‹#›</a:t>
            </a:fld>
            <a:endParaRPr lang="en-US" altLang="es-ES"/>
          </a:p>
        </p:txBody>
      </p:sp>
    </p:spTree>
    <p:extLst>
      <p:ext uri="{BB962C8B-B14F-4D97-AF65-F5344CB8AC3E}">
        <p14:creationId xmlns:p14="http://schemas.microsoft.com/office/powerpoint/2010/main" val="59193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7894-E178-4FEA-8B00-450FB2427CEC}"/>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530121D6-D067-4515-AF3A-A51354D78608}"/>
              </a:ext>
            </a:extLst>
          </p:cNvPr>
          <p:cNvSpPr>
            <a:spLocks noGrp="1"/>
          </p:cNvSpPr>
          <p:nvPr>
            <p:ph sz="half" idx="1"/>
          </p:nvPr>
        </p:nvSpPr>
        <p:spPr>
          <a:xfrm>
            <a:off x="152400" y="895350"/>
            <a:ext cx="43434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1BD20F4F-4C84-49B3-A993-CA19A82BF097}"/>
              </a:ext>
            </a:extLst>
          </p:cNvPr>
          <p:cNvSpPr>
            <a:spLocks noGrp="1"/>
          </p:cNvSpPr>
          <p:nvPr>
            <p:ph sz="half" idx="2"/>
          </p:nvPr>
        </p:nvSpPr>
        <p:spPr>
          <a:xfrm>
            <a:off x="4648200" y="895350"/>
            <a:ext cx="4344988"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Slide Number Placeholder 4">
            <a:extLst>
              <a:ext uri="{FF2B5EF4-FFF2-40B4-BE49-F238E27FC236}">
                <a16:creationId xmlns:a16="http://schemas.microsoft.com/office/drawing/2014/main" id="{7A515D27-94D0-480A-968D-69CEB9F304A3}"/>
              </a:ext>
            </a:extLst>
          </p:cNvPr>
          <p:cNvSpPr>
            <a:spLocks noGrp="1"/>
          </p:cNvSpPr>
          <p:nvPr>
            <p:ph type="sldNum" sz="quarter" idx="10"/>
          </p:nvPr>
        </p:nvSpPr>
        <p:spPr/>
        <p:txBody>
          <a:bodyPr/>
          <a:lstStyle>
            <a:lvl1pPr>
              <a:defRPr/>
            </a:lvl1pPr>
          </a:lstStyle>
          <a:p>
            <a:r>
              <a:rPr lang="en-US" altLang="es-ES"/>
              <a:t>Copyright 2007, Information Builders. Slide </a:t>
            </a:r>
            <a:fld id="{2BE4E219-BF5A-4E62-B677-F295E1E20458}" type="slidenum">
              <a:rPr lang="en-US" altLang="es-ES"/>
              <a:pPr/>
              <a:t>‹#›</a:t>
            </a:fld>
            <a:endParaRPr lang="en-US" altLang="es-ES"/>
          </a:p>
        </p:txBody>
      </p:sp>
    </p:spTree>
    <p:extLst>
      <p:ext uri="{BB962C8B-B14F-4D97-AF65-F5344CB8AC3E}">
        <p14:creationId xmlns:p14="http://schemas.microsoft.com/office/powerpoint/2010/main" val="372853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3A44-7A5C-4510-8660-5F6723E71BE4}"/>
              </a:ext>
            </a:extLst>
          </p:cNvPr>
          <p:cNvSpPr>
            <a:spLocks noGrp="1"/>
          </p:cNvSpPr>
          <p:nvPr>
            <p:ph type="title"/>
          </p:nvPr>
        </p:nvSpPr>
        <p:spPr>
          <a:xfrm>
            <a:off x="630238" y="365125"/>
            <a:ext cx="78867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74979304-8707-4D82-B2C4-30F7F18891D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DCAC76-7130-4E4B-A556-8E913236776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E2D4F7EF-3C1F-4495-BE2F-D23206406BD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D040BA-4860-467E-A5E8-436316F7CCF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Slide Number Placeholder 6">
            <a:extLst>
              <a:ext uri="{FF2B5EF4-FFF2-40B4-BE49-F238E27FC236}">
                <a16:creationId xmlns:a16="http://schemas.microsoft.com/office/drawing/2014/main" id="{139467F1-0058-4D2C-BD2C-3D6005A1E63F}"/>
              </a:ext>
            </a:extLst>
          </p:cNvPr>
          <p:cNvSpPr>
            <a:spLocks noGrp="1"/>
          </p:cNvSpPr>
          <p:nvPr>
            <p:ph type="sldNum" sz="quarter" idx="10"/>
          </p:nvPr>
        </p:nvSpPr>
        <p:spPr/>
        <p:txBody>
          <a:bodyPr/>
          <a:lstStyle>
            <a:lvl1pPr>
              <a:defRPr/>
            </a:lvl1pPr>
          </a:lstStyle>
          <a:p>
            <a:r>
              <a:rPr lang="en-US" altLang="es-ES"/>
              <a:t>Copyright 2007, Information Builders. Slide </a:t>
            </a:r>
            <a:fld id="{4434B6A7-52E6-4978-BC39-5E69676206D7}" type="slidenum">
              <a:rPr lang="en-US" altLang="es-ES"/>
              <a:pPr/>
              <a:t>‹#›</a:t>
            </a:fld>
            <a:endParaRPr lang="en-US" altLang="es-ES"/>
          </a:p>
        </p:txBody>
      </p:sp>
    </p:spTree>
    <p:extLst>
      <p:ext uri="{BB962C8B-B14F-4D97-AF65-F5344CB8AC3E}">
        <p14:creationId xmlns:p14="http://schemas.microsoft.com/office/powerpoint/2010/main" val="822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601F5-224B-42AA-942B-EB470FE95149}"/>
              </a:ext>
            </a:extLst>
          </p:cNvPr>
          <p:cNvSpPr>
            <a:spLocks noGrp="1"/>
          </p:cNvSpPr>
          <p:nvPr>
            <p:ph type="title"/>
          </p:nvPr>
        </p:nvSpPr>
        <p:spPr/>
        <p:txBody>
          <a:bodyPr/>
          <a:lstStyle/>
          <a:p>
            <a:r>
              <a:rPr lang="en-US"/>
              <a:t>Click to edit Master title style</a:t>
            </a:r>
            <a:endParaRPr lang="es-ES"/>
          </a:p>
        </p:txBody>
      </p:sp>
      <p:sp>
        <p:nvSpPr>
          <p:cNvPr id="3" name="Slide Number Placeholder 2">
            <a:extLst>
              <a:ext uri="{FF2B5EF4-FFF2-40B4-BE49-F238E27FC236}">
                <a16:creationId xmlns:a16="http://schemas.microsoft.com/office/drawing/2014/main" id="{6C844CA5-079A-463D-9ABD-85961738EE10}"/>
              </a:ext>
            </a:extLst>
          </p:cNvPr>
          <p:cNvSpPr>
            <a:spLocks noGrp="1"/>
          </p:cNvSpPr>
          <p:nvPr>
            <p:ph type="sldNum" sz="quarter" idx="10"/>
          </p:nvPr>
        </p:nvSpPr>
        <p:spPr/>
        <p:txBody>
          <a:bodyPr/>
          <a:lstStyle>
            <a:lvl1pPr>
              <a:defRPr/>
            </a:lvl1pPr>
          </a:lstStyle>
          <a:p>
            <a:r>
              <a:rPr lang="en-US" altLang="es-ES"/>
              <a:t>Copyright 2007, Information Builders. Slide </a:t>
            </a:r>
            <a:fld id="{7821222E-435D-4DE3-91D2-58136512CEF1}" type="slidenum">
              <a:rPr lang="en-US" altLang="es-ES"/>
              <a:pPr/>
              <a:t>‹#›</a:t>
            </a:fld>
            <a:endParaRPr lang="en-US" altLang="es-ES"/>
          </a:p>
        </p:txBody>
      </p:sp>
    </p:spTree>
    <p:extLst>
      <p:ext uri="{BB962C8B-B14F-4D97-AF65-F5344CB8AC3E}">
        <p14:creationId xmlns:p14="http://schemas.microsoft.com/office/powerpoint/2010/main" val="317617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90321-2AA9-47C5-9AAC-B688B307FDF7}"/>
              </a:ext>
            </a:extLst>
          </p:cNvPr>
          <p:cNvSpPr>
            <a:spLocks noGrp="1"/>
          </p:cNvSpPr>
          <p:nvPr>
            <p:ph type="sldNum" sz="quarter" idx="10"/>
          </p:nvPr>
        </p:nvSpPr>
        <p:spPr/>
        <p:txBody>
          <a:bodyPr/>
          <a:lstStyle>
            <a:lvl1pPr>
              <a:defRPr/>
            </a:lvl1pPr>
          </a:lstStyle>
          <a:p>
            <a:r>
              <a:rPr lang="en-US" altLang="es-ES"/>
              <a:t>Copyright 2007, Information Builders. Slide </a:t>
            </a:r>
            <a:fld id="{20F0DA12-423A-4A8B-B63C-E4FBFB906524}" type="slidenum">
              <a:rPr lang="en-US" altLang="es-ES"/>
              <a:pPr/>
              <a:t>‹#›</a:t>
            </a:fld>
            <a:endParaRPr lang="en-US" altLang="es-ES"/>
          </a:p>
        </p:txBody>
      </p:sp>
    </p:spTree>
    <p:extLst>
      <p:ext uri="{BB962C8B-B14F-4D97-AF65-F5344CB8AC3E}">
        <p14:creationId xmlns:p14="http://schemas.microsoft.com/office/powerpoint/2010/main" val="3811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DF16-F300-46CE-87B0-11B06EB2AC3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FD69B68D-3C14-43AF-810C-EB5D0120B2A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657FB59D-0B75-4B80-A5F3-E79959A27D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2E73F4C-CDFD-4919-A9EF-44F3D11A5B1A}"/>
              </a:ext>
            </a:extLst>
          </p:cNvPr>
          <p:cNvSpPr>
            <a:spLocks noGrp="1"/>
          </p:cNvSpPr>
          <p:nvPr>
            <p:ph type="sldNum" sz="quarter" idx="10"/>
          </p:nvPr>
        </p:nvSpPr>
        <p:spPr/>
        <p:txBody>
          <a:bodyPr/>
          <a:lstStyle>
            <a:lvl1pPr>
              <a:defRPr/>
            </a:lvl1pPr>
          </a:lstStyle>
          <a:p>
            <a:r>
              <a:rPr lang="en-US" altLang="es-ES"/>
              <a:t>Copyright 2007, Information Builders. Slide </a:t>
            </a:r>
            <a:fld id="{11553C05-8AAF-4368-B03B-5CAF7E2D5AE5}" type="slidenum">
              <a:rPr lang="en-US" altLang="es-ES"/>
              <a:pPr/>
              <a:t>‹#›</a:t>
            </a:fld>
            <a:endParaRPr lang="en-US" altLang="es-ES"/>
          </a:p>
        </p:txBody>
      </p:sp>
    </p:spTree>
    <p:extLst>
      <p:ext uri="{BB962C8B-B14F-4D97-AF65-F5344CB8AC3E}">
        <p14:creationId xmlns:p14="http://schemas.microsoft.com/office/powerpoint/2010/main" val="370336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B564-83B3-42E5-93DE-50CFCC4FCD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EBE8FB17-F10F-4220-A5DE-4028E7AA9C8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A9A3779D-08DA-40AF-ACA8-3C3F9395FF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4CF89D5-46E5-4E7E-B7E0-D7C355A699A1}"/>
              </a:ext>
            </a:extLst>
          </p:cNvPr>
          <p:cNvSpPr>
            <a:spLocks noGrp="1"/>
          </p:cNvSpPr>
          <p:nvPr>
            <p:ph type="sldNum" sz="quarter" idx="10"/>
          </p:nvPr>
        </p:nvSpPr>
        <p:spPr/>
        <p:txBody>
          <a:bodyPr/>
          <a:lstStyle>
            <a:lvl1pPr>
              <a:defRPr/>
            </a:lvl1pPr>
          </a:lstStyle>
          <a:p>
            <a:r>
              <a:rPr lang="en-US" altLang="es-ES"/>
              <a:t>Copyright 2007, Information Builders. Slide </a:t>
            </a:r>
            <a:fld id="{C8E891AD-794B-4AD7-A13E-FDACED44B906}" type="slidenum">
              <a:rPr lang="en-US" altLang="es-ES"/>
              <a:pPr/>
              <a:t>‹#›</a:t>
            </a:fld>
            <a:endParaRPr lang="en-US" altLang="es-ES"/>
          </a:p>
        </p:txBody>
      </p:sp>
    </p:spTree>
    <p:extLst>
      <p:ext uri="{BB962C8B-B14F-4D97-AF65-F5344CB8AC3E}">
        <p14:creationId xmlns:p14="http://schemas.microsoft.com/office/powerpoint/2010/main" val="3293957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1074" name="Picture 2">
            <a:extLst>
              <a:ext uri="{FF2B5EF4-FFF2-40B4-BE49-F238E27FC236}">
                <a16:creationId xmlns:a16="http://schemas.microsoft.com/office/drawing/2014/main" id="{59B48250-8732-4996-B8A5-74CD8134D5E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extLst>
            <a:ext uri="{909E8E84-426E-40DD-AFC4-6F175D3DCCD1}">
              <a14:hiddenFill xmlns:a14="http://schemas.microsoft.com/office/drawing/2010/main">
                <a:solidFill>
                  <a:srgbClr val="FFFFFF"/>
                </a:solidFill>
              </a14:hiddenFill>
            </a:ext>
          </a:extLst>
        </p:spPr>
      </p:pic>
      <p:sp>
        <p:nvSpPr>
          <p:cNvPr id="131075" name="Rectangle 3">
            <a:extLst>
              <a:ext uri="{FF2B5EF4-FFF2-40B4-BE49-F238E27FC236}">
                <a16:creationId xmlns:a16="http://schemas.microsoft.com/office/drawing/2014/main" id="{B43A5E2F-E4A3-407D-AD67-FD3B8F0DCC28}"/>
              </a:ext>
            </a:extLst>
          </p:cNvPr>
          <p:cNvSpPr>
            <a:spLocks noGrp="1" noChangeArrowheads="1"/>
          </p:cNvSpPr>
          <p:nvPr>
            <p:ph type="title"/>
          </p:nvPr>
        </p:nvSpPr>
        <p:spPr bwMode="auto">
          <a:xfrm>
            <a:off x="381000" y="111125"/>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lvl="0"/>
            <a:r>
              <a:rPr lang="en-US" altLang="es-ES"/>
              <a:t>Click to edit Master title style</a:t>
            </a:r>
            <a:br>
              <a:rPr lang="en-US" altLang="es-ES"/>
            </a:br>
            <a:endParaRPr lang="en-US" altLang="es-ES"/>
          </a:p>
        </p:txBody>
      </p:sp>
      <p:sp>
        <p:nvSpPr>
          <p:cNvPr id="131076" name="Rectangle 4">
            <a:extLst>
              <a:ext uri="{FF2B5EF4-FFF2-40B4-BE49-F238E27FC236}">
                <a16:creationId xmlns:a16="http://schemas.microsoft.com/office/drawing/2014/main" id="{CEECF6DE-75EF-4FCD-97F5-71429A6885A3}"/>
              </a:ext>
            </a:extLst>
          </p:cNvPr>
          <p:cNvSpPr>
            <a:spLocks noGrp="1" noChangeArrowheads="1"/>
          </p:cNvSpPr>
          <p:nvPr>
            <p:ph type="body" idx="1"/>
          </p:nvPr>
        </p:nvSpPr>
        <p:spPr bwMode="auto">
          <a:xfrm>
            <a:off x="152400" y="895350"/>
            <a:ext cx="8840788"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ES"/>
              <a:t>Click to edit Master text styles</a:t>
            </a:r>
          </a:p>
          <a:p>
            <a:pPr lvl="1"/>
            <a:r>
              <a:rPr lang="en-US" altLang="es-ES"/>
              <a:t>Second level</a:t>
            </a:r>
          </a:p>
          <a:p>
            <a:pPr lvl="2"/>
            <a:r>
              <a:rPr lang="en-US" altLang="es-ES"/>
              <a:t>Third level</a:t>
            </a:r>
          </a:p>
          <a:p>
            <a:pPr lvl="3"/>
            <a:r>
              <a:rPr lang="en-US" altLang="es-ES"/>
              <a:t>Fourth level</a:t>
            </a:r>
          </a:p>
        </p:txBody>
      </p:sp>
      <p:sp>
        <p:nvSpPr>
          <p:cNvPr id="131077" name="Rectangle 5">
            <a:extLst>
              <a:ext uri="{FF2B5EF4-FFF2-40B4-BE49-F238E27FC236}">
                <a16:creationId xmlns:a16="http://schemas.microsoft.com/office/drawing/2014/main" id="{4EF2A3BB-FF25-4A0F-A057-4E60E56BAC06}"/>
              </a:ext>
            </a:extLst>
          </p:cNvPr>
          <p:cNvSpPr>
            <a:spLocks noGrp="1" noChangeArrowheads="1"/>
          </p:cNvSpPr>
          <p:nvPr>
            <p:ph type="sldNum" sz="quarter" idx="4"/>
          </p:nvPr>
        </p:nvSpPr>
        <p:spPr bwMode="auto">
          <a:xfrm>
            <a:off x="6545263" y="6462713"/>
            <a:ext cx="2370137"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ClrTx/>
              <a:buSzTx/>
              <a:buFontTx/>
              <a:buNone/>
              <a:defRPr kumimoji="1" sz="800">
                <a:solidFill>
                  <a:schemeClr val="bg1"/>
                </a:solidFill>
              </a:defRPr>
            </a:lvl1pPr>
          </a:lstStyle>
          <a:p>
            <a:r>
              <a:rPr lang="en-US" altLang="es-ES"/>
              <a:t>Copyright 2007, Information Builders. Slide </a:t>
            </a:r>
            <a:fld id="{A750A277-8542-425E-A595-896B4E1E2CB9}" type="slidenum">
              <a:rPr lang="en-US" altLang="es-ES"/>
              <a:pPr/>
              <a:t>‹#›</a:t>
            </a:fld>
            <a:endParaRPr lang="en-US" altLang="es-E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hdr="0" ftr="0" dt="0"/>
  <p:txStyles>
    <p:titleStyle>
      <a:lvl1pPr algn="l" rtl="0" fontAlgn="base">
        <a:lnSpc>
          <a:spcPct val="85000"/>
        </a:lnSpc>
        <a:spcBef>
          <a:spcPct val="0"/>
        </a:spcBef>
        <a:spcAft>
          <a:spcPct val="0"/>
        </a:spcAft>
        <a:buClr>
          <a:srgbClr val="003366"/>
        </a:buClr>
        <a:buFont typeface="Wingdings" panose="05000000000000000000" pitchFamily="2" charset="2"/>
        <a:defRPr sz="2600" kern="1200">
          <a:solidFill>
            <a:schemeClr val="tx1"/>
          </a:solidFill>
          <a:latin typeface="+mj-lt"/>
          <a:ea typeface="+mj-ea"/>
          <a:cs typeface="+mj-cs"/>
        </a:defRPr>
      </a:lvl1pPr>
      <a:lvl2pPr algn="l" rtl="0" fontAlgn="base">
        <a:lnSpc>
          <a:spcPct val="85000"/>
        </a:lnSpc>
        <a:spcBef>
          <a:spcPct val="0"/>
        </a:spcBef>
        <a:spcAft>
          <a:spcPct val="0"/>
        </a:spcAft>
        <a:buClr>
          <a:srgbClr val="003366"/>
        </a:buClr>
        <a:buFont typeface="Wingdings" panose="05000000000000000000" pitchFamily="2" charset="2"/>
        <a:defRPr sz="2600">
          <a:solidFill>
            <a:schemeClr val="tx1"/>
          </a:solidFill>
          <a:latin typeface="CG Omega" pitchFamily="34" charset="0"/>
        </a:defRPr>
      </a:lvl2pPr>
      <a:lvl3pPr algn="l" rtl="0" fontAlgn="base">
        <a:lnSpc>
          <a:spcPct val="85000"/>
        </a:lnSpc>
        <a:spcBef>
          <a:spcPct val="0"/>
        </a:spcBef>
        <a:spcAft>
          <a:spcPct val="0"/>
        </a:spcAft>
        <a:buClr>
          <a:srgbClr val="003366"/>
        </a:buClr>
        <a:buFont typeface="Wingdings" panose="05000000000000000000" pitchFamily="2" charset="2"/>
        <a:defRPr sz="2600">
          <a:solidFill>
            <a:schemeClr val="tx1"/>
          </a:solidFill>
          <a:latin typeface="CG Omega" pitchFamily="34" charset="0"/>
        </a:defRPr>
      </a:lvl3pPr>
      <a:lvl4pPr algn="l" rtl="0" fontAlgn="base">
        <a:lnSpc>
          <a:spcPct val="85000"/>
        </a:lnSpc>
        <a:spcBef>
          <a:spcPct val="0"/>
        </a:spcBef>
        <a:spcAft>
          <a:spcPct val="0"/>
        </a:spcAft>
        <a:buClr>
          <a:srgbClr val="003366"/>
        </a:buClr>
        <a:buFont typeface="Wingdings" panose="05000000000000000000" pitchFamily="2" charset="2"/>
        <a:defRPr sz="2600">
          <a:solidFill>
            <a:schemeClr val="tx1"/>
          </a:solidFill>
          <a:latin typeface="CG Omega" pitchFamily="34" charset="0"/>
        </a:defRPr>
      </a:lvl4pPr>
      <a:lvl5pPr algn="l" rtl="0" fontAlgn="base">
        <a:lnSpc>
          <a:spcPct val="85000"/>
        </a:lnSpc>
        <a:spcBef>
          <a:spcPct val="0"/>
        </a:spcBef>
        <a:spcAft>
          <a:spcPct val="0"/>
        </a:spcAft>
        <a:buClr>
          <a:srgbClr val="003366"/>
        </a:buClr>
        <a:buFont typeface="Wingdings" panose="05000000000000000000" pitchFamily="2" charset="2"/>
        <a:defRPr sz="2600">
          <a:solidFill>
            <a:schemeClr val="tx1"/>
          </a:solidFill>
          <a:latin typeface="CG Omega" pitchFamily="34" charset="0"/>
        </a:defRPr>
      </a:lvl5pPr>
      <a:lvl6pPr marL="457200" algn="l" rtl="0" fontAlgn="base">
        <a:lnSpc>
          <a:spcPct val="85000"/>
        </a:lnSpc>
        <a:spcBef>
          <a:spcPct val="0"/>
        </a:spcBef>
        <a:spcAft>
          <a:spcPct val="0"/>
        </a:spcAft>
        <a:buClr>
          <a:srgbClr val="003366"/>
        </a:buClr>
        <a:buFont typeface="Wingdings" panose="05000000000000000000" pitchFamily="2" charset="2"/>
        <a:defRPr sz="2600">
          <a:solidFill>
            <a:schemeClr val="tx1"/>
          </a:solidFill>
          <a:latin typeface="CG Omega" pitchFamily="34" charset="0"/>
        </a:defRPr>
      </a:lvl6pPr>
      <a:lvl7pPr marL="914400" algn="l" rtl="0" fontAlgn="base">
        <a:lnSpc>
          <a:spcPct val="85000"/>
        </a:lnSpc>
        <a:spcBef>
          <a:spcPct val="0"/>
        </a:spcBef>
        <a:spcAft>
          <a:spcPct val="0"/>
        </a:spcAft>
        <a:buClr>
          <a:srgbClr val="003366"/>
        </a:buClr>
        <a:buFont typeface="Wingdings" panose="05000000000000000000" pitchFamily="2" charset="2"/>
        <a:defRPr sz="2600">
          <a:solidFill>
            <a:schemeClr val="tx1"/>
          </a:solidFill>
          <a:latin typeface="CG Omega" pitchFamily="34" charset="0"/>
        </a:defRPr>
      </a:lvl7pPr>
      <a:lvl8pPr marL="1371600" algn="l" rtl="0" fontAlgn="base">
        <a:lnSpc>
          <a:spcPct val="85000"/>
        </a:lnSpc>
        <a:spcBef>
          <a:spcPct val="0"/>
        </a:spcBef>
        <a:spcAft>
          <a:spcPct val="0"/>
        </a:spcAft>
        <a:buClr>
          <a:srgbClr val="003366"/>
        </a:buClr>
        <a:buFont typeface="Wingdings" panose="05000000000000000000" pitchFamily="2" charset="2"/>
        <a:defRPr sz="2600">
          <a:solidFill>
            <a:schemeClr val="tx1"/>
          </a:solidFill>
          <a:latin typeface="CG Omega" pitchFamily="34" charset="0"/>
        </a:defRPr>
      </a:lvl8pPr>
      <a:lvl9pPr marL="1828800" algn="l" rtl="0" fontAlgn="base">
        <a:lnSpc>
          <a:spcPct val="85000"/>
        </a:lnSpc>
        <a:spcBef>
          <a:spcPct val="0"/>
        </a:spcBef>
        <a:spcAft>
          <a:spcPct val="0"/>
        </a:spcAft>
        <a:buClr>
          <a:srgbClr val="003366"/>
        </a:buClr>
        <a:buFont typeface="Wingdings" panose="05000000000000000000" pitchFamily="2" charset="2"/>
        <a:defRPr sz="2600">
          <a:solidFill>
            <a:schemeClr val="tx1"/>
          </a:solidFill>
          <a:latin typeface="CG Omega" pitchFamily="34" charset="0"/>
        </a:defRPr>
      </a:lvl9pPr>
    </p:titleStyle>
    <p:bodyStyle>
      <a:lvl1pPr marL="230188" indent="-230188" algn="l" rtl="0" fontAlgn="base">
        <a:spcBef>
          <a:spcPct val="20000"/>
        </a:spcBef>
        <a:spcAft>
          <a:spcPct val="0"/>
        </a:spcAft>
        <a:buClr>
          <a:srgbClr val="003366"/>
        </a:buClr>
        <a:buSzPct val="125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
          <a:srgbClr val="426C9A"/>
        </a:buClr>
        <a:buSzPct val="125000"/>
        <a:buFont typeface="Wingdings" panose="05000000000000000000" pitchFamily="2" charset="2"/>
        <a:buChar char="§"/>
        <a:defRPr sz="2400" kern="1200">
          <a:solidFill>
            <a:schemeClr val="tx1"/>
          </a:solidFill>
          <a:latin typeface="+mn-lt"/>
          <a:ea typeface="+mn-ea"/>
          <a:cs typeface="+mn-cs"/>
        </a:defRPr>
      </a:lvl2pPr>
      <a:lvl3pPr marL="1143000" indent="-228600" algn="l" rtl="0" fontAlgn="base">
        <a:spcBef>
          <a:spcPct val="20000"/>
        </a:spcBef>
        <a:spcAft>
          <a:spcPct val="0"/>
        </a:spcAft>
        <a:buClr>
          <a:srgbClr val="90ACCF"/>
        </a:buClr>
        <a:buSzPct val="12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C2D1E4"/>
        </a:buClr>
        <a:buSzPct val="125000"/>
        <a:buFont typeface="Wingdings" panose="05000000000000000000" pitchFamily="2" charset="2"/>
        <a:buChar char="§"/>
        <a:defRPr sz="2400" kern="1200">
          <a:solidFill>
            <a:schemeClr val="tx1"/>
          </a:solidFill>
          <a:latin typeface="+mn-lt"/>
          <a:ea typeface="+mn-ea"/>
          <a:cs typeface="+mn-cs"/>
        </a:defRPr>
      </a:lvl4pPr>
      <a:lvl5pPr marL="2057400" indent="-228600" algn="l" rtl="0" fontAlgn="base">
        <a:spcBef>
          <a:spcPct val="20000"/>
        </a:spcBef>
        <a:spcAft>
          <a:spcPct val="0"/>
        </a:spcAft>
        <a:buClr>
          <a:srgbClr val="003366"/>
        </a:buClr>
        <a:buSzPct val="125000"/>
        <a:buFont typeface="Wingdings" panose="05000000000000000000" pitchFamily="2" charset="2"/>
        <a:buChar char="§"/>
        <a:defRPr sz="2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6.w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www.enterpriseintegrationpatterns.com/eaipatterns.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www-128.ibm.com/developerworks/rational/products/patternsolutions/" TargetMode="External"/><Relationship Id="rId4" Type="http://schemas.openxmlformats.org/officeDocument/2006/relationships/hyperlink" Target="http://msdn2.microsoft.com/en-us/practices/default.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E48167-9858-4760-8494-826287CBC509}"/>
              </a:ext>
            </a:extLst>
          </p:cNvPr>
          <p:cNvSpPr>
            <a:spLocks noGrp="1" noChangeArrowheads="1"/>
          </p:cNvSpPr>
          <p:nvPr>
            <p:ph type="sldNum" sz="quarter" idx="4"/>
          </p:nvPr>
        </p:nvSpPr>
        <p:spPr/>
        <p:txBody>
          <a:bodyPr/>
          <a:lstStyle/>
          <a:p>
            <a:r>
              <a:rPr lang="en-US" altLang="es-ES"/>
              <a:t>Copyright 2007, Information Builders. Slide </a:t>
            </a:r>
            <a:fld id="{10EBB397-F5DE-4D01-B710-4D6DCBDBBC7A}" type="slidenum">
              <a:rPr lang="en-US" altLang="es-ES"/>
              <a:pPr/>
              <a:t>1</a:t>
            </a:fld>
            <a:endParaRPr lang="en-US" altLang="es-ES"/>
          </a:p>
        </p:txBody>
      </p:sp>
      <p:sp>
        <p:nvSpPr>
          <p:cNvPr id="4136" name="Rectangle 40">
            <a:extLst>
              <a:ext uri="{FF2B5EF4-FFF2-40B4-BE49-F238E27FC236}">
                <a16:creationId xmlns:a16="http://schemas.microsoft.com/office/drawing/2014/main" id="{B817CBF3-244C-4B4C-80CE-600859825C54}"/>
              </a:ext>
            </a:extLst>
          </p:cNvPr>
          <p:cNvSpPr>
            <a:spLocks noGrp="1" noChangeArrowheads="1"/>
          </p:cNvSpPr>
          <p:nvPr>
            <p:ph type="ctrTitle"/>
          </p:nvPr>
        </p:nvSpPr>
        <p:spPr>
          <a:xfrm>
            <a:off x="990600" y="1447800"/>
            <a:ext cx="6096000" cy="1143000"/>
          </a:xfrm>
        </p:spPr>
        <p:txBody>
          <a:bodyPr/>
          <a:lstStyle/>
          <a:p>
            <a:r>
              <a:rPr lang="en-US" altLang="es-ES"/>
              <a:t>SOA Integration Patterns with Information Builders Technologies</a:t>
            </a:r>
          </a:p>
        </p:txBody>
      </p:sp>
      <p:sp>
        <p:nvSpPr>
          <p:cNvPr id="4137" name="Rectangle 41">
            <a:extLst>
              <a:ext uri="{FF2B5EF4-FFF2-40B4-BE49-F238E27FC236}">
                <a16:creationId xmlns:a16="http://schemas.microsoft.com/office/drawing/2014/main" id="{820F3D02-26B6-40D3-A869-DCC1DC03965A}"/>
              </a:ext>
            </a:extLst>
          </p:cNvPr>
          <p:cNvSpPr>
            <a:spLocks noGrp="1" noChangeArrowheads="1"/>
          </p:cNvSpPr>
          <p:nvPr>
            <p:ph type="subTitle" idx="1"/>
          </p:nvPr>
        </p:nvSpPr>
        <p:spPr bwMode="auto">
          <a:xfrm>
            <a:off x="1143000" y="3810000"/>
            <a:ext cx="6172200" cy="1219200"/>
          </a:xfrm>
          <a:prstGeom prst="rect">
            <a:avLst/>
          </a:prstGeom>
          <a:solidFill>
            <a:srgbClr val="FFFFFF"/>
          </a:solidFill>
          <a:ln>
            <a:solidFill>
              <a:srgbClr val="000000"/>
            </a:solidFill>
            <a:miter lim="800000"/>
            <a:headEnd/>
            <a:tailEnd/>
          </a:ln>
        </p:spPr>
        <p:txBody>
          <a:bodyPr/>
          <a:lstStyle/>
          <a:p>
            <a:pPr marL="0" indent="0" algn="r">
              <a:lnSpc>
                <a:spcPct val="83000"/>
              </a:lnSpc>
              <a:buFont typeface="Wingdings" panose="05000000000000000000" pitchFamily="2" charset="2"/>
              <a:buNone/>
            </a:pPr>
            <a:r>
              <a:rPr lang="en-US" altLang="es-ES"/>
              <a:t>Marc J. Greenberg</a:t>
            </a:r>
            <a:br>
              <a:rPr lang="en-US" altLang="es-ES"/>
            </a:br>
            <a:r>
              <a:rPr lang="en-US" altLang="es-ES"/>
              <a:t>Vice President / Chief Architect</a:t>
            </a:r>
          </a:p>
          <a:p>
            <a:pPr marL="0" indent="0" algn="r">
              <a:lnSpc>
                <a:spcPct val="83000"/>
              </a:lnSpc>
              <a:buFont typeface="Wingdings" panose="05000000000000000000" pitchFamily="2" charset="2"/>
              <a:buNone/>
            </a:pPr>
            <a:r>
              <a:rPr lang="en-US" altLang="es-ES"/>
              <a:t>iWay Software</a:t>
            </a:r>
          </a:p>
        </p:txBody>
      </p:sp>
      <p:pic>
        <p:nvPicPr>
          <p:cNvPr id="4142" name="Picture 46">
            <a:extLst>
              <a:ext uri="{FF2B5EF4-FFF2-40B4-BE49-F238E27FC236}">
                <a16:creationId xmlns:a16="http://schemas.microsoft.com/office/drawing/2014/main" id="{373C7024-F8C9-4B93-9E0B-3E0E0061B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3352800"/>
            <a:ext cx="1533525" cy="170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03B969-2200-46EC-8145-C99D66FA05E3}"/>
              </a:ext>
            </a:extLst>
          </p:cNvPr>
          <p:cNvSpPr>
            <a:spLocks noGrp="1"/>
          </p:cNvSpPr>
          <p:nvPr>
            <p:ph type="sldNum" sz="quarter" idx="10"/>
          </p:nvPr>
        </p:nvSpPr>
        <p:spPr/>
        <p:txBody>
          <a:bodyPr/>
          <a:lstStyle/>
          <a:p>
            <a:r>
              <a:rPr lang="en-US" altLang="es-ES"/>
              <a:t>Copyright 2007, Information Builders. Slide </a:t>
            </a:r>
            <a:fld id="{34D7A5EB-1B32-433B-82F6-B84F92551CDC}" type="slidenum">
              <a:rPr lang="en-US" altLang="es-ES"/>
              <a:pPr/>
              <a:t>10</a:t>
            </a:fld>
            <a:endParaRPr lang="en-US" altLang="es-ES"/>
          </a:p>
        </p:txBody>
      </p:sp>
      <p:sp>
        <p:nvSpPr>
          <p:cNvPr id="417794" name="Rectangle 2">
            <a:extLst>
              <a:ext uri="{FF2B5EF4-FFF2-40B4-BE49-F238E27FC236}">
                <a16:creationId xmlns:a16="http://schemas.microsoft.com/office/drawing/2014/main" id="{FFC812E6-4ABC-4AC7-BDCB-0BB0B4528A96}"/>
              </a:ext>
            </a:extLst>
          </p:cNvPr>
          <p:cNvSpPr>
            <a:spLocks noGrp="1" noChangeArrowheads="1"/>
          </p:cNvSpPr>
          <p:nvPr>
            <p:ph type="title"/>
          </p:nvPr>
        </p:nvSpPr>
        <p:spPr/>
        <p:txBody>
          <a:bodyPr/>
          <a:lstStyle/>
          <a:p>
            <a:r>
              <a:rPr lang="en-US" altLang="es-ES"/>
              <a:t>Integration Patterns By Category</a:t>
            </a:r>
          </a:p>
        </p:txBody>
      </p:sp>
      <p:sp>
        <p:nvSpPr>
          <p:cNvPr id="417800" name="Rectangle 8">
            <a:extLst>
              <a:ext uri="{FF2B5EF4-FFF2-40B4-BE49-F238E27FC236}">
                <a16:creationId xmlns:a16="http://schemas.microsoft.com/office/drawing/2014/main" id="{856BCF2E-D7D5-4DDA-8D0F-8FA8E99F3621}"/>
              </a:ext>
            </a:extLst>
          </p:cNvPr>
          <p:cNvSpPr>
            <a:spLocks noGrp="1" noChangeArrowheads="1"/>
          </p:cNvSpPr>
          <p:nvPr>
            <p:ph type="body" sz="half" idx="1"/>
          </p:nvPr>
        </p:nvSpPr>
        <p:spPr>
          <a:xfrm>
            <a:off x="454025" y="1143000"/>
            <a:ext cx="2895600" cy="4984750"/>
          </a:xfrm>
        </p:spPr>
        <p:txBody>
          <a:bodyPr/>
          <a:lstStyle/>
          <a:p>
            <a:pPr>
              <a:lnSpc>
                <a:spcPct val="150000"/>
              </a:lnSpc>
            </a:pPr>
            <a:r>
              <a:rPr lang="en-US" altLang="es-ES"/>
              <a:t>Message</a:t>
            </a:r>
          </a:p>
          <a:p>
            <a:pPr>
              <a:lnSpc>
                <a:spcPct val="150000"/>
              </a:lnSpc>
            </a:pPr>
            <a:r>
              <a:rPr lang="en-US" altLang="es-ES"/>
              <a:t>Channel</a:t>
            </a:r>
          </a:p>
          <a:p>
            <a:pPr>
              <a:lnSpc>
                <a:spcPct val="150000"/>
              </a:lnSpc>
            </a:pPr>
            <a:r>
              <a:rPr lang="en-US" altLang="es-ES"/>
              <a:t>Routing</a:t>
            </a:r>
          </a:p>
        </p:txBody>
      </p:sp>
      <p:sp>
        <p:nvSpPr>
          <p:cNvPr id="417801" name="Rectangle 9">
            <a:extLst>
              <a:ext uri="{FF2B5EF4-FFF2-40B4-BE49-F238E27FC236}">
                <a16:creationId xmlns:a16="http://schemas.microsoft.com/office/drawing/2014/main" id="{4AE490B3-774C-46F5-B687-4E6902C724FC}"/>
              </a:ext>
            </a:extLst>
          </p:cNvPr>
          <p:cNvSpPr>
            <a:spLocks noGrp="1" noChangeArrowheads="1"/>
          </p:cNvSpPr>
          <p:nvPr>
            <p:ph type="body" sz="half" idx="2"/>
          </p:nvPr>
        </p:nvSpPr>
        <p:spPr>
          <a:xfrm>
            <a:off x="3249613" y="1143000"/>
            <a:ext cx="4344987" cy="4908550"/>
          </a:xfrm>
        </p:spPr>
        <p:txBody>
          <a:bodyPr/>
          <a:lstStyle/>
          <a:p>
            <a:pPr>
              <a:lnSpc>
                <a:spcPct val="150000"/>
              </a:lnSpc>
            </a:pPr>
            <a:r>
              <a:rPr lang="en-US" altLang="es-ES"/>
              <a:t>Transformation</a:t>
            </a:r>
          </a:p>
          <a:p>
            <a:pPr>
              <a:lnSpc>
                <a:spcPct val="150000"/>
              </a:lnSpc>
            </a:pPr>
            <a:r>
              <a:rPr lang="en-US" altLang="es-ES"/>
              <a:t>Consumer</a:t>
            </a:r>
          </a:p>
          <a:p>
            <a:pPr>
              <a:lnSpc>
                <a:spcPct val="150000"/>
              </a:lnSpc>
            </a:pPr>
            <a:r>
              <a:rPr lang="en-US" altLang="es-ES"/>
              <a:t>Management</a:t>
            </a:r>
          </a:p>
          <a:p>
            <a:endParaRPr lang="en-US" alt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634DEEAD-AB67-4994-926E-855976FCC7DC}"/>
              </a:ext>
            </a:extLst>
          </p:cNvPr>
          <p:cNvSpPr>
            <a:spLocks noGrp="1"/>
          </p:cNvSpPr>
          <p:nvPr>
            <p:ph type="sldNum" sz="quarter" idx="10"/>
          </p:nvPr>
        </p:nvSpPr>
        <p:spPr/>
        <p:txBody>
          <a:bodyPr/>
          <a:lstStyle/>
          <a:p>
            <a:r>
              <a:rPr lang="en-US" altLang="es-ES"/>
              <a:t>Copyright 2007, Information Builders. Slide </a:t>
            </a:r>
            <a:fld id="{5548F67D-83BE-4CAC-B4BE-10DB76108FB7}" type="slidenum">
              <a:rPr lang="en-US" altLang="es-ES"/>
              <a:pPr/>
              <a:t>11</a:t>
            </a:fld>
            <a:endParaRPr lang="en-US" altLang="es-ES"/>
          </a:p>
        </p:txBody>
      </p:sp>
      <p:pic>
        <p:nvPicPr>
          <p:cNvPr id="285716" name="Picture 20">
            <a:extLst>
              <a:ext uri="{FF2B5EF4-FFF2-40B4-BE49-F238E27FC236}">
                <a16:creationId xmlns:a16="http://schemas.microsoft.com/office/drawing/2014/main" id="{E9024D1D-F942-457A-A1FD-EF9FC8800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95575"/>
            <a:ext cx="6629400" cy="2638425"/>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5698" name="Rectangle 2">
            <a:extLst>
              <a:ext uri="{FF2B5EF4-FFF2-40B4-BE49-F238E27FC236}">
                <a16:creationId xmlns:a16="http://schemas.microsoft.com/office/drawing/2014/main" id="{093C704C-F2A8-48BE-A83C-A1C33AAB40BD}"/>
              </a:ext>
            </a:extLst>
          </p:cNvPr>
          <p:cNvSpPr>
            <a:spLocks noGrp="1" noChangeArrowheads="1"/>
          </p:cNvSpPr>
          <p:nvPr>
            <p:ph type="title"/>
          </p:nvPr>
        </p:nvSpPr>
        <p:spPr/>
        <p:txBody>
          <a:bodyPr/>
          <a:lstStyle/>
          <a:p>
            <a:r>
              <a:rPr lang="en-US" altLang="es-ES"/>
              <a:t>Patterns Exist to Solve Problems</a:t>
            </a:r>
          </a:p>
        </p:txBody>
      </p:sp>
      <p:sp>
        <p:nvSpPr>
          <p:cNvPr id="285699" name="Rectangle 3">
            <a:extLst>
              <a:ext uri="{FF2B5EF4-FFF2-40B4-BE49-F238E27FC236}">
                <a16:creationId xmlns:a16="http://schemas.microsoft.com/office/drawing/2014/main" id="{E165112A-0110-4471-B002-ED5A2FD4C2EF}"/>
              </a:ext>
            </a:extLst>
          </p:cNvPr>
          <p:cNvSpPr>
            <a:spLocks noGrp="1" noChangeArrowheads="1"/>
          </p:cNvSpPr>
          <p:nvPr>
            <p:ph type="body" idx="1"/>
          </p:nvPr>
        </p:nvSpPr>
        <p:spPr/>
        <p:txBody>
          <a:bodyPr/>
          <a:lstStyle/>
          <a:p>
            <a:pPr>
              <a:buFont typeface="Wingdings" panose="05000000000000000000" pitchFamily="2" charset="2"/>
              <a:buNone/>
            </a:pPr>
            <a:r>
              <a:rPr lang="en-US" altLang="es-ES"/>
              <a:t> </a:t>
            </a:r>
          </a:p>
        </p:txBody>
      </p:sp>
      <p:sp>
        <p:nvSpPr>
          <p:cNvPr id="285700" name="Text Box 4">
            <a:extLst>
              <a:ext uri="{FF2B5EF4-FFF2-40B4-BE49-F238E27FC236}">
                <a16:creationId xmlns:a16="http://schemas.microsoft.com/office/drawing/2014/main" id="{04EB275B-F23C-4FA7-A2F7-3BA35CD97029}"/>
              </a:ext>
            </a:extLst>
          </p:cNvPr>
          <p:cNvSpPr txBox="1">
            <a:spLocks noChangeArrowheads="1"/>
          </p:cNvSpPr>
          <p:nvPr/>
        </p:nvSpPr>
        <p:spPr bwMode="auto">
          <a:xfrm>
            <a:off x="304800" y="1143000"/>
            <a:ext cx="7772400" cy="1095375"/>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spcBef>
                <a:spcPct val="50000"/>
              </a:spcBef>
            </a:pPr>
            <a:r>
              <a:rPr kumimoji="0" lang="en-US" altLang="es-ES">
                <a:latin typeface="CG Omega" pitchFamily="34" charset="0"/>
              </a:rPr>
              <a:t>How can we process a message if it contains multiple elements, each of which may have to be processed in a different way?</a:t>
            </a:r>
          </a:p>
        </p:txBody>
      </p:sp>
      <p:sp>
        <p:nvSpPr>
          <p:cNvPr id="285701" name="Rectangle 5">
            <a:extLst>
              <a:ext uri="{FF2B5EF4-FFF2-40B4-BE49-F238E27FC236}">
                <a16:creationId xmlns:a16="http://schemas.microsoft.com/office/drawing/2014/main" id="{04444CEC-B644-4560-8FF5-D4938CDD0E2B}"/>
              </a:ext>
            </a:extLst>
          </p:cNvPr>
          <p:cNvSpPr>
            <a:spLocks noChangeArrowheads="1"/>
          </p:cNvSpPr>
          <p:nvPr/>
        </p:nvSpPr>
        <p:spPr bwMode="auto">
          <a:xfrm>
            <a:off x="0" y="2432050"/>
            <a:ext cx="9144000" cy="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spAutoFit/>
          </a:bodyPr>
          <a:lstStyle/>
          <a:p>
            <a:endParaRPr lang="es-ES"/>
          </a:p>
        </p:txBody>
      </p:sp>
      <p:sp>
        <p:nvSpPr>
          <p:cNvPr id="285712" name="Rectangle 16">
            <a:extLst>
              <a:ext uri="{FF2B5EF4-FFF2-40B4-BE49-F238E27FC236}">
                <a16:creationId xmlns:a16="http://schemas.microsoft.com/office/drawing/2014/main" id="{A26786F8-E00A-4948-9A21-29124A21E73F}"/>
              </a:ext>
            </a:extLst>
          </p:cNvPr>
          <p:cNvSpPr>
            <a:spLocks noChangeArrowheads="1"/>
          </p:cNvSpPr>
          <p:nvPr/>
        </p:nvSpPr>
        <p:spPr bwMode="auto">
          <a:xfrm>
            <a:off x="0" y="3910013"/>
            <a:ext cx="414338" cy="517525"/>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spAutoFit/>
          </a:bodyPr>
          <a:lstStyle>
            <a:lvl1pPr marL="230188" indent="-230188"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buClrTx/>
              <a:buSzTx/>
              <a:buFontTx/>
              <a:buNone/>
            </a:pPr>
            <a:br>
              <a:rPr lang="en-US" altLang="es-ES" sz="1000">
                <a:latin typeface="CG Omega" pitchFamily="34" charset="0"/>
              </a:rPr>
            </a:br>
            <a:endParaRPr lang="en-US" altLang="es-ES"/>
          </a:p>
        </p:txBody>
      </p:sp>
      <p:sp>
        <p:nvSpPr>
          <p:cNvPr id="285715" name="AutoShape 19">
            <a:extLst>
              <a:ext uri="{FF2B5EF4-FFF2-40B4-BE49-F238E27FC236}">
                <a16:creationId xmlns:a16="http://schemas.microsoft.com/office/drawing/2014/main" id="{1F8863EA-6526-4A9B-AEF4-B5B5ECFEFB7C}"/>
              </a:ext>
            </a:extLst>
          </p:cNvPr>
          <p:cNvSpPr>
            <a:spLocks noChangeAspect="1" noChangeArrowheads="1"/>
          </p:cNvSpPr>
          <p:nvPr/>
        </p:nvSpPr>
        <p:spPr bwMode="auto">
          <a:xfrm>
            <a:off x="1752600" y="2286000"/>
            <a:ext cx="5715000" cy="223996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F51A7FD5-97B7-403E-A6A1-88D3D703350C}"/>
              </a:ext>
            </a:extLst>
          </p:cNvPr>
          <p:cNvSpPr>
            <a:spLocks noGrp="1"/>
          </p:cNvSpPr>
          <p:nvPr>
            <p:ph type="sldNum" sz="quarter" idx="10"/>
          </p:nvPr>
        </p:nvSpPr>
        <p:spPr/>
        <p:txBody>
          <a:bodyPr/>
          <a:lstStyle/>
          <a:p>
            <a:r>
              <a:rPr lang="en-US" altLang="es-ES"/>
              <a:t>Copyright 2007, Information Builders. Slide </a:t>
            </a:r>
            <a:fld id="{41E39FB1-D765-4B68-97B1-BB32C7506A12}" type="slidenum">
              <a:rPr lang="en-US" altLang="es-ES"/>
              <a:pPr/>
              <a:t>12</a:t>
            </a:fld>
            <a:endParaRPr lang="en-US" altLang="es-ES"/>
          </a:p>
        </p:txBody>
      </p:sp>
      <p:sp>
        <p:nvSpPr>
          <p:cNvPr id="342019" name="Rectangle 3">
            <a:extLst>
              <a:ext uri="{FF2B5EF4-FFF2-40B4-BE49-F238E27FC236}">
                <a16:creationId xmlns:a16="http://schemas.microsoft.com/office/drawing/2014/main" id="{BD64BD5C-1DA8-47D3-9E33-FA4A693AE074}"/>
              </a:ext>
            </a:extLst>
          </p:cNvPr>
          <p:cNvSpPr>
            <a:spLocks noGrp="1" noChangeArrowheads="1"/>
          </p:cNvSpPr>
          <p:nvPr>
            <p:ph type="title"/>
          </p:nvPr>
        </p:nvSpPr>
        <p:spPr/>
        <p:txBody>
          <a:bodyPr/>
          <a:lstStyle/>
          <a:p>
            <a:r>
              <a:rPr lang="en-US" altLang="es-ES"/>
              <a:t>Patterns Exist to Solve Problems</a:t>
            </a:r>
          </a:p>
        </p:txBody>
      </p:sp>
      <p:sp>
        <p:nvSpPr>
          <p:cNvPr id="342020" name="Rectangle 4">
            <a:extLst>
              <a:ext uri="{FF2B5EF4-FFF2-40B4-BE49-F238E27FC236}">
                <a16:creationId xmlns:a16="http://schemas.microsoft.com/office/drawing/2014/main" id="{61AB99C7-D163-4239-BFE1-0C8D9FC04A56}"/>
              </a:ext>
            </a:extLst>
          </p:cNvPr>
          <p:cNvSpPr>
            <a:spLocks noGrp="1" noChangeArrowheads="1"/>
          </p:cNvSpPr>
          <p:nvPr>
            <p:ph type="body" idx="1"/>
          </p:nvPr>
        </p:nvSpPr>
        <p:spPr/>
        <p:txBody>
          <a:bodyPr/>
          <a:lstStyle/>
          <a:p>
            <a:pPr>
              <a:buFont typeface="Wingdings" panose="05000000000000000000" pitchFamily="2" charset="2"/>
              <a:buNone/>
            </a:pPr>
            <a:r>
              <a:rPr lang="en-US" altLang="es-ES"/>
              <a:t> </a:t>
            </a:r>
          </a:p>
        </p:txBody>
      </p:sp>
      <p:sp>
        <p:nvSpPr>
          <p:cNvPr id="342021" name="Text Box 5">
            <a:extLst>
              <a:ext uri="{FF2B5EF4-FFF2-40B4-BE49-F238E27FC236}">
                <a16:creationId xmlns:a16="http://schemas.microsoft.com/office/drawing/2014/main" id="{E0E24A82-A610-4A72-93AB-CD3DEEAE83DA}"/>
              </a:ext>
            </a:extLst>
          </p:cNvPr>
          <p:cNvSpPr txBox="1">
            <a:spLocks noChangeArrowheads="1"/>
          </p:cNvSpPr>
          <p:nvPr/>
        </p:nvSpPr>
        <p:spPr bwMode="auto">
          <a:xfrm>
            <a:off x="304800" y="1143000"/>
            <a:ext cx="7772400" cy="1095375"/>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spcBef>
                <a:spcPct val="50000"/>
              </a:spcBef>
            </a:pPr>
            <a:r>
              <a:rPr kumimoji="0" lang="en-US" altLang="es-ES">
                <a:latin typeface="CG Omega" pitchFamily="34" charset="0"/>
              </a:rPr>
              <a:t>How can we process a message if it contains multiple elements, each of which may have to be processed in a different way?</a:t>
            </a:r>
          </a:p>
        </p:txBody>
      </p:sp>
      <p:sp>
        <p:nvSpPr>
          <p:cNvPr id="342023" name="Rectangle 7">
            <a:extLst>
              <a:ext uri="{FF2B5EF4-FFF2-40B4-BE49-F238E27FC236}">
                <a16:creationId xmlns:a16="http://schemas.microsoft.com/office/drawing/2014/main" id="{ACC7D39B-F802-4FDF-8B04-7C9ECB85BE55}"/>
              </a:ext>
            </a:extLst>
          </p:cNvPr>
          <p:cNvSpPr>
            <a:spLocks noChangeArrowheads="1"/>
          </p:cNvSpPr>
          <p:nvPr/>
        </p:nvSpPr>
        <p:spPr bwMode="auto">
          <a:xfrm>
            <a:off x="0" y="3910013"/>
            <a:ext cx="414338" cy="517525"/>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spAutoFit/>
          </a:bodyPr>
          <a:lstStyle>
            <a:lvl1pPr marL="230188" indent="-230188"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buClrTx/>
              <a:buSzTx/>
              <a:buFontTx/>
              <a:buNone/>
            </a:pPr>
            <a:br>
              <a:rPr lang="en-US" altLang="es-ES" sz="1000">
                <a:latin typeface="CG Omega" pitchFamily="34" charset="0"/>
              </a:rPr>
            </a:br>
            <a:endParaRPr lang="en-US" altLang="es-ES"/>
          </a:p>
        </p:txBody>
      </p:sp>
      <p:pic>
        <p:nvPicPr>
          <p:cNvPr id="342024" name="Picture 8">
            <a:extLst>
              <a:ext uri="{FF2B5EF4-FFF2-40B4-BE49-F238E27FC236}">
                <a16:creationId xmlns:a16="http://schemas.microsoft.com/office/drawing/2014/main" id="{DDB1AFDC-B676-40DE-A376-7740F091F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7467600" cy="1852613"/>
          </a:xfrm>
          <a:prstGeom prst="rect">
            <a:avLst/>
          </a:prstGeom>
          <a:noFill/>
          <a:extLst>
            <a:ext uri="{909E8E84-426E-40DD-AFC4-6F175D3DCCD1}">
              <a14:hiddenFill xmlns:a14="http://schemas.microsoft.com/office/drawing/2010/main">
                <a:solidFill>
                  <a:srgbClr val="FFFFFF"/>
                </a:solidFill>
              </a14:hiddenFill>
            </a:ext>
          </a:extLst>
        </p:spPr>
      </p:pic>
      <p:sp>
        <p:nvSpPr>
          <p:cNvPr id="342025" name="AutoShape 9">
            <a:extLst>
              <a:ext uri="{FF2B5EF4-FFF2-40B4-BE49-F238E27FC236}">
                <a16:creationId xmlns:a16="http://schemas.microsoft.com/office/drawing/2014/main" id="{39E7121C-6B10-465F-8858-B09F12AE16EF}"/>
              </a:ext>
            </a:extLst>
          </p:cNvPr>
          <p:cNvSpPr>
            <a:spLocks noChangeAspect="1" noChangeArrowheads="1"/>
          </p:cNvSpPr>
          <p:nvPr/>
        </p:nvSpPr>
        <p:spPr bwMode="auto">
          <a:xfrm>
            <a:off x="1752600" y="2286000"/>
            <a:ext cx="5715000" cy="223996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iterate type="lt">
                                    <p:tmPct val="0"/>
                                  </p:iterate>
                                  <p:childTnLst>
                                    <p:set>
                                      <p:cBhvr>
                                        <p:cTn id="6" dur="1" fill="hold">
                                          <p:stCondLst>
                                            <p:cond delay="0"/>
                                          </p:stCondLst>
                                        </p:cTn>
                                        <p:tgtEl>
                                          <p:spTgt spid="342024"/>
                                        </p:tgtEl>
                                        <p:attrNameLst>
                                          <p:attrName>style.visibility</p:attrName>
                                        </p:attrNameLst>
                                      </p:cBhvr>
                                      <p:to>
                                        <p:strVal val="visible"/>
                                      </p:to>
                                    </p:set>
                                    <p:animEffect transition="in" filter="wipe(up)">
                                      <p:cBhvr>
                                        <p:cTn id="7" dur="500"/>
                                        <p:tgtEl>
                                          <p:spTgt spid="342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7AEEBD08-E928-436F-A4AC-0CD0E6B28B7D}"/>
              </a:ext>
            </a:extLst>
          </p:cNvPr>
          <p:cNvSpPr>
            <a:spLocks noGrp="1"/>
          </p:cNvSpPr>
          <p:nvPr>
            <p:ph type="sldNum" sz="quarter" idx="10"/>
          </p:nvPr>
        </p:nvSpPr>
        <p:spPr/>
        <p:txBody>
          <a:bodyPr/>
          <a:lstStyle/>
          <a:p>
            <a:r>
              <a:rPr lang="en-US" altLang="es-ES"/>
              <a:t>Copyright 2007, Information Builders. Slide </a:t>
            </a:r>
            <a:fld id="{AA0A17F7-5409-4376-9C41-FA0FBBD385E6}" type="slidenum">
              <a:rPr lang="en-US" altLang="es-ES"/>
              <a:pPr/>
              <a:t>13</a:t>
            </a:fld>
            <a:endParaRPr lang="en-US" altLang="es-ES"/>
          </a:p>
        </p:txBody>
      </p:sp>
      <p:sp>
        <p:nvSpPr>
          <p:cNvPr id="346115" name="Rectangle 3">
            <a:extLst>
              <a:ext uri="{FF2B5EF4-FFF2-40B4-BE49-F238E27FC236}">
                <a16:creationId xmlns:a16="http://schemas.microsoft.com/office/drawing/2014/main" id="{B8416160-6350-40F4-A140-CAFA7ABA81C2}"/>
              </a:ext>
            </a:extLst>
          </p:cNvPr>
          <p:cNvSpPr>
            <a:spLocks noGrp="1" noChangeArrowheads="1"/>
          </p:cNvSpPr>
          <p:nvPr>
            <p:ph type="title" idx="4294967295"/>
          </p:nvPr>
        </p:nvSpPr>
        <p:spPr>
          <a:xfrm>
            <a:off x="533400" y="111125"/>
            <a:ext cx="8610600" cy="685800"/>
          </a:xfrm>
        </p:spPr>
        <p:txBody>
          <a:bodyPr/>
          <a:lstStyle/>
          <a:p>
            <a:r>
              <a:rPr lang="en-US" altLang="es-ES"/>
              <a:t>FOCUS  To XML (Apply a Splitter)</a:t>
            </a:r>
          </a:p>
        </p:txBody>
      </p:sp>
      <p:sp>
        <p:nvSpPr>
          <p:cNvPr id="346120" name="Rectangle 8">
            <a:extLst>
              <a:ext uri="{FF2B5EF4-FFF2-40B4-BE49-F238E27FC236}">
                <a16:creationId xmlns:a16="http://schemas.microsoft.com/office/drawing/2014/main" id="{2DA9DEC6-4E67-4856-BABA-CC73CCF76366}"/>
              </a:ext>
            </a:extLst>
          </p:cNvPr>
          <p:cNvSpPr>
            <a:spLocks noChangeArrowheads="1"/>
          </p:cNvSpPr>
          <p:nvPr/>
        </p:nvSpPr>
        <p:spPr bwMode="auto">
          <a:xfrm>
            <a:off x="1524000" y="2057400"/>
            <a:ext cx="5410200" cy="2286000"/>
          </a:xfrm>
          <a:prstGeom prst="rect">
            <a:avLst/>
          </a:prstGeom>
          <a:noFill/>
          <a:ln w="9525" algn="ctr">
            <a:solidFill>
              <a:schemeClr val="tx1"/>
            </a:solidFill>
            <a:miter lim="800000"/>
            <a:headEnd/>
            <a:tailEnd/>
          </a:ln>
          <a:effectLst/>
          <a:scene3d>
            <a:camera prst="legacyObliqueTopRight"/>
            <a:lightRig rig="legacyFlat3" dir="b"/>
          </a:scene3d>
          <a:sp3d extrusionH="430200" prstMaterial="legacyWireframe">
            <a:bevelT w="13500" h="13500" prst="angle"/>
            <a:bevelB w="13500" h="13500" prst="angle"/>
            <a:extrusionClr>
              <a:schemeClr val="folHlink"/>
            </a:extrusionClr>
            <a:contourClr>
              <a:schemeClr val="tx1"/>
            </a:contourClr>
          </a:sp3d>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flatTx/>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br>
              <a:rPr kumimoji="0" lang="en-US" altLang="es-ES">
                <a:latin typeface="CG Omega" pitchFamily="34" charset="0"/>
              </a:rPr>
            </a:br>
            <a:r>
              <a:rPr kumimoji="0" lang="en-US" altLang="es-ES">
                <a:latin typeface="CG Omega" pitchFamily="34" charset="0"/>
              </a:rPr>
              <a:t>   TABLE FILE TRADES PRINT *</a:t>
            </a:r>
          </a:p>
          <a:p>
            <a:r>
              <a:rPr kumimoji="0" lang="en-US" altLang="es-ES">
                <a:latin typeface="CG Omega" pitchFamily="34" charset="0"/>
              </a:rPr>
              <a:t>   ON TABLE PCHOLD FORMAT XML</a:t>
            </a:r>
          </a:p>
          <a:p>
            <a:r>
              <a:rPr kumimoji="0" lang="en-US" altLang="es-ES">
                <a:latin typeface="CG Omega" pitchFamily="34" charset="0"/>
              </a:rPr>
              <a:t>   END</a:t>
            </a:r>
          </a:p>
          <a:p>
            <a:endParaRPr kumimoji="0" lang="en-US" altLang="es-ES">
              <a:latin typeface="CG Omega" pitchFamily="34" charset="0"/>
            </a:endParaRPr>
          </a:p>
        </p:txBody>
      </p:sp>
    </p:spTree>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02208613-49AD-4310-A1DC-DAE1406A84CB}"/>
              </a:ext>
            </a:extLst>
          </p:cNvPr>
          <p:cNvSpPr>
            <a:spLocks noGrp="1"/>
          </p:cNvSpPr>
          <p:nvPr>
            <p:ph type="sldNum" sz="quarter" idx="10"/>
          </p:nvPr>
        </p:nvSpPr>
        <p:spPr/>
        <p:txBody>
          <a:bodyPr/>
          <a:lstStyle/>
          <a:p>
            <a:r>
              <a:rPr lang="en-US" altLang="es-ES"/>
              <a:t>Copyright 2007, Information Builders. Slide </a:t>
            </a:r>
            <a:fld id="{41CFF4B7-532D-494E-B0C1-F6204E20EBB4}" type="slidenum">
              <a:rPr lang="en-US" altLang="es-ES"/>
              <a:pPr/>
              <a:t>14</a:t>
            </a:fld>
            <a:endParaRPr lang="en-US" altLang="es-ES"/>
          </a:p>
        </p:txBody>
      </p:sp>
      <p:pic>
        <p:nvPicPr>
          <p:cNvPr id="289806" name="Picture 14">
            <a:extLst>
              <a:ext uri="{FF2B5EF4-FFF2-40B4-BE49-F238E27FC236}">
                <a16:creationId xmlns:a16="http://schemas.microsoft.com/office/drawing/2014/main" id="{FE804354-8D7B-452F-A112-89F5262AB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8534400" cy="502920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794" name="Rectangle 2">
            <a:extLst>
              <a:ext uri="{FF2B5EF4-FFF2-40B4-BE49-F238E27FC236}">
                <a16:creationId xmlns:a16="http://schemas.microsoft.com/office/drawing/2014/main" id="{855DDD31-98B9-4854-8A35-267C5242A23A}"/>
              </a:ext>
            </a:extLst>
          </p:cNvPr>
          <p:cNvSpPr>
            <a:spLocks noGrp="1" noChangeArrowheads="1"/>
          </p:cNvSpPr>
          <p:nvPr>
            <p:ph type="title" idx="4294967295"/>
          </p:nvPr>
        </p:nvSpPr>
        <p:spPr>
          <a:xfrm>
            <a:off x="533400" y="111125"/>
            <a:ext cx="8610600" cy="685800"/>
          </a:xfrm>
        </p:spPr>
        <p:txBody>
          <a:bodyPr/>
          <a:lstStyle/>
          <a:p>
            <a:r>
              <a:rPr lang="en-US" altLang="es-ES"/>
              <a:t>FOCUS  To XML (Apply a Splitter)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89806"/>
                                        </p:tgtEl>
                                        <p:attrNameLst>
                                          <p:attrName>style.visibility</p:attrName>
                                        </p:attrNameLst>
                                      </p:cBhvr>
                                      <p:to>
                                        <p:strVal val="visible"/>
                                      </p:to>
                                    </p:set>
                                    <p:anim calcmode="lin" valueType="num">
                                      <p:cBhvr>
                                        <p:cTn id="7" dur="1000" fill="hold"/>
                                        <p:tgtEl>
                                          <p:spTgt spid="289806"/>
                                        </p:tgtEl>
                                        <p:attrNameLst>
                                          <p:attrName>ppt_w</p:attrName>
                                        </p:attrNameLst>
                                      </p:cBhvr>
                                      <p:tavLst>
                                        <p:tav tm="0">
                                          <p:val>
                                            <p:fltVal val="0"/>
                                          </p:val>
                                        </p:tav>
                                        <p:tav tm="100000">
                                          <p:val>
                                            <p:strVal val="#ppt_w"/>
                                          </p:val>
                                        </p:tav>
                                      </p:tavLst>
                                    </p:anim>
                                    <p:anim calcmode="lin" valueType="num">
                                      <p:cBhvr>
                                        <p:cTn id="8" dur="1000" fill="hold"/>
                                        <p:tgtEl>
                                          <p:spTgt spid="289806"/>
                                        </p:tgtEl>
                                        <p:attrNameLst>
                                          <p:attrName>ppt_h</p:attrName>
                                        </p:attrNameLst>
                                      </p:cBhvr>
                                      <p:tavLst>
                                        <p:tav tm="0">
                                          <p:val>
                                            <p:fltVal val="0"/>
                                          </p:val>
                                        </p:tav>
                                        <p:tav tm="100000">
                                          <p:val>
                                            <p:strVal val="#ppt_h"/>
                                          </p:val>
                                        </p:tav>
                                      </p:tavLst>
                                    </p:anim>
                                    <p:anim calcmode="lin" valueType="num">
                                      <p:cBhvr>
                                        <p:cTn id="9" dur="1000" fill="hold"/>
                                        <p:tgtEl>
                                          <p:spTgt spid="289806"/>
                                        </p:tgtEl>
                                        <p:attrNameLst>
                                          <p:attrName>style.rotation</p:attrName>
                                        </p:attrNameLst>
                                      </p:cBhvr>
                                      <p:tavLst>
                                        <p:tav tm="0">
                                          <p:val>
                                            <p:fltVal val="90"/>
                                          </p:val>
                                        </p:tav>
                                        <p:tav tm="100000">
                                          <p:val>
                                            <p:fltVal val="0"/>
                                          </p:val>
                                        </p:tav>
                                      </p:tavLst>
                                    </p:anim>
                                    <p:animEffect transition="in" filter="fade">
                                      <p:cBhvr>
                                        <p:cTn id="10" dur="1000"/>
                                        <p:tgtEl>
                                          <p:spTgt spid="289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7E09A2F4-D51E-4B11-9B7C-87E165BB5588}"/>
              </a:ext>
            </a:extLst>
          </p:cNvPr>
          <p:cNvSpPr>
            <a:spLocks noGrp="1"/>
          </p:cNvSpPr>
          <p:nvPr>
            <p:ph type="sldNum" sz="quarter" idx="10"/>
          </p:nvPr>
        </p:nvSpPr>
        <p:spPr/>
        <p:txBody>
          <a:bodyPr/>
          <a:lstStyle/>
          <a:p>
            <a:r>
              <a:rPr lang="en-US" altLang="es-ES"/>
              <a:t>Copyright 2007, Information Builders. Slide </a:t>
            </a:r>
            <a:fld id="{2A6E881E-E993-4287-B788-7E5AE4186E0A}" type="slidenum">
              <a:rPr lang="en-US" altLang="es-ES"/>
              <a:pPr/>
              <a:t>15</a:t>
            </a:fld>
            <a:endParaRPr lang="en-US" altLang="es-ES"/>
          </a:p>
        </p:txBody>
      </p:sp>
      <p:sp>
        <p:nvSpPr>
          <p:cNvPr id="344067" name="Rectangle 3">
            <a:extLst>
              <a:ext uri="{FF2B5EF4-FFF2-40B4-BE49-F238E27FC236}">
                <a16:creationId xmlns:a16="http://schemas.microsoft.com/office/drawing/2014/main" id="{A8375275-1F27-493A-A7D8-4CD00E61432F}"/>
              </a:ext>
            </a:extLst>
          </p:cNvPr>
          <p:cNvSpPr>
            <a:spLocks noGrp="1" noChangeArrowheads="1"/>
          </p:cNvSpPr>
          <p:nvPr>
            <p:ph type="title" idx="4294967295"/>
          </p:nvPr>
        </p:nvSpPr>
        <p:spPr>
          <a:xfrm>
            <a:off x="533400" y="111125"/>
            <a:ext cx="8610600" cy="685800"/>
          </a:xfrm>
        </p:spPr>
        <p:txBody>
          <a:bodyPr/>
          <a:lstStyle/>
          <a:p>
            <a:r>
              <a:rPr lang="en-US" altLang="es-ES"/>
              <a:t>FOCUS  To XML (Apply a Splitter)</a:t>
            </a:r>
          </a:p>
        </p:txBody>
      </p:sp>
      <p:pic>
        <p:nvPicPr>
          <p:cNvPr id="344069" name="Picture 5">
            <a:extLst>
              <a:ext uri="{FF2B5EF4-FFF2-40B4-BE49-F238E27FC236}">
                <a16:creationId xmlns:a16="http://schemas.microsoft.com/office/drawing/2014/main" id="{8A57E121-8FEF-499D-9531-10FD79F55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810"/>
          <a:stretch>
            <a:fillRect/>
          </a:stretch>
        </p:blipFill>
        <p:spPr bwMode="auto">
          <a:xfrm>
            <a:off x="609600" y="1219200"/>
            <a:ext cx="3867150" cy="23082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4070" name="Picture 6">
            <a:extLst>
              <a:ext uri="{FF2B5EF4-FFF2-40B4-BE49-F238E27FC236}">
                <a16:creationId xmlns:a16="http://schemas.microsoft.com/office/drawing/2014/main" id="{B2180E76-8E63-46D8-8F6C-DF558C0C7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76600"/>
            <a:ext cx="3676650" cy="22764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344069"/>
                                        </p:tgtEl>
                                        <p:attrNameLst>
                                          <p:attrName>style.visibility</p:attrName>
                                        </p:attrNameLst>
                                      </p:cBhvr>
                                      <p:to>
                                        <p:strVal val="visible"/>
                                      </p:to>
                                    </p:set>
                                    <p:anim from="(-#ppt_w/2)" to="(#ppt_x)" calcmode="lin" valueType="num">
                                      <p:cBhvr>
                                        <p:cTn id="7" dur="600" fill="hold">
                                          <p:stCondLst>
                                            <p:cond delay="0"/>
                                          </p:stCondLst>
                                        </p:cTn>
                                        <p:tgtEl>
                                          <p:spTgt spid="344069"/>
                                        </p:tgtEl>
                                        <p:attrNameLst>
                                          <p:attrName>ppt_x</p:attrName>
                                        </p:attrNameLst>
                                      </p:cBhvr>
                                    </p:anim>
                                    <p:anim from="0" to="-1.0" calcmode="lin" valueType="num">
                                      <p:cBhvr>
                                        <p:cTn id="8" dur="200" decel="50000" autoRev="1" fill="hold">
                                          <p:stCondLst>
                                            <p:cond delay="600"/>
                                          </p:stCondLst>
                                        </p:cTn>
                                        <p:tgtEl>
                                          <p:spTgt spid="344069"/>
                                        </p:tgtEl>
                                        <p:attrNameLst>
                                          <p:attrName>xshear</p:attrName>
                                        </p:attrNameLst>
                                      </p:cBhvr>
                                    </p:anim>
                                    <p:animScale>
                                      <p:cBhvr>
                                        <p:cTn id="9" dur="200" decel="100000" autoRev="1" fill="hold">
                                          <p:stCondLst>
                                            <p:cond delay="600"/>
                                          </p:stCondLst>
                                        </p:cTn>
                                        <p:tgtEl>
                                          <p:spTgt spid="344069"/>
                                        </p:tgtEl>
                                      </p:cBhvr>
                                      <p:from x="100000" y="100000"/>
                                      <p:to x="80000" y="100000"/>
                                    </p:animScale>
                                    <p:anim by="(#ppt_h/3+#ppt_w*0.1)" calcmode="lin" valueType="num">
                                      <p:cBhvr additive="sum">
                                        <p:cTn id="10" dur="200" decel="100000" autoRev="1" fill="hold">
                                          <p:stCondLst>
                                            <p:cond delay="600"/>
                                          </p:stCondLst>
                                        </p:cTn>
                                        <p:tgtEl>
                                          <p:spTgt spid="344069"/>
                                        </p:tgtEl>
                                        <p:attrNameLst>
                                          <p:attrName>ppt_x</p:attrName>
                                        </p:attrNameLst>
                                      </p:cBhvr>
                                    </p:anim>
                                  </p:childTnLst>
                                </p:cTn>
                              </p:par>
                            </p:childTnLst>
                          </p:cTn>
                        </p:par>
                        <p:par>
                          <p:cTn id="11" fill="hold" nodeType="afterGroup">
                            <p:stCondLst>
                              <p:cond delay="1000"/>
                            </p:stCondLst>
                            <p:childTnLst>
                              <p:par>
                                <p:cTn id="12" presetID="34" presetClass="entr" presetSubtype="0" fill="hold" nodeType="afterEffect">
                                  <p:stCondLst>
                                    <p:cond delay="0"/>
                                  </p:stCondLst>
                                  <p:childTnLst>
                                    <p:set>
                                      <p:cBhvr>
                                        <p:cTn id="13" dur="1" fill="hold">
                                          <p:stCondLst>
                                            <p:cond delay="0"/>
                                          </p:stCondLst>
                                        </p:cTn>
                                        <p:tgtEl>
                                          <p:spTgt spid="344070"/>
                                        </p:tgtEl>
                                        <p:attrNameLst>
                                          <p:attrName>style.visibility</p:attrName>
                                        </p:attrNameLst>
                                      </p:cBhvr>
                                      <p:to>
                                        <p:strVal val="visible"/>
                                      </p:to>
                                    </p:set>
                                    <p:anim from="(-#ppt_w/2)" to="(#ppt_x)" calcmode="lin" valueType="num">
                                      <p:cBhvr>
                                        <p:cTn id="14" dur="600" fill="hold">
                                          <p:stCondLst>
                                            <p:cond delay="0"/>
                                          </p:stCondLst>
                                        </p:cTn>
                                        <p:tgtEl>
                                          <p:spTgt spid="344070"/>
                                        </p:tgtEl>
                                        <p:attrNameLst>
                                          <p:attrName>ppt_x</p:attrName>
                                        </p:attrNameLst>
                                      </p:cBhvr>
                                    </p:anim>
                                    <p:anim from="0" to="-1.0" calcmode="lin" valueType="num">
                                      <p:cBhvr>
                                        <p:cTn id="15" dur="200" decel="50000" autoRev="1" fill="hold">
                                          <p:stCondLst>
                                            <p:cond delay="600"/>
                                          </p:stCondLst>
                                        </p:cTn>
                                        <p:tgtEl>
                                          <p:spTgt spid="344070"/>
                                        </p:tgtEl>
                                        <p:attrNameLst>
                                          <p:attrName>xshear</p:attrName>
                                        </p:attrNameLst>
                                      </p:cBhvr>
                                    </p:anim>
                                    <p:animScale>
                                      <p:cBhvr>
                                        <p:cTn id="16" dur="200" decel="100000" autoRev="1" fill="hold">
                                          <p:stCondLst>
                                            <p:cond delay="600"/>
                                          </p:stCondLst>
                                        </p:cTn>
                                        <p:tgtEl>
                                          <p:spTgt spid="344070"/>
                                        </p:tgtEl>
                                      </p:cBhvr>
                                      <p:from x="100000" y="100000"/>
                                      <p:to x="80000" y="100000"/>
                                    </p:animScale>
                                    <p:anim by="(#ppt_h/3+#ppt_w*0.1)" calcmode="lin" valueType="num">
                                      <p:cBhvr additive="sum">
                                        <p:cTn id="17" dur="200" decel="100000" autoRev="1" fill="hold">
                                          <p:stCondLst>
                                            <p:cond delay="600"/>
                                          </p:stCondLst>
                                        </p:cTn>
                                        <p:tgtEl>
                                          <p:spTgt spid="34407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925E09EC-63D4-44F6-A383-C1972B62F31E}"/>
              </a:ext>
            </a:extLst>
          </p:cNvPr>
          <p:cNvSpPr>
            <a:spLocks noGrp="1"/>
          </p:cNvSpPr>
          <p:nvPr>
            <p:ph type="sldNum" sz="quarter" idx="10"/>
          </p:nvPr>
        </p:nvSpPr>
        <p:spPr/>
        <p:txBody>
          <a:bodyPr/>
          <a:lstStyle/>
          <a:p>
            <a:r>
              <a:rPr lang="en-US" altLang="es-ES"/>
              <a:t>Copyright 2007, Information Builders. Slide </a:t>
            </a:r>
            <a:fld id="{59D68A8B-7559-429E-A60D-78FB39EB9747}" type="slidenum">
              <a:rPr lang="en-US" altLang="es-ES"/>
              <a:pPr/>
              <a:t>16</a:t>
            </a:fld>
            <a:endParaRPr lang="en-US" altLang="es-ES"/>
          </a:p>
        </p:txBody>
      </p:sp>
      <p:sp>
        <p:nvSpPr>
          <p:cNvPr id="309250" name="Rectangle 2">
            <a:extLst>
              <a:ext uri="{FF2B5EF4-FFF2-40B4-BE49-F238E27FC236}">
                <a16:creationId xmlns:a16="http://schemas.microsoft.com/office/drawing/2014/main" id="{A3454F0F-53ED-45F0-8C1C-C5AF947D1200}"/>
              </a:ext>
            </a:extLst>
          </p:cNvPr>
          <p:cNvSpPr>
            <a:spLocks noGrp="1" noChangeArrowheads="1"/>
          </p:cNvSpPr>
          <p:nvPr>
            <p:ph type="title"/>
          </p:nvPr>
        </p:nvSpPr>
        <p:spPr/>
        <p:txBody>
          <a:bodyPr/>
          <a:lstStyle/>
          <a:p>
            <a:r>
              <a:rPr lang="en-US" altLang="es-ES"/>
              <a:t>Patterns Exist to Solve Problems</a:t>
            </a:r>
          </a:p>
        </p:txBody>
      </p:sp>
      <p:sp>
        <p:nvSpPr>
          <p:cNvPr id="309251" name="Rectangle 3">
            <a:extLst>
              <a:ext uri="{FF2B5EF4-FFF2-40B4-BE49-F238E27FC236}">
                <a16:creationId xmlns:a16="http://schemas.microsoft.com/office/drawing/2014/main" id="{90576D65-42DF-4E2E-A104-79A8D06CDE18}"/>
              </a:ext>
            </a:extLst>
          </p:cNvPr>
          <p:cNvSpPr>
            <a:spLocks noGrp="1" noChangeArrowheads="1"/>
          </p:cNvSpPr>
          <p:nvPr>
            <p:ph type="body" idx="1"/>
          </p:nvPr>
        </p:nvSpPr>
        <p:spPr>
          <a:xfrm>
            <a:off x="152400" y="1066800"/>
            <a:ext cx="8840788" cy="5060950"/>
          </a:xfrm>
        </p:spPr>
        <p:txBody>
          <a:bodyPr/>
          <a:lstStyle/>
          <a:p>
            <a:r>
              <a:rPr lang="en-US" altLang="es-ES"/>
              <a:t>How do you simplify dealing with a large message when </a:t>
            </a:r>
            <a:br>
              <a:rPr lang="en-US" altLang="es-ES"/>
            </a:br>
            <a:r>
              <a:rPr lang="en-US" altLang="es-ES"/>
              <a:t>you are interested only in a few data items? </a:t>
            </a:r>
          </a:p>
        </p:txBody>
      </p:sp>
      <p:pic>
        <p:nvPicPr>
          <p:cNvPr id="309252" name="Picture 4">
            <a:extLst>
              <a:ext uri="{FF2B5EF4-FFF2-40B4-BE49-F238E27FC236}">
                <a16:creationId xmlns:a16="http://schemas.microsoft.com/office/drawing/2014/main" id="{59ABBFD1-760D-499B-964D-7A27FF2DD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59050"/>
            <a:ext cx="6188075" cy="216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9252"/>
                                        </p:tgtEl>
                                        <p:attrNameLst>
                                          <p:attrName>style.visibility</p:attrName>
                                        </p:attrNameLst>
                                      </p:cBhvr>
                                      <p:to>
                                        <p:strVal val="visible"/>
                                      </p:to>
                                    </p:set>
                                    <p:animEffect transition="in" filter="dissolve">
                                      <p:cBhvr>
                                        <p:cTn id="7" dur="500"/>
                                        <p:tgtEl>
                                          <p:spTgt spid="309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6D178F-E593-4B81-8943-2CDC0C34B487}"/>
              </a:ext>
            </a:extLst>
          </p:cNvPr>
          <p:cNvSpPr>
            <a:spLocks noGrp="1"/>
          </p:cNvSpPr>
          <p:nvPr>
            <p:ph type="sldNum" sz="quarter" idx="10"/>
          </p:nvPr>
        </p:nvSpPr>
        <p:spPr/>
        <p:txBody>
          <a:bodyPr/>
          <a:lstStyle/>
          <a:p>
            <a:r>
              <a:rPr lang="en-US" altLang="es-ES"/>
              <a:t>Copyright 2007, Information Builders. Slide </a:t>
            </a:r>
            <a:fld id="{6502A0FA-024A-4EE4-95AF-948D64C035D5}" type="slidenum">
              <a:rPr lang="en-US" altLang="es-ES"/>
              <a:pPr/>
              <a:t>17</a:t>
            </a:fld>
            <a:endParaRPr lang="en-US" altLang="es-ES"/>
          </a:p>
        </p:txBody>
      </p:sp>
      <p:sp>
        <p:nvSpPr>
          <p:cNvPr id="311298" name="Rectangle 2">
            <a:extLst>
              <a:ext uri="{FF2B5EF4-FFF2-40B4-BE49-F238E27FC236}">
                <a16:creationId xmlns:a16="http://schemas.microsoft.com/office/drawing/2014/main" id="{CE13DBC7-F085-42AB-A718-290754266188}"/>
              </a:ext>
            </a:extLst>
          </p:cNvPr>
          <p:cNvSpPr>
            <a:spLocks noGrp="1" noChangeArrowheads="1"/>
          </p:cNvSpPr>
          <p:nvPr>
            <p:ph type="title"/>
          </p:nvPr>
        </p:nvSpPr>
        <p:spPr/>
        <p:txBody>
          <a:bodyPr/>
          <a:lstStyle/>
          <a:p>
            <a:r>
              <a:rPr lang="en-US" altLang="es-ES"/>
              <a:t>FOCUS  To XML (Apply a Content Filter)</a:t>
            </a:r>
          </a:p>
        </p:txBody>
      </p:sp>
      <p:sp>
        <p:nvSpPr>
          <p:cNvPr id="311303" name="Rectangle 7">
            <a:extLst>
              <a:ext uri="{FF2B5EF4-FFF2-40B4-BE49-F238E27FC236}">
                <a16:creationId xmlns:a16="http://schemas.microsoft.com/office/drawing/2014/main" id="{461480D0-7B78-4775-8AD5-9804E57366A8}"/>
              </a:ext>
            </a:extLst>
          </p:cNvPr>
          <p:cNvSpPr>
            <a:spLocks noChangeArrowheads="1"/>
          </p:cNvSpPr>
          <p:nvPr/>
        </p:nvSpPr>
        <p:spPr bwMode="auto">
          <a:xfrm>
            <a:off x="990600" y="1447800"/>
            <a:ext cx="6705600" cy="3962400"/>
          </a:xfrm>
          <a:prstGeom prst="rect">
            <a:avLst/>
          </a:prstGeom>
          <a:noFill/>
          <a:ln w="9525" algn="ctr">
            <a:solidFill>
              <a:schemeClr val="tx1"/>
            </a:solidFill>
            <a:miter lim="800000"/>
            <a:headEnd/>
            <a:tailEnd/>
          </a:ln>
          <a:effectLst/>
          <a:scene3d>
            <a:camera prst="legacyObliqueTopRight"/>
            <a:lightRig rig="legacyFlat3" dir="b"/>
          </a:scene3d>
          <a:sp3d extrusionH="430200" prstMaterial="legacyWireframe">
            <a:bevelT w="13500" h="13500" prst="angle"/>
            <a:bevelB w="13500" h="13500" prst="angle"/>
            <a:extrusionClr>
              <a:schemeClr val="folHlink"/>
            </a:extrusionClr>
            <a:contourClr>
              <a:schemeClr val="tx1"/>
            </a:contourClr>
          </a:sp3d>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flatTx/>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br>
              <a:rPr kumimoji="0" lang="en-US" altLang="es-ES">
                <a:latin typeface="CG Omega" pitchFamily="34" charset="0"/>
              </a:rPr>
            </a:br>
            <a:r>
              <a:rPr kumimoji="0" lang="en-US" altLang="es-ES">
                <a:latin typeface="CG Omega" pitchFamily="34" charset="0"/>
              </a:rPr>
              <a:t>   TABLE FILE TRADES </a:t>
            </a:r>
            <a:br>
              <a:rPr kumimoji="0" lang="en-US" altLang="es-ES">
                <a:latin typeface="CG Omega" pitchFamily="34" charset="0"/>
              </a:rPr>
            </a:br>
            <a:endParaRPr kumimoji="0" lang="en-US" altLang="es-ES">
              <a:latin typeface="CG Omega" pitchFamily="34" charset="0"/>
            </a:endParaRPr>
          </a:p>
          <a:p>
            <a:r>
              <a:rPr kumimoji="0" lang="en-US" altLang="es-ES">
                <a:latin typeface="CG Omega" pitchFamily="34" charset="0"/>
              </a:rPr>
              <a:t>   </a:t>
            </a:r>
            <a:r>
              <a:rPr kumimoji="0" lang="en-US" altLang="es-ES" b="1" i="1">
                <a:effectLst>
                  <a:outerShdw blurRad="38100" dist="38100" dir="2700000" algn="tl">
                    <a:srgbClr val="C0C0C0"/>
                  </a:outerShdw>
                </a:effectLst>
                <a:latin typeface="CG Omega" pitchFamily="34" charset="0"/>
              </a:rPr>
              <a:t>PRINT TRADER_ID </a:t>
            </a:r>
            <a:br>
              <a:rPr kumimoji="0" lang="en-US" altLang="es-ES" b="1" i="1">
                <a:effectLst>
                  <a:outerShdw blurRad="38100" dist="38100" dir="2700000" algn="tl">
                    <a:srgbClr val="C0C0C0"/>
                  </a:outerShdw>
                </a:effectLst>
                <a:latin typeface="CG Omega" pitchFamily="34" charset="0"/>
              </a:rPr>
            </a:br>
            <a:r>
              <a:rPr kumimoji="0" lang="en-US" altLang="es-ES" b="1" i="1">
                <a:effectLst>
                  <a:outerShdw blurRad="38100" dist="38100" dir="2700000" algn="tl">
                    <a:srgbClr val="C0C0C0"/>
                  </a:outerShdw>
                </a:effectLst>
                <a:latin typeface="CG Omega" pitchFamily="34" charset="0"/>
              </a:rPr>
              <a:t>              DATE_OF_TRADE </a:t>
            </a:r>
            <a:br>
              <a:rPr kumimoji="0" lang="en-US" altLang="es-ES" b="1" i="1">
                <a:effectLst>
                  <a:outerShdw blurRad="38100" dist="38100" dir="2700000" algn="tl">
                    <a:srgbClr val="C0C0C0"/>
                  </a:outerShdw>
                </a:effectLst>
                <a:latin typeface="CG Omega" pitchFamily="34" charset="0"/>
              </a:rPr>
            </a:br>
            <a:r>
              <a:rPr kumimoji="0" lang="en-US" altLang="es-ES" b="1" i="1">
                <a:effectLst>
                  <a:outerShdw blurRad="38100" dist="38100" dir="2700000" algn="tl">
                    <a:srgbClr val="C0C0C0"/>
                  </a:outerShdw>
                </a:effectLst>
                <a:latin typeface="CG Omega" pitchFamily="34" charset="0"/>
              </a:rPr>
              <a:t>              BUY_SELL </a:t>
            </a:r>
            <a:br>
              <a:rPr kumimoji="0" lang="en-US" altLang="es-ES" b="1" i="1">
                <a:effectLst>
                  <a:outerShdw blurRad="38100" dist="38100" dir="2700000" algn="tl">
                    <a:srgbClr val="C0C0C0"/>
                  </a:outerShdw>
                </a:effectLst>
                <a:latin typeface="CG Omega" pitchFamily="34" charset="0"/>
              </a:rPr>
            </a:br>
            <a:r>
              <a:rPr kumimoji="0" lang="en-US" altLang="es-ES" b="1" i="1">
                <a:effectLst>
                  <a:outerShdw blurRad="38100" dist="38100" dir="2700000" algn="tl">
                    <a:srgbClr val="C0C0C0"/>
                  </a:outerShdw>
                </a:effectLst>
                <a:latin typeface="CG Omega" pitchFamily="34" charset="0"/>
              </a:rPr>
              <a:t>             AMOUNT</a:t>
            </a:r>
            <a:br>
              <a:rPr kumimoji="0" lang="en-US" altLang="es-ES" b="1" i="1">
                <a:effectLst>
                  <a:outerShdw blurRad="38100" dist="38100" dir="2700000" algn="tl">
                    <a:srgbClr val="C0C0C0"/>
                  </a:outerShdw>
                </a:effectLst>
                <a:latin typeface="CG Omega" pitchFamily="34" charset="0"/>
              </a:rPr>
            </a:br>
            <a:endParaRPr kumimoji="0" lang="en-US" altLang="es-ES" b="1" i="1">
              <a:effectLst>
                <a:outerShdw blurRad="38100" dist="38100" dir="2700000" algn="tl">
                  <a:srgbClr val="C0C0C0"/>
                </a:outerShdw>
              </a:effectLst>
              <a:latin typeface="CG Omega" pitchFamily="34" charset="0"/>
            </a:endParaRPr>
          </a:p>
          <a:p>
            <a:r>
              <a:rPr kumimoji="0" lang="en-US" altLang="es-ES">
                <a:latin typeface="CG Omega" pitchFamily="34" charset="0"/>
              </a:rPr>
              <a:t>   ON TABLE PCHOLD FORMAT XML</a:t>
            </a:r>
          </a:p>
          <a:p>
            <a:r>
              <a:rPr kumimoji="0" lang="en-US" altLang="es-ES">
                <a:latin typeface="CG Omega" pitchFamily="34" charset="0"/>
              </a:rPr>
              <a:t>   END</a:t>
            </a:r>
          </a:p>
          <a:p>
            <a:endParaRPr kumimoji="0" lang="en-US" altLang="es-ES">
              <a:latin typeface="CG Omega" pitchFamily="34" charset="0"/>
            </a:endParaRPr>
          </a:p>
        </p:txBody>
      </p:sp>
    </p:spTree>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6DE437-CDEC-4BB2-AF70-ADB02F2E8526}"/>
              </a:ext>
            </a:extLst>
          </p:cNvPr>
          <p:cNvSpPr>
            <a:spLocks noGrp="1"/>
          </p:cNvSpPr>
          <p:nvPr>
            <p:ph type="sldNum" sz="quarter" idx="10"/>
          </p:nvPr>
        </p:nvSpPr>
        <p:spPr/>
        <p:txBody>
          <a:bodyPr/>
          <a:lstStyle/>
          <a:p>
            <a:r>
              <a:rPr lang="en-US" altLang="es-ES"/>
              <a:t>Copyright 2007, Information Builders. Slide </a:t>
            </a:r>
            <a:fld id="{E8B389AE-F6C2-4954-A30F-F71D27901933}" type="slidenum">
              <a:rPr lang="en-US" altLang="es-ES"/>
              <a:pPr/>
              <a:t>18</a:t>
            </a:fld>
            <a:endParaRPr lang="en-US" altLang="es-ES"/>
          </a:p>
        </p:txBody>
      </p:sp>
      <p:sp>
        <p:nvSpPr>
          <p:cNvPr id="350210" name="Rectangle 2">
            <a:extLst>
              <a:ext uri="{FF2B5EF4-FFF2-40B4-BE49-F238E27FC236}">
                <a16:creationId xmlns:a16="http://schemas.microsoft.com/office/drawing/2014/main" id="{6EB0BEAD-9628-4305-82DE-EA5D740F1D13}"/>
              </a:ext>
            </a:extLst>
          </p:cNvPr>
          <p:cNvSpPr>
            <a:spLocks noGrp="1" noChangeArrowheads="1"/>
          </p:cNvSpPr>
          <p:nvPr>
            <p:ph type="title"/>
          </p:nvPr>
        </p:nvSpPr>
        <p:spPr/>
        <p:txBody>
          <a:bodyPr/>
          <a:lstStyle/>
          <a:p>
            <a:r>
              <a:rPr lang="en-US" altLang="es-ES"/>
              <a:t>FOCUS  To XML (Apply a Content Filter)</a:t>
            </a:r>
          </a:p>
        </p:txBody>
      </p:sp>
      <p:pic>
        <p:nvPicPr>
          <p:cNvPr id="350211" name="Picture 3">
            <a:extLst>
              <a:ext uri="{FF2B5EF4-FFF2-40B4-BE49-F238E27FC236}">
                <a16:creationId xmlns:a16="http://schemas.microsoft.com/office/drawing/2014/main" id="{3B924372-2F21-4D6F-9B70-C64D718A6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6258"/>
          <a:stretch>
            <a:fillRect/>
          </a:stretch>
        </p:blipFill>
        <p:spPr bwMode="auto">
          <a:xfrm>
            <a:off x="0" y="1085850"/>
            <a:ext cx="8475663" cy="501015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Slide Number Placeholder 2">
            <a:extLst>
              <a:ext uri="{FF2B5EF4-FFF2-40B4-BE49-F238E27FC236}">
                <a16:creationId xmlns:a16="http://schemas.microsoft.com/office/drawing/2014/main" id="{15BB7139-4DD6-4ACE-90A0-EAEEB76015D6}"/>
              </a:ext>
            </a:extLst>
          </p:cNvPr>
          <p:cNvSpPr>
            <a:spLocks noGrp="1"/>
          </p:cNvSpPr>
          <p:nvPr>
            <p:ph type="sldNum" sz="quarter" idx="10"/>
          </p:nvPr>
        </p:nvSpPr>
        <p:spPr/>
        <p:txBody>
          <a:bodyPr/>
          <a:lstStyle/>
          <a:p>
            <a:r>
              <a:rPr lang="en-US" altLang="es-ES"/>
              <a:t>Copyright 2007, Information Builders. Slide </a:t>
            </a:r>
            <a:fld id="{A19C6689-493F-44D9-A8B3-59F948712D17}" type="slidenum">
              <a:rPr lang="en-US" altLang="es-ES"/>
              <a:pPr/>
              <a:t>19</a:t>
            </a:fld>
            <a:endParaRPr lang="en-US" altLang="es-ES"/>
          </a:p>
        </p:txBody>
      </p:sp>
      <p:sp>
        <p:nvSpPr>
          <p:cNvPr id="297986" name="Rectangle 2">
            <a:extLst>
              <a:ext uri="{FF2B5EF4-FFF2-40B4-BE49-F238E27FC236}">
                <a16:creationId xmlns:a16="http://schemas.microsoft.com/office/drawing/2014/main" id="{CE0DA56A-8FBD-4590-95FC-2E0BD2AE4F0F}"/>
              </a:ext>
            </a:extLst>
          </p:cNvPr>
          <p:cNvSpPr>
            <a:spLocks noGrp="1" noChangeArrowheads="1"/>
          </p:cNvSpPr>
          <p:nvPr>
            <p:ph type="title"/>
          </p:nvPr>
        </p:nvSpPr>
        <p:spPr/>
        <p:txBody>
          <a:bodyPr/>
          <a:lstStyle/>
          <a:p>
            <a:r>
              <a:rPr lang="en-US" altLang="es-ES" sz="3000" b="1">
                <a:solidFill>
                  <a:schemeClr val="bg1"/>
                </a:solidFill>
              </a:rPr>
              <a:t>Introducing LoansForYou.Com</a:t>
            </a:r>
          </a:p>
        </p:txBody>
      </p:sp>
      <p:grpSp>
        <p:nvGrpSpPr>
          <p:cNvPr id="298000" name="Group 16">
            <a:extLst>
              <a:ext uri="{FF2B5EF4-FFF2-40B4-BE49-F238E27FC236}">
                <a16:creationId xmlns:a16="http://schemas.microsoft.com/office/drawing/2014/main" id="{687688AF-AF37-44BB-9641-BF19013C25D1}"/>
              </a:ext>
            </a:extLst>
          </p:cNvPr>
          <p:cNvGrpSpPr>
            <a:grpSpLocks/>
          </p:cNvGrpSpPr>
          <p:nvPr/>
        </p:nvGrpSpPr>
        <p:grpSpPr bwMode="auto">
          <a:xfrm>
            <a:off x="1828800" y="1524000"/>
            <a:ext cx="5029200" cy="4495800"/>
            <a:chOff x="336" y="720"/>
            <a:chExt cx="3168" cy="2832"/>
          </a:xfrm>
        </p:grpSpPr>
        <p:sp>
          <p:nvSpPr>
            <p:cNvPr id="297998" name="Oval 14">
              <a:extLst>
                <a:ext uri="{FF2B5EF4-FFF2-40B4-BE49-F238E27FC236}">
                  <a16:creationId xmlns:a16="http://schemas.microsoft.com/office/drawing/2014/main" id="{4E35AD09-BF6E-44C2-952B-5D984E36F8C5}"/>
                </a:ext>
              </a:extLst>
            </p:cNvPr>
            <p:cNvSpPr>
              <a:spLocks noChangeArrowheads="1"/>
            </p:cNvSpPr>
            <p:nvPr/>
          </p:nvSpPr>
          <p:spPr bwMode="auto">
            <a:xfrm>
              <a:off x="336" y="720"/>
              <a:ext cx="3168" cy="2784"/>
            </a:xfrm>
            <a:prstGeom prst="ellipse">
              <a:avLst/>
            </a:prstGeom>
            <a:solidFill>
              <a:srgbClr val="CC99FF">
                <a:alpha val="25000"/>
              </a:srgbClr>
            </a:solidFill>
            <a:ln w="9525" algn="ctr">
              <a:round/>
              <a:headEnd/>
              <a:tailEnd/>
            </a:ln>
            <a:effectLst/>
            <a:scene3d>
              <a:camera prst="legacyObliqueBottomLeft"/>
              <a:lightRig rig="legacyFlat3" dir="t"/>
            </a:scene3d>
            <a:sp3d extrusionH="430200" prstMaterial="legacyMatte">
              <a:bevelT w="13500" h="13500" prst="angle"/>
              <a:bevelB w="13500" h="13500" prst="angle"/>
              <a:extrusionClr>
                <a:srgbClr val="CC99FF"/>
              </a:extrusionClr>
              <a:contourClr>
                <a:srgbClr val="CC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flatTx/>
            </a:bodyPr>
            <a:lstStyle/>
            <a:p>
              <a:endParaRPr lang="es-ES"/>
            </a:p>
          </p:txBody>
        </p:sp>
        <p:grpSp>
          <p:nvGrpSpPr>
            <p:cNvPr id="297999" name="Group 15">
              <a:extLst>
                <a:ext uri="{FF2B5EF4-FFF2-40B4-BE49-F238E27FC236}">
                  <a16:creationId xmlns:a16="http://schemas.microsoft.com/office/drawing/2014/main" id="{9A3FAFE3-2E0D-49E8-B0BD-63AE1E63544B}"/>
                </a:ext>
              </a:extLst>
            </p:cNvPr>
            <p:cNvGrpSpPr>
              <a:grpSpLocks/>
            </p:cNvGrpSpPr>
            <p:nvPr/>
          </p:nvGrpSpPr>
          <p:grpSpPr bwMode="auto">
            <a:xfrm>
              <a:off x="480" y="835"/>
              <a:ext cx="2596" cy="2717"/>
              <a:chOff x="288" y="1200"/>
              <a:chExt cx="2596" cy="2717"/>
            </a:xfrm>
          </p:grpSpPr>
          <p:pic>
            <p:nvPicPr>
              <p:cNvPr id="297994" name="Picture 10">
                <a:extLst>
                  <a:ext uri="{FF2B5EF4-FFF2-40B4-BE49-F238E27FC236}">
                    <a16:creationId xmlns:a16="http://schemas.microsoft.com/office/drawing/2014/main" id="{22CB5CB4-58A3-4D51-A3DA-0A1B9C441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536"/>
                <a:ext cx="1780" cy="2120"/>
              </a:xfrm>
              <a:prstGeom prst="rect">
                <a:avLst/>
              </a:prstGeom>
              <a:noFill/>
              <a:extLst>
                <a:ext uri="{909E8E84-426E-40DD-AFC4-6F175D3DCCD1}">
                  <a14:hiddenFill xmlns:a14="http://schemas.microsoft.com/office/drawing/2010/main">
                    <a:solidFill>
                      <a:srgbClr val="FFFFFF"/>
                    </a:solidFill>
                  </a14:hiddenFill>
                </a:ext>
              </a:extLst>
            </p:spPr>
          </p:pic>
          <p:grpSp>
            <p:nvGrpSpPr>
              <p:cNvPr id="297997" name="Group 13">
                <a:extLst>
                  <a:ext uri="{FF2B5EF4-FFF2-40B4-BE49-F238E27FC236}">
                    <a16:creationId xmlns:a16="http://schemas.microsoft.com/office/drawing/2014/main" id="{B7BED994-A939-4EF9-9A41-000A5A0BCFE9}"/>
                  </a:ext>
                </a:extLst>
              </p:cNvPr>
              <p:cNvGrpSpPr>
                <a:grpSpLocks/>
              </p:cNvGrpSpPr>
              <p:nvPr/>
            </p:nvGrpSpPr>
            <p:grpSpPr bwMode="auto">
              <a:xfrm>
                <a:off x="864" y="1200"/>
                <a:ext cx="2020" cy="2717"/>
                <a:chOff x="0" y="672"/>
                <a:chExt cx="2020" cy="2717"/>
              </a:xfrm>
            </p:grpSpPr>
            <p:pic>
              <p:nvPicPr>
                <p:cNvPr id="297991" name="Picture 7">
                  <a:extLst>
                    <a:ext uri="{FF2B5EF4-FFF2-40B4-BE49-F238E27FC236}">
                      <a16:creationId xmlns:a16="http://schemas.microsoft.com/office/drawing/2014/main" id="{99E9663C-322A-44B8-992F-833A7E83A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
                  <a:ext cx="1728" cy="1624"/>
                </a:xfrm>
                <a:prstGeom prst="rect">
                  <a:avLst/>
                </a:prstGeom>
                <a:noFill/>
                <a:extLst>
                  <a:ext uri="{909E8E84-426E-40DD-AFC4-6F175D3DCCD1}">
                    <a14:hiddenFill xmlns:a14="http://schemas.microsoft.com/office/drawing/2010/main">
                      <a:solidFill>
                        <a:srgbClr val="FFFFFF"/>
                      </a:solidFill>
                    </a14:hiddenFill>
                  </a:ext>
                </a:extLst>
              </p:spPr>
            </p:pic>
            <p:pic>
              <p:nvPicPr>
                <p:cNvPr id="297992" name="Picture 8">
                  <a:extLst>
                    <a:ext uri="{FF2B5EF4-FFF2-40B4-BE49-F238E27FC236}">
                      <a16:creationId xmlns:a16="http://schemas.microsoft.com/office/drawing/2014/main" id="{5A5CF9FD-021A-4E85-95F5-0C8B0E6D7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269"/>
                  <a:ext cx="1780" cy="2120"/>
                </a:xfrm>
                <a:prstGeom prst="rect">
                  <a:avLst/>
                </a:prstGeom>
                <a:noFill/>
                <a:extLst>
                  <a:ext uri="{909E8E84-426E-40DD-AFC4-6F175D3DCCD1}">
                    <a14:hiddenFill xmlns:a14="http://schemas.microsoft.com/office/drawing/2010/main">
                      <a:solidFill>
                        <a:srgbClr val="FFFFFF"/>
                      </a:solidFill>
                    </a14:hiddenFill>
                  </a:ext>
                </a:extLst>
              </p:spPr>
            </p:pic>
            <p:pic>
              <p:nvPicPr>
                <p:cNvPr id="297993" name="Picture 9">
                  <a:extLst>
                    <a:ext uri="{FF2B5EF4-FFF2-40B4-BE49-F238E27FC236}">
                      <a16:creationId xmlns:a16="http://schemas.microsoft.com/office/drawing/2014/main" id="{9D6D3AD4-7D11-477F-BE37-BB28686AD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672"/>
                  <a:ext cx="1780" cy="2120"/>
                </a:xfrm>
                <a:prstGeom prst="rect">
                  <a:avLst/>
                </a:prstGeom>
                <a:noFill/>
                <a:extLst>
                  <a:ext uri="{909E8E84-426E-40DD-AFC4-6F175D3DCCD1}">
                    <a14:hiddenFill xmlns:a14="http://schemas.microsoft.com/office/drawing/2010/main">
                      <a:solidFill>
                        <a:srgbClr val="FFFFFF"/>
                      </a:solidFill>
                    </a14:hiddenFill>
                  </a:ext>
                </a:extLst>
              </p:spPr>
            </p:pic>
            <p:pic>
              <p:nvPicPr>
                <p:cNvPr id="297995" name="Picture 11">
                  <a:extLst>
                    <a:ext uri="{FF2B5EF4-FFF2-40B4-BE49-F238E27FC236}">
                      <a16:creationId xmlns:a16="http://schemas.microsoft.com/office/drawing/2014/main" id="{E9901317-5D10-4940-92DB-5C7D5C541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864"/>
                  <a:ext cx="1780" cy="2120"/>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298006" name="Rectangle 22">
            <a:extLst>
              <a:ext uri="{FF2B5EF4-FFF2-40B4-BE49-F238E27FC236}">
                <a16:creationId xmlns:a16="http://schemas.microsoft.com/office/drawing/2014/main" id="{F6448465-9878-4E89-A4AC-585E3813EDF4}"/>
              </a:ext>
            </a:extLst>
          </p:cNvPr>
          <p:cNvSpPr>
            <a:spLocks noChangeArrowheads="1"/>
          </p:cNvSpPr>
          <p:nvPr/>
        </p:nvSpPr>
        <p:spPr bwMode="auto">
          <a:xfrm>
            <a:off x="7162800" y="5365750"/>
            <a:ext cx="1752600" cy="73025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r>
              <a:rPr kumimoji="0" lang="en-US" altLang="es-ES" b="1">
                <a:solidFill>
                  <a:schemeClr val="bg1"/>
                </a:solidFill>
                <a:latin typeface="CG Omega" pitchFamily="34" charset="0"/>
              </a:rPr>
              <a:t>No Flesh</a:t>
            </a:r>
            <a:br>
              <a:rPr kumimoji="0" lang="en-US" altLang="es-ES" b="1">
                <a:solidFill>
                  <a:schemeClr val="bg1"/>
                </a:solidFill>
                <a:latin typeface="CG Omega" pitchFamily="34" charset="0"/>
              </a:rPr>
            </a:br>
            <a:r>
              <a:rPr kumimoji="0" lang="en-US" altLang="es-ES" b="1">
                <a:solidFill>
                  <a:schemeClr val="bg1"/>
                </a:solidFill>
                <a:latin typeface="CG Omega" pitchFamily="34" charset="0"/>
              </a:rPr>
              <a:t>Required</a:t>
            </a:r>
          </a:p>
        </p:txBody>
      </p:sp>
      <p:sp>
        <p:nvSpPr>
          <p:cNvPr id="298007" name="Rectangle 23">
            <a:extLst>
              <a:ext uri="{FF2B5EF4-FFF2-40B4-BE49-F238E27FC236}">
                <a16:creationId xmlns:a16="http://schemas.microsoft.com/office/drawing/2014/main" id="{8060A1C6-95BC-475D-B9D5-B139A32C945D}"/>
              </a:ext>
            </a:extLst>
          </p:cNvPr>
          <p:cNvSpPr>
            <a:spLocks noChangeArrowheads="1"/>
          </p:cNvSpPr>
          <p:nvPr/>
        </p:nvSpPr>
        <p:spPr bwMode="auto">
          <a:xfrm>
            <a:off x="7010400" y="4495800"/>
            <a:ext cx="1981200" cy="73025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r>
              <a:rPr kumimoji="0" lang="en-US" altLang="es-ES" b="1">
                <a:solidFill>
                  <a:schemeClr val="bg1"/>
                </a:solidFill>
                <a:latin typeface="CG Omega" pitchFamily="34" charset="0"/>
              </a:rPr>
              <a:t>Loan Shark</a:t>
            </a:r>
            <a:br>
              <a:rPr kumimoji="0" lang="en-US" altLang="es-ES" b="1">
                <a:solidFill>
                  <a:schemeClr val="bg1"/>
                </a:solidFill>
                <a:latin typeface="CG Omega" pitchFamily="34" charset="0"/>
              </a:rPr>
            </a:br>
            <a:r>
              <a:rPr kumimoji="0" lang="en-US" altLang="es-ES" b="1">
                <a:solidFill>
                  <a:schemeClr val="bg1"/>
                </a:solidFill>
                <a:latin typeface="CG Omega" pitchFamily="34" charset="0"/>
              </a:rPr>
              <a:t>Free Zone</a:t>
            </a:r>
          </a:p>
        </p:txBody>
      </p:sp>
      <p:sp>
        <p:nvSpPr>
          <p:cNvPr id="298011" name="Rectangle 27">
            <a:extLst>
              <a:ext uri="{FF2B5EF4-FFF2-40B4-BE49-F238E27FC236}">
                <a16:creationId xmlns:a16="http://schemas.microsoft.com/office/drawing/2014/main" id="{21B2435B-C2AC-4700-9125-763E9F53B9AD}"/>
              </a:ext>
            </a:extLst>
          </p:cNvPr>
          <p:cNvSpPr>
            <a:spLocks noChangeArrowheads="1"/>
          </p:cNvSpPr>
          <p:nvPr/>
        </p:nvSpPr>
        <p:spPr bwMode="auto">
          <a:xfrm>
            <a:off x="457200" y="1066800"/>
            <a:ext cx="3886200" cy="73025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r>
              <a:rPr kumimoji="0" lang="en-US" altLang="es-ES" b="1">
                <a:solidFill>
                  <a:schemeClr val="bg1"/>
                </a:solidFill>
                <a:latin typeface="CG Omega" pitchFamily="34" charset="0"/>
              </a:rPr>
              <a:t>Don’t pursue happiness, Create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98011"/>
                                        </p:tgtEl>
                                        <p:attrNameLst>
                                          <p:attrName>style.visibility</p:attrName>
                                        </p:attrNameLst>
                                      </p:cBhvr>
                                      <p:to>
                                        <p:strVal val="visible"/>
                                      </p:to>
                                    </p:set>
                                    <p:anim calcmode="lin" valueType="num">
                                      <p:cBhvr>
                                        <p:cTn id="7" dur="1000" fill="hold"/>
                                        <p:tgtEl>
                                          <p:spTgt spid="298011"/>
                                        </p:tgtEl>
                                        <p:attrNameLst>
                                          <p:attrName>ppt_w</p:attrName>
                                        </p:attrNameLst>
                                      </p:cBhvr>
                                      <p:tavLst>
                                        <p:tav tm="0">
                                          <p:val>
                                            <p:strVal val="#ppt_w*0.70"/>
                                          </p:val>
                                        </p:tav>
                                        <p:tav tm="100000">
                                          <p:val>
                                            <p:strVal val="#ppt_w"/>
                                          </p:val>
                                        </p:tav>
                                      </p:tavLst>
                                    </p:anim>
                                    <p:anim calcmode="lin" valueType="num">
                                      <p:cBhvr>
                                        <p:cTn id="8" dur="1000" fill="hold"/>
                                        <p:tgtEl>
                                          <p:spTgt spid="298011"/>
                                        </p:tgtEl>
                                        <p:attrNameLst>
                                          <p:attrName>ppt_h</p:attrName>
                                        </p:attrNameLst>
                                      </p:cBhvr>
                                      <p:tavLst>
                                        <p:tav tm="0">
                                          <p:val>
                                            <p:strVal val="#ppt_h"/>
                                          </p:val>
                                        </p:tav>
                                        <p:tav tm="100000">
                                          <p:val>
                                            <p:strVal val="#ppt_h"/>
                                          </p:val>
                                        </p:tav>
                                      </p:tavLst>
                                    </p:anim>
                                    <p:animEffect transition="in" filter="fade">
                                      <p:cBhvr>
                                        <p:cTn id="9" dur="1000"/>
                                        <p:tgtEl>
                                          <p:spTgt spid="298011"/>
                                        </p:tgtEl>
                                      </p:cBhvr>
                                    </p:animEffect>
                                  </p:childTnLst>
                                </p:cTn>
                              </p:par>
                            </p:childTnLst>
                          </p:cTn>
                        </p:par>
                        <p:par>
                          <p:cTn id="10" fill="hold" nodeType="afterGroup">
                            <p:stCondLst>
                              <p:cond delay="1000"/>
                            </p:stCondLst>
                            <p:childTnLst>
                              <p:par>
                                <p:cTn id="11" presetID="26" presetClass="entr" presetSubtype="0" fill="hold" nodeType="afterEffect">
                                  <p:stCondLst>
                                    <p:cond delay="0"/>
                                  </p:stCondLst>
                                  <p:childTnLst>
                                    <p:set>
                                      <p:cBhvr>
                                        <p:cTn id="12" dur="1" fill="hold">
                                          <p:stCondLst>
                                            <p:cond delay="0"/>
                                          </p:stCondLst>
                                        </p:cTn>
                                        <p:tgtEl>
                                          <p:spTgt spid="298000"/>
                                        </p:tgtEl>
                                        <p:attrNameLst>
                                          <p:attrName>style.visibility</p:attrName>
                                        </p:attrNameLst>
                                      </p:cBhvr>
                                      <p:to>
                                        <p:strVal val="visible"/>
                                      </p:to>
                                    </p:set>
                                    <p:animEffect transition="in" filter="wipe(down)">
                                      <p:cBhvr>
                                        <p:cTn id="13" dur="580">
                                          <p:stCondLst>
                                            <p:cond delay="0"/>
                                          </p:stCondLst>
                                        </p:cTn>
                                        <p:tgtEl>
                                          <p:spTgt spid="298000"/>
                                        </p:tgtEl>
                                      </p:cBhvr>
                                    </p:animEffect>
                                    <p:anim calcmode="lin" valueType="num">
                                      <p:cBhvr>
                                        <p:cTn id="14" dur="1822" tmFilter="0,0; 0.14,0.36; 0.43,0.73; 0.71,0.91; 1.0,1.0">
                                          <p:stCondLst>
                                            <p:cond delay="0"/>
                                          </p:stCondLst>
                                        </p:cTn>
                                        <p:tgtEl>
                                          <p:spTgt spid="29800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9800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9800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9800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98000"/>
                                        </p:tgtEl>
                                        <p:attrNameLst>
                                          <p:attrName>ppt_y</p:attrName>
                                        </p:attrNameLst>
                                      </p:cBhvr>
                                      <p:tavLst>
                                        <p:tav tm="0" fmla="#ppt_y-sin(pi*$)/81">
                                          <p:val>
                                            <p:fltVal val="0"/>
                                          </p:val>
                                        </p:tav>
                                        <p:tav tm="100000">
                                          <p:val>
                                            <p:fltVal val="1"/>
                                          </p:val>
                                        </p:tav>
                                      </p:tavLst>
                                    </p:anim>
                                    <p:animScale>
                                      <p:cBhvr>
                                        <p:cTn id="19" dur="26">
                                          <p:stCondLst>
                                            <p:cond delay="650"/>
                                          </p:stCondLst>
                                        </p:cTn>
                                        <p:tgtEl>
                                          <p:spTgt spid="298000"/>
                                        </p:tgtEl>
                                      </p:cBhvr>
                                      <p:to x="100000" y="60000"/>
                                    </p:animScale>
                                    <p:animScale>
                                      <p:cBhvr>
                                        <p:cTn id="20" dur="166" decel="50000">
                                          <p:stCondLst>
                                            <p:cond delay="676"/>
                                          </p:stCondLst>
                                        </p:cTn>
                                        <p:tgtEl>
                                          <p:spTgt spid="298000"/>
                                        </p:tgtEl>
                                      </p:cBhvr>
                                      <p:to x="100000" y="100000"/>
                                    </p:animScale>
                                    <p:animScale>
                                      <p:cBhvr>
                                        <p:cTn id="21" dur="26">
                                          <p:stCondLst>
                                            <p:cond delay="1312"/>
                                          </p:stCondLst>
                                        </p:cTn>
                                        <p:tgtEl>
                                          <p:spTgt spid="298000"/>
                                        </p:tgtEl>
                                      </p:cBhvr>
                                      <p:to x="100000" y="80000"/>
                                    </p:animScale>
                                    <p:animScale>
                                      <p:cBhvr>
                                        <p:cTn id="22" dur="166" decel="50000">
                                          <p:stCondLst>
                                            <p:cond delay="1338"/>
                                          </p:stCondLst>
                                        </p:cTn>
                                        <p:tgtEl>
                                          <p:spTgt spid="298000"/>
                                        </p:tgtEl>
                                      </p:cBhvr>
                                      <p:to x="100000" y="100000"/>
                                    </p:animScale>
                                    <p:animScale>
                                      <p:cBhvr>
                                        <p:cTn id="23" dur="26">
                                          <p:stCondLst>
                                            <p:cond delay="1642"/>
                                          </p:stCondLst>
                                        </p:cTn>
                                        <p:tgtEl>
                                          <p:spTgt spid="298000"/>
                                        </p:tgtEl>
                                      </p:cBhvr>
                                      <p:to x="100000" y="90000"/>
                                    </p:animScale>
                                    <p:animScale>
                                      <p:cBhvr>
                                        <p:cTn id="24" dur="166" decel="50000">
                                          <p:stCondLst>
                                            <p:cond delay="1668"/>
                                          </p:stCondLst>
                                        </p:cTn>
                                        <p:tgtEl>
                                          <p:spTgt spid="298000"/>
                                        </p:tgtEl>
                                      </p:cBhvr>
                                      <p:to x="100000" y="100000"/>
                                    </p:animScale>
                                    <p:animScale>
                                      <p:cBhvr>
                                        <p:cTn id="25" dur="26">
                                          <p:stCondLst>
                                            <p:cond delay="1808"/>
                                          </p:stCondLst>
                                        </p:cTn>
                                        <p:tgtEl>
                                          <p:spTgt spid="298000"/>
                                        </p:tgtEl>
                                      </p:cBhvr>
                                      <p:to x="100000" y="95000"/>
                                    </p:animScale>
                                    <p:animScale>
                                      <p:cBhvr>
                                        <p:cTn id="26" dur="166" decel="50000">
                                          <p:stCondLst>
                                            <p:cond delay="1834"/>
                                          </p:stCondLst>
                                        </p:cTn>
                                        <p:tgtEl>
                                          <p:spTgt spid="298000"/>
                                        </p:tgtEl>
                                      </p:cBhvr>
                                      <p:to x="100000" y="100000"/>
                                    </p:animScale>
                                  </p:childTnLst>
                                </p:cTn>
                              </p:par>
                            </p:childTnLst>
                          </p:cTn>
                        </p:par>
                        <p:par>
                          <p:cTn id="27" fill="hold" nodeType="afterGroup">
                            <p:stCondLst>
                              <p:cond delay="3000"/>
                            </p:stCondLst>
                            <p:childTnLst>
                              <p:par>
                                <p:cTn id="28" presetID="55" presetClass="entr" presetSubtype="0" fill="hold" grpId="0" nodeType="afterEffect">
                                  <p:stCondLst>
                                    <p:cond delay="0"/>
                                  </p:stCondLst>
                                  <p:childTnLst>
                                    <p:set>
                                      <p:cBhvr>
                                        <p:cTn id="29" dur="1" fill="hold">
                                          <p:stCondLst>
                                            <p:cond delay="0"/>
                                          </p:stCondLst>
                                        </p:cTn>
                                        <p:tgtEl>
                                          <p:spTgt spid="298007"/>
                                        </p:tgtEl>
                                        <p:attrNameLst>
                                          <p:attrName>style.visibility</p:attrName>
                                        </p:attrNameLst>
                                      </p:cBhvr>
                                      <p:to>
                                        <p:strVal val="visible"/>
                                      </p:to>
                                    </p:set>
                                    <p:anim calcmode="lin" valueType="num">
                                      <p:cBhvr>
                                        <p:cTn id="30" dur="1000" fill="hold"/>
                                        <p:tgtEl>
                                          <p:spTgt spid="298007"/>
                                        </p:tgtEl>
                                        <p:attrNameLst>
                                          <p:attrName>ppt_w</p:attrName>
                                        </p:attrNameLst>
                                      </p:cBhvr>
                                      <p:tavLst>
                                        <p:tav tm="0">
                                          <p:val>
                                            <p:strVal val="#ppt_w*0.70"/>
                                          </p:val>
                                        </p:tav>
                                        <p:tav tm="100000">
                                          <p:val>
                                            <p:strVal val="#ppt_w"/>
                                          </p:val>
                                        </p:tav>
                                      </p:tavLst>
                                    </p:anim>
                                    <p:anim calcmode="lin" valueType="num">
                                      <p:cBhvr>
                                        <p:cTn id="31" dur="1000" fill="hold"/>
                                        <p:tgtEl>
                                          <p:spTgt spid="298007"/>
                                        </p:tgtEl>
                                        <p:attrNameLst>
                                          <p:attrName>ppt_h</p:attrName>
                                        </p:attrNameLst>
                                      </p:cBhvr>
                                      <p:tavLst>
                                        <p:tav tm="0">
                                          <p:val>
                                            <p:strVal val="#ppt_h"/>
                                          </p:val>
                                        </p:tav>
                                        <p:tav tm="100000">
                                          <p:val>
                                            <p:strVal val="#ppt_h"/>
                                          </p:val>
                                        </p:tav>
                                      </p:tavLst>
                                    </p:anim>
                                    <p:animEffect transition="in" filter="fade">
                                      <p:cBhvr>
                                        <p:cTn id="32" dur="1000"/>
                                        <p:tgtEl>
                                          <p:spTgt spid="298007"/>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298006"/>
                                        </p:tgtEl>
                                        <p:attrNameLst>
                                          <p:attrName>style.visibility</p:attrName>
                                        </p:attrNameLst>
                                      </p:cBhvr>
                                      <p:to>
                                        <p:strVal val="visible"/>
                                      </p:to>
                                    </p:set>
                                    <p:anim calcmode="lin" valueType="num">
                                      <p:cBhvr>
                                        <p:cTn id="35" dur="1000" fill="hold"/>
                                        <p:tgtEl>
                                          <p:spTgt spid="298006"/>
                                        </p:tgtEl>
                                        <p:attrNameLst>
                                          <p:attrName>ppt_w</p:attrName>
                                        </p:attrNameLst>
                                      </p:cBhvr>
                                      <p:tavLst>
                                        <p:tav tm="0">
                                          <p:val>
                                            <p:strVal val="#ppt_w*0.70"/>
                                          </p:val>
                                        </p:tav>
                                        <p:tav tm="100000">
                                          <p:val>
                                            <p:strVal val="#ppt_w"/>
                                          </p:val>
                                        </p:tav>
                                      </p:tavLst>
                                    </p:anim>
                                    <p:anim calcmode="lin" valueType="num">
                                      <p:cBhvr>
                                        <p:cTn id="36" dur="1000" fill="hold"/>
                                        <p:tgtEl>
                                          <p:spTgt spid="298006"/>
                                        </p:tgtEl>
                                        <p:attrNameLst>
                                          <p:attrName>ppt_h</p:attrName>
                                        </p:attrNameLst>
                                      </p:cBhvr>
                                      <p:tavLst>
                                        <p:tav tm="0">
                                          <p:val>
                                            <p:strVal val="#ppt_h"/>
                                          </p:val>
                                        </p:tav>
                                        <p:tav tm="100000">
                                          <p:val>
                                            <p:strVal val="#ppt_h"/>
                                          </p:val>
                                        </p:tav>
                                      </p:tavLst>
                                    </p:anim>
                                    <p:animEffect transition="in" filter="fade">
                                      <p:cBhvr>
                                        <p:cTn id="37" dur="1000"/>
                                        <p:tgtEl>
                                          <p:spTgt spid="298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006" grpId="0"/>
      <p:bldP spid="298007" grpId="0"/>
      <p:bldP spid="2980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EB4CEC90-A7C0-4CED-B956-3D5CC67BD404}"/>
              </a:ext>
            </a:extLst>
          </p:cNvPr>
          <p:cNvSpPr>
            <a:spLocks noGrp="1"/>
          </p:cNvSpPr>
          <p:nvPr>
            <p:ph type="sldNum" sz="quarter" idx="10"/>
          </p:nvPr>
        </p:nvSpPr>
        <p:spPr/>
        <p:txBody>
          <a:bodyPr/>
          <a:lstStyle/>
          <a:p>
            <a:r>
              <a:rPr lang="en-US" altLang="es-ES"/>
              <a:t>Copyright 2007, Information Builders. Slide </a:t>
            </a:r>
            <a:fld id="{6C9F2014-3F50-4B3A-85F1-00FDDE8F6051}" type="slidenum">
              <a:rPr lang="en-US" altLang="es-ES"/>
              <a:pPr/>
              <a:t>2</a:t>
            </a:fld>
            <a:endParaRPr lang="en-US" altLang="es-ES"/>
          </a:p>
        </p:txBody>
      </p:sp>
      <p:sp>
        <p:nvSpPr>
          <p:cNvPr id="248834" name="Rectangle 2">
            <a:extLst>
              <a:ext uri="{FF2B5EF4-FFF2-40B4-BE49-F238E27FC236}">
                <a16:creationId xmlns:a16="http://schemas.microsoft.com/office/drawing/2014/main" id="{E51C7947-C728-4C23-832A-04930EF3D788}"/>
              </a:ext>
            </a:extLst>
          </p:cNvPr>
          <p:cNvSpPr>
            <a:spLocks noGrp="1" noChangeArrowheads="1"/>
          </p:cNvSpPr>
          <p:nvPr>
            <p:ph type="title"/>
          </p:nvPr>
        </p:nvSpPr>
        <p:spPr/>
        <p:txBody>
          <a:bodyPr/>
          <a:lstStyle/>
          <a:p>
            <a:r>
              <a:rPr lang="en-US" altLang="es-ES"/>
              <a:t>Common Integration Scenarios</a:t>
            </a:r>
          </a:p>
        </p:txBody>
      </p:sp>
      <p:sp>
        <p:nvSpPr>
          <p:cNvPr id="248876" name="Oval 44">
            <a:extLst>
              <a:ext uri="{FF2B5EF4-FFF2-40B4-BE49-F238E27FC236}">
                <a16:creationId xmlns:a16="http://schemas.microsoft.com/office/drawing/2014/main" id="{2D811DD4-CA70-447C-AB53-1E7571491D9B}"/>
              </a:ext>
            </a:extLst>
          </p:cNvPr>
          <p:cNvSpPr>
            <a:spLocks noChangeArrowheads="1"/>
          </p:cNvSpPr>
          <p:nvPr/>
        </p:nvSpPr>
        <p:spPr bwMode="auto">
          <a:xfrm>
            <a:off x="1066800" y="2209800"/>
            <a:ext cx="2286000" cy="1676400"/>
          </a:xfrm>
          <a:prstGeom prst="ellipse">
            <a:avLst/>
          </a:prstGeom>
          <a:solidFill>
            <a:srgbClr val="CC99FF">
              <a:alpha val="25000"/>
            </a:srgbClr>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r>
              <a:rPr kumimoji="0" lang="en-US" altLang="es-ES">
                <a:latin typeface="CG Omega" pitchFamily="34" charset="0"/>
              </a:rPr>
              <a:t>Information</a:t>
            </a:r>
            <a:br>
              <a:rPr kumimoji="0" lang="en-US" altLang="es-ES">
                <a:latin typeface="CG Omega" pitchFamily="34" charset="0"/>
              </a:rPr>
            </a:br>
            <a:r>
              <a:rPr kumimoji="0" lang="en-US" altLang="es-ES">
                <a:latin typeface="CG Omega" pitchFamily="34" charset="0"/>
              </a:rPr>
              <a:t>Portals</a:t>
            </a:r>
          </a:p>
        </p:txBody>
      </p:sp>
      <p:sp>
        <p:nvSpPr>
          <p:cNvPr id="248878" name="Oval 46">
            <a:extLst>
              <a:ext uri="{FF2B5EF4-FFF2-40B4-BE49-F238E27FC236}">
                <a16:creationId xmlns:a16="http://schemas.microsoft.com/office/drawing/2014/main" id="{84A60E26-D546-418B-B96C-D989358D38F8}"/>
              </a:ext>
            </a:extLst>
          </p:cNvPr>
          <p:cNvSpPr>
            <a:spLocks noChangeArrowheads="1"/>
          </p:cNvSpPr>
          <p:nvPr/>
        </p:nvSpPr>
        <p:spPr bwMode="auto">
          <a:xfrm>
            <a:off x="2971800" y="2209800"/>
            <a:ext cx="2286000" cy="1676400"/>
          </a:xfrm>
          <a:prstGeom prst="ellipse">
            <a:avLst/>
          </a:prstGeom>
          <a:solidFill>
            <a:srgbClr val="FFCC99">
              <a:alpha val="25000"/>
            </a:srgbClr>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r>
              <a:rPr kumimoji="0" lang="en-US" altLang="es-ES">
                <a:latin typeface="CG Omega" pitchFamily="34" charset="0"/>
              </a:rPr>
              <a:t>Data </a:t>
            </a:r>
            <a:br>
              <a:rPr kumimoji="0" lang="en-US" altLang="es-ES">
                <a:latin typeface="CG Omega" pitchFamily="34" charset="0"/>
              </a:rPr>
            </a:br>
            <a:r>
              <a:rPr kumimoji="0" lang="en-US" altLang="es-ES">
                <a:latin typeface="CG Omega" pitchFamily="34" charset="0"/>
              </a:rPr>
              <a:t>Replication</a:t>
            </a:r>
          </a:p>
        </p:txBody>
      </p:sp>
      <p:sp>
        <p:nvSpPr>
          <p:cNvPr id="248879" name="Oval 47">
            <a:extLst>
              <a:ext uri="{FF2B5EF4-FFF2-40B4-BE49-F238E27FC236}">
                <a16:creationId xmlns:a16="http://schemas.microsoft.com/office/drawing/2014/main" id="{69592B61-874D-4F52-B12C-67EC5C2A36CB}"/>
              </a:ext>
            </a:extLst>
          </p:cNvPr>
          <p:cNvSpPr>
            <a:spLocks noChangeArrowheads="1"/>
          </p:cNvSpPr>
          <p:nvPr/>
        </p:nvSpPr>
        <p:spPr bwMode="auto">
          <a:xfrm>
            <a:off x="4876800" y="2209800"/>
            <a:ext cx="2286000" cy="1676400"/>
          </a:xfrm>
          <a:prstGeom prst="ellipse">
            <a:avLst/>
          </a:prstGeom>
          <a:solidFill>
            <a:srgbClr val="FFFF99">
              <a:alpha val="25000"/>
            </a:srgbClr>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r>
              <a:rPr kumimoji="0" lang="en-US" altLang="es-ES">
                <a:latin typeface="CG Omega" pitchFamily="34" charset="0"/>
              </a:rPr>
              <a:t>Shared </a:t>
            </a:r>
            <a:br>
              <a:rPr kumimoji="0" lang="en-US" altLang="es-ES">
                <a:latin typeface="CG Omega" pitchFamily="34" charset="0"/>
              </a:rPr>
            </a:br>
            <a:r>
              <a:rPr kumimoji="0" lang="en-US" altLang="es-ES">
                <a:latin typeface="CG Omega" pitchFamily="34" charset="0"/>
              </a:rPr>
              <a:t>Business </a:t>
            </a:r>
            <a:br>
              <a:rPr kumimoji="0" lang="en-US" altLang="es-ES">
                <a:latin typeface="CG Omega" pitchFamily="34" charset="0"/>
              </a:rPr>
            </a:br>
            <a:r>
              <a:rPr kumimoji="0" lang="en-US" altLang="es-ES">
                <a:latin typeface="CG Omega" pitchFamily="34" charset="0"/>
              </a:rPr>
              <a:t>Functions</a:t>
            </a:r>
          </a:p>
        </p:txBody>
      </p:sp>
      <p:sp>
        <p:nvSpPr>
          <p:cNvPr id="248880" name="Oval 48">
            <a:extLst>
              <a:ext uri="{FF2B5EF4-FFF2-40B4-BE49-F238E27FC236}">
                <a16:creationId xmlns:a16="http://schemas.microsoft.com/office/drawing/2014/main" id="{320173F8-112F-410F-8F34-A5FE99564258}"/>
              </a:ext>
            </a:extLst>
          </p:cNvPr>
          <p:cNvSpPr>
            <a:spLocks noChangeArrowheads="1"/>
          </p:cNvSpPr>
          <p:nvPr/>
        </p:nvSpPr>
        <p:spPr bwMode="auto">
          <a:xfrm>
            <a:off x="2971800" y="3581400"/>
            <a:ext cx="2286000" cy="1676400"/>
          </a:xfrm>
          <a:prstGeom prst="ellipse">
            <a:avLst/>
          </a:prstGeom>
          <a:solidFill>
            <a:srgbClr val="CCFFCC">
              <a:alpha val="25000"/>
            </a:srgbClr>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r>
              <a:rPr kumimoji="0" lang="en-US" altLang="es-ES">
                <a:latin typeface="CG Omega" pitchFamily="34" charset="0"/>
              </a:rPr>
              <a:t>Service</a:t>
            </a:r>
            <a:br>
              <a:rPr kumimoji="0" lang="en-US" altLang="es-ES">
                <a:latin typeface="CG Omega" pitchFamily="34" charset="0"/>
              </a:rPr>
            </a:br>
            <a:r>
              <a:rPr kumimoji="0" lang="en-US" altLang="es-ES">
                <a:latin typeface="CG Omega" pitchFamily="34" charset="0"/>
              </a:rPr>
              <a:t>Oriented</a:t>
            </a:r>
            <a:br>
              <a:rPr kumimoji="0" lang="en-US" altLang="es-ES">
                <a:latin typeface="CG Omega" pitchFamily="34" charset="0"/>
              </a:rPr>
            </a:br>
            <a:r>
              <a:rPr kumimoji="0" lang="en-US" altLang="es-ES">
                <a:latin typeface="CG Omega" pitchFamily="34" charset="0"/>
              </a:rPr>
              <a:t>Architecture</a:t>
            </a:r>
          </a:p>
        </p:txBody>
      </p:sp>
      <p:sp>
        <p:nvSpPr>
          <p:cNvPr id="248883" name="Oval 51">
            <a:extLst>
              <a:ext uri="{FF2B5EF4-FFF2-40B4-BE49-F238E27FC236}">
                <a16:creationId xmlns:a16="http://schemas.microsoft.com/office/drawing/2014/main" id="{118123E6-0C82-4CEC-9798-F109BEA5848F}"/>
              </a:ext>
            </a:extLst>
          </p:cNvPr>
          <p:cNvSpPr>
            <a:spLocks noChangeArrowheads="1"/>
          </p:cNvSpPr>
          <p:nvPr/>
        </p:nvSpPr>
        <p:spPr bwMode="auto">
          <a:xfrm>
            <a:off x="1066800" y="3657600"/>
            <a:ext cx="2286000" cy="1676400"/>
          </a:xfrm>
          <a:prstGeom prst="ellipse">
            <a:avLst/>
          </a:prstGeom>
          <a:solidFill>
            <a:srgbClr val="CCFFFF">
              <a:alpha val="25000"/>
            </a:srgbClr>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r>
              <a:rPr kumimoji="0" lang="en-US" altLang="es-ES">
                <a:latin typeface="CG Omega" pitchFamily="34" charset="0"/>
              </a:rPr>
              <a:t>Distributed</a:t>
            </a:r>
            <a:br>
              <a:rPr kumimoji="0" lang="en-US" altLang="es-ES">
                <a:latin typeface="CG Omega" pitchFamily="34" charset="0"/>
              </a:rPr>
            </a:br>
            <a:r>
              <a:rPr kumimoji="0" lang="en-US" altLang="es-ES">
                <a:latin typeface="CG Omega" pitchFamily="34" charset="0"/>
              </a:rPr>
              <a:t>Business </a:t>
            </a:r>
            <a:br>
              <a:rPr kumimoji="0" lang="en-US" altLang="es-ES">
                <a:latin typeface="CG Omega" pitchFamily="34" charset="0"/>
              </a:rPr>
            </a:br>
            <a:r>
              <a:rPr kumimoji="0" lang="en-US" altLang="es-ES">
                <a:latin typeface="CG Omega" pitchFamily="34" charset="0"/>
              </a:rPr>
              <a:t>Processes</a:t>
            </a:r>
          </a:p>
        </p:txBody>
      </p:sp>
      <p:sp>
        <p:nvSpPr>
          <p:cNvPr id="248884" name="Oval 52">
            <a:extLst>
              <a:ext uri="{FF2B5EF4-FFF2-40B4-BE49-F238E27FC236}">
                <a16:creationId xmlns:a16="http://schemas.microsoft.com/office/drawing/2014/main" id="{A1B90DBF-C545-4E57-B9BC-462336825AA9}"/>
              </a:ext>
            </a:extLst>
          </p:cNvPr>
          <p:cNvSpPr>
            <a:spLocks noChangeArrowheads="1"/>
          </p:cNvSpPr>
          <p:nvPr/>
        </p:nvSpPr>
        <p:spPr bwMode="auto">
          <a:xfrm>
            <a:off x="4876800" y="3619500"/>
            <a:ext cx="2286000" cy="1676400"/>
          </a:xfrm>
          <a:prstGeom prst="ellipse">
            <a:avLst/>
          </a:prstGeom>
          <a:solidFill>
            <a:srgbClr val="99CCFF">
              <a:alpha val="25000"/>
            </a:srgbClr>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r>
              <a:rPr kumimoji="0" lang="en-US" altLang="es-ES">
                <a:latin typeface="CG Omega" pitchFamily="34" charset="0"/>
              </a:rPr>
              <a:t>Business to </a:t>
            </a:r>
            <a:br>
              <a:rPr kumimoji="0" lang="en-US" altLang="es-ES">
                <a:latin typeface="CG Omega" pitchFamily="34" charset="0"/>
              </a:rPr>
            </a:br>
            <a:r>
              <a:rPr kumimoji="0" lang="en-US" altLang="es-ES">
                <a:latin typeface="CG Omega" pitchFamily="34" charset="0"/>
              </a:rPr>
              <a:t>Business </a:t>
            </a:r>
            <a:br>
              <a:rPr kumimoji="0" lang="en-US" altLang="es-ES">
                <a:latin typeface="CG Omega" pitchFamily="34" charset="0"/>
              </a:rPr>
            </a:br>
            <a:r>
              <a:rPr kumimoji="0" lang="en-US" altLang="es-ES">
                <a:latin typeface="CG Omega" pitchFamily="34" charset="0"/>
              </a:rPr>
              <a:t>Integration</a:t>
            </a:r>
          </a:p>
        </p:txBody>
      </p:sp>
      <p:sp>
        <p:nvSpPr>
          <p:cNvPr id="248887" name="Text Box 55">
            <a:extLst>
              <a:ext uri="{FF2B5EF4-FFF2-40B4-BE49-F238E27FC236}">
                <a16:creationId xmlns:a16="http://schemas.microsoft.com/office/drawing/2014/main" id="{B83D425D-1803-41B4-988F-DC69A5014127}"/>
              </a:ext>
            </a:extLst>
          </p:cNvPr>
          <p:cNvSpPr txBox="1">
            <a:spLocks noChangeArrowheads="1"/>
          </p:cNvSpPr>
          <p:nvPr/>
        </p:nvSpPr>
        <p:spPr bwMode="auto">
          <a:xfrm>
            <a:off x="685800" y="1174750"/>
            <a:ext cx="7620000" cy="73025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spcBef>
                <a:spcPct val="50000"/>
              </a:spcBef>
            </a:pPr>
            <a:r>
              <a:rPr kumimoji="0" lang="en-US" altLang="es-ES">
                <a:latin typeface="CG Omega" pitchFamily="34" charset="0"/>
              </a:rPr>
              <a:t>How can I integrate multiple applications so that they work together and can exchange information?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childTnLst>
                                    <p:set>
                                      <p:cBhvr>
                                        <p:cTn id="6" dur="1" fill="hold">
                                          <p:stCondLst>
                                            <p:cond delay="0"/>
                                          </p:stCondLst>
                                        </p:cTn>
                                        <p:tgtEl>
                                          <p:spTgt spid="248876"/>
                                        </p:tgtEl>
                                        <p:attrNameLst>
                                          <p:attrName>style.visibility</p:attrName>
                                        </p:attrNameLst>
                                      </p:cBhvr>
                                      <p:to>
                                        <p:strVal val="visible"/>
                                      </p:to>
                                    </p:set>
                                    <p:anim by="(-#ppt_w*2)" calcmode="lin" valueType="num">
                                      <p:cBhvr rctx="PPT">
                                        <p:cTn id="7" dur="250" autoRev="1" fill="hold">
                                          <p:stCondLst>
                                            <p:cond delay="0"/>
                                          </p:stCondLst>
                                        </p:cTn>
                                        <p:tgtEl>
                                          <p:spTgt spid="248876"/>
                                        </p:tgtEl>
                                        <p:attrNameLst>
                                          <p:attrName>ppt_w</p:attrName>
                                        </p:attrNameLst>
                                      </p:cBhvr>
                                    </p:anim>
                                    <p:anim by="(#ppt_w*0.50)" calcmode="lin" valueType="num">
                                      <p:cBhvr>
                                        <p:cTn id="8" dur="250" decel="50000" autoRev="1" fill="hold">
                                          <p:stCondLst>
                                            <p:cond delay="0"/>
                                          </p:stCondLst>
                                        </p:cTn>
                                        <p:tgtEl>
                                          <p:spTgt spid="248876"/>
                                        </p:tgtEl>
                                        <p:attrNameLst>
                                          <p:attrName>ppt_x</p:attrName>
                                        </p:attrNameLst>
                                      </p:cBhvr>
                                    </p:anim>
                                    <p:anim from="(-#ppt_h/2)" to="(#ppt_y)" calcmode="lin" valueType="num">
                                      <p:cBhvr>
                                        <p:cTn id="9" dur="500" fill="hold">
                                          <p:stCondLst>
                                            <p:cond delay="0"/>
                                          </p:stCondLst>
                                        </p:cTn>
                                        <p:tgtEl>
                                          <p:spTgt spid="248876"/>
                                        </p:tgtEl>
                                        <p:attrNameLst>
                                          <p:attrName>ppt_y</p:attrName>
                                        </p:attrNameLst>
                                      </p:cBhvr>
                                    </p:anim>
                                    <p:animRot by="21600000">
                                      <p:cBhvr>
                                        <p:cTn id="10" dur="500" fill="hold">
                                          <p:stCondLst>
                                            <p:cond delay="0"/>
                                          </p:stCondLst>
                                        </p:cTn>
                                        <p:tgtEl>
                                          <p:spTgt spid="248876"/>
                                        </p:tgtEl>
                                        <p:attrNameLst>
                                          <p:attrName>r</p:attrName>
                                        </p:attrNameLst>
                                      </p:cBhvr>
                                    </p:animRot>
                                  </p:childTnLst>
                                </p:cTn>
                              </p:par>
                            </p:childTnLst>
                          </p:cTn>
                        </p:par>
                        <p:par>
                          <p:cTn id="11" fill="hold" nodeType="afterGroup">
                            <p:stCondLst>
                              <p:cond delay="500"/>
                            </p:stCondLst>
                            <p:childTnLst>
                              <p:par>
                                <p:cTn id="12" presetID="35" presetClass="entr" presetSubtype="0" fill="hold" grpId="0" nodeType="afterEffect">
                                  <p:stCondLst>
                                    <p:cond delay="0"/>
                                  </p:stCondLst>
                                  <p:childTnLst>
                                    <p:set>
                                      <p:cBhvr>
                                        <p:cTn id="13" dur="1" fill="hold">
                                          <p:stCondLst>
                                            <p:cond delay="0"/>
                                          </p:stCondLst>
                                        </p:cTn>
                                        <p:tgtEl>
                                          <p:spTgt spid="248879"/>
                                        </p:tgtEl>
                                        <p:attrNameLst>
                                          <p:attrName>style.visibility</p:attrName>
                                        </p:attrNameLst>
                                      </p:cBhvr>
                                      <p:to>
                                        <p:strVal val="visible"/>
                                      </p:to>
                                    </p:set>
                                    <p:animEffect transition="in" filter="fade">
                                      <p:cBhvr>
                                        <p:cTn id="14" dur="1000"/>
                                        <p:tgtEl>
                                          <p:spTgt spid="248879"/>
                                        </p:tgtEl>
                                      </p:cBhvr>
                                    </p:animEffect>
                                    <p:anim calcmode="lin" valueType="num">
                                      <p:cBhvr>
                                        <p:cTn id="15" dur="1000" fill="hold"/>
                                        <p:tgtEl>
                                          <p:spTgt spid="248879"/>
                                        </p:tgtEl>
                                        <p:attrNameLst>
                                          <p:attrName>style.rotation</p:attrName>
                                        </p:attrNameLst>
                                      </p:cBhvr>
                                      <p:tavLst>
                                        <p:tav tm="0">
                                          <p:val>
                                            <p:fltVal val="720"/>
                                          </p:val>
                                        </p:tav>
                                        <p:tav tm="100000">
                                          <p:val>
                                            <p:fltVal val="0"/>
                                          </p:val>
                                        </p:tav>
                                      </p:tavLst>
                                    </p:anim>
                                    <p:anim calcmode="lin" valueType="num">
                                      <p:cBhvr>
                                        <p:cTn id="16" dur="1000" fill="hold"/>
                                        <p:tgtEl>
                                          <p:spTgt spid="248879"/>
                                        </p:tgtEl>
                                        <p:attrNameLst>
                                          <p:attrName>ppt_h</p:attrName>
                                        </p:attrNameLst>
                                      </p:cBhvr>
                                      <p:tavLst>
                                        <p:tav tm="0">
                                          <p:val>
                                            <p:fltVal val="0"/>
                                          </p:val>
                                        </p:tav>
                                        <p:tav tm="100000">
                                          <p:val>
                                            <p:strVal val="#ppt_h"/>
                                          </p:val>
                                        </p:tav>
                                      </p:tavLst>
                                    </p:anim>
                                    <p:anim calcmode="lin" valueType="num">
                                      <p:cBhvr>
                                        <p:cTn id="17" dur="1000" fill="hold"/>
                                        <p:tgtEl>
                                          <p:spTgt spid="248879"/>
                                        </p:tgtEl>
                                        <p:attrNameLst>
                                          <p:attrName>ppt_w</p:attrName>
                                        </p:attrNameLst>
                                      </p:cBhvr>
                                      <p:tavLst>
                                        <p:tav tm="0">
                                          <p:val>
                                            <p:fltVal val="0"/>
                                          </p:val>
                                        </p:tav>
                                        <p:tav tm="100000">
                                          <p:val>
                                            <p:strVal val="#ppt_w"/>
                                          </p:val>
                                        </p:tav>
                                      </p:tavLst>
                                    </p:anim>
                                  </p:childTnLst>
                                </p:cTn>
                              </p:par>
                            </p:childTnLst>
                          </p:cTn>
                        </p:par>
                        <p:par>
                          <p:cTn id="18" fill="hold" nodeType="afterGroup">
                            <p:stCondLst>
                              <p:cond delay="1500"/>
                            </p:stCondLst>
                            <p:childTnLst>
                              <p:par>
                                <p:cTn id="19" presetID="34" presetClass="entr" presetSubtype="0" fill="hold" grpId="0" nodeType="afterEffect">
                                  <p:stCondLst>
                                    <p:cond delay="0"/>
                                  </p:stCondLst>
                                  <p:childTnLst>
                                    <p:set>
                                      <p:cBhvr>
                                        <p:cTn id="20" dur="1" fill="hold">
                                          <p:stCondLst>
                                            <p:cond delay="0"/>
                                          </p:stCondLst>
                                        </p:cTn>
                                        <p:tgtEl>
                                          <p:spTgt spid="248883"/>
                                        </p:tgtEl>
                                        <p:attrNameLst>
                                          <p:attrName>style.visibility</p:attrName>
                                        </p:attrNameLst>
                                      </p:cBhvr>
                                      <p:to>
                                        <p:strVal val="visible"/>
                                      </p:to>
                                    </p:set>
                                    <p:anim from="(-#ppt_w/2)" to="(#ppt_x)" calcmode="lin" valueType="num">
                                      <p:cBhvr>
                                        <p:cTn id="21" dur="600" fill="hold">
                                          <p:stCondLst>
                                            <p:cond delay="0"/>
                                          </p:stCondLst>
                                        </p:cTn>
                                        <p:tgtEl>
                                          <p:spTgt spid="248883"/>
                                        </p:tgtEl>
                                        <p:attrNameLst>
                                          <p:attrName>ppt_x</p:attrName>
                                        </p:attrNameLst>
                                      </p:cBhvr>
                                    </p:anim>
                                    <p:anim from="0" to="-1.0" calcmode="lin" valueType="num">
                                      <p:cBhvr>
                                        <p:cTn id="22" dur="200" decel="50000" autoRev="1" fill="hold">
                                          <p:stCondLst>
                                            <p:cond delay="600"/>
                                          </p:stCondLst>
                                        </p:cTn>
                                        <p:tgtEl>
                                          <p:spTgt spid="248883"/>
                                        </p:tgtEl>
                                        <p:attrNameLst>
                                          <p:attrName>xshear</p:attrName>
                                        </p:attrNameLst>
                                      </p:cBhvr>
                                    </p:anim>
                                    <p:animScale>
                                      <p:cBhvr>
                                        <p:cTn id="23" dur="200" decel="100000" autoRev="1" fill="hold">
                                          <p:stCondLst>
                                            <p:cond delay="600"/>
                                          </p:stCondLst>
                                        </p:cTn>
                                        <p:tgtEl>
                                          <p:spTgt spid="248883"/>
                                        </p:tgtEl>
                                      </p:cBhvr>
                                      <p:from x="100000" y="100000"/>
                                      <p:to x="80000" y="100000"/>
                                    </p:animScale>
                                    <p:anim by="(#ppt_h/3+#ppt_w*0.1)" calcmode="lin" valueType="num">
                                      <p:cBhvr additive="sum">
                                        <p:cTn id="24" dur="200" decel="100000" autoRev="1" fill="hold">
                                          <p:stCondLst>
                                            <p:cond delay="600"/>
                                          </p:stCondLst>
                                        </p:cTn>
                                        <p:tgtEl>
                                          <p:spTgt spid="248883"/>
                                        </p:tgtEl>
                                        <p:attrNameLst>
                                          <p:attrName>ppt_x</p:attrName>
                                        </p:attrNameLst>
                                      </p:cBhvr>
                                    </p:anim>
                                  </p:childTnLst>
                                </p:cTn>
                              </p:par>
                            </p:childTnLst>
                          </p:cTn>
                        </p:par>
                        <p:par>
                          <p:cTn id="25" fill="hold" nodeType="afterGroup">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248884"/>
                                        </p:tgtEl>
                                        <p:attrNameLst>
                                          <p:attrName>style.visibility</p:attrName>
                                        </p:attrNameLst>
                                      </p:cBhvr>
                                      <p:to>
                                        <p:strVal val="visible"/>
                                      </p:to>
                                    </p:set>
                                    <p:anim calcmode="lin" valueType="num">
                                      <p:cBhvr>
                                        <p:cTn id="28" dur="1000" fill="hold"/>
                                        <p:tgtEl>
                                          <p:spTgt spid="248884"/>
                                        </p:tgtEl>
                                        <p:attrNameLst>
                                          <p:attrName>ppt_w</p:attrName>
                                        </p:attrNameLst>
                                      </p:cBhvr>
                                      <p:tavLst>
                                        <p:tav tm="0">
                                          <p:val>
                                            <p:fltVal val="0"/>
                                          </p:val>
                                        </p:tav>
                                        <p:tav tm="100000">
                                          <p:val>
                                            <p:strVal val="#ppt_w"/>
                                          </p:val>
                                        </p:tav>
                                      </p:tavLst>
                                    </p:anim>
                                    <p:anim calcmode="lin" valueType="num">
                                      <p:cBhvr>
                                        <p:cTn id="29" dur="1000" fill="hold"/>
                                        <p:tgtEl>
                                          <p:spTgt spid="248884"/>
                                        </p:tgtEl>
                                        <p:attrNameLst>
                                          <p:attrName>ppt_h</p:attrName>
                                        </p:attrNameLst>
                                      </p:cBhvr>
                                      <p:tavLst>
                                        <p:tav tm="0">
                                          <p:val>
                                            <p:fltVal val="0"/>
                                          </p:val>
                                        </p:tav>
                                        <p:tav tm="100000">
                                          <p:val>
                                            <p:strVal val="#ppt_h"/>
                                          </p:val>
                                        </p:tav>
                                      </p:tavLst>
                                    </p:anim>
                                    <p:anim calcmode="lin" valueType="num">
                                      <p:cBhvr>
                                        <p:cTn id="30" dur="1000" fill="hold"/>
                                        <p:tgtEl>
                                          <p:spTgt spid="24888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48884"/>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248878"/>
                                        </p:tgtEl>
                                        <p:attrNameLst>
                                          <p:attrName>style.visibility</p:attrName>
                                        </p:attrNameLst>
                                      </p:cBhvr>
                                      <p:to>
                                        <p:strVal val="visible"/>
                                      </p:to>
                                    </p:set>
                                    <p:anim calcmode="lin" valueType="num">
                                      <p:cBhvr>
                                        <p:cTn id="35" dur="500" fill="hold"/>
                                        <p:tgtEl>
                                          <p:spTgt spid="248878"/>
                                        </p:tgtEl>
                                        <p:attrNameLst>
                                          <p:attrName>ppt_w</p:attrName>
                                        </p:attrNameLst>
                                      </p:cBhvr>
                                      <p:tavLst>
                                        <p:tav tm="0">
                                          <p:val>
                                            <p:fltVal val="0"/>
                                          </p:val>
                                        </p:tav>
                                        <p:tav tm="100000">
                                          <p:val>
                                            <p:strVal val="#ppt_w"/>
                                          </p:val>
                                        </p:tav>
                                      </p:tavLst>
                                    </p:anim>
                                    <p:anim calcmode="lin" valueType="num">
                                      <p:cBhvr>
                                        <p:cTn id="36" dur="500" fill="hold"/>
                                        <p:tgtEl>
                                          <p:spTgt spid="248878"/>
                                        </p:tgtEl>
                                        <p:attrNameLst>
                                          <p:attrName>ppt_h</p:attrName>
                                        </p:attrNameLst>
                                      </p:cBhvr>
                                      <p:tavLst>
                                        <p:tav tm="0">
                                          <p:val>
                                            <p:fltVal val="0"/>
                                          </p:val>
                                        </p:tav>
                                        <p:tav tm="100000">
                                          <p:val>
                                            <p:strVal val="#ppt_h"/>
                                          </p:val>
                                        </p:tav>
                                      </p:tavLst>
                                    </p:anim>
                                    <p:animEffect transition="in" filter="fade">
                                      <p:cBhvr>
                                        <p:cTn id="37" dur="500"/>
                                        <p:tgtEl>
                                          <p:spTgt spid="248878"/>
                                        </p:tgtEl>
                                      </p:cBhvr>
                                    </p:animEffect>
                                  </p:childTnLst>
                                </p:cTn>
                              </p:par>
                            </p:childTnLst>
                          </p:cTn>
                        </p:par>
                        <p:par>
                          <p:cTn id="38" fill="hold" nodeType="afterGroup">
                            <p:stCondLst>
                              <p:cond delay="4000"/>
                            </p:stCondLst>
                            <p:childTnLst>
                              <p:par>
                                <p:cTn id="39" presetID="56" presetClass="entr" presetSubtype="0" fill="hold" grpId="0" nodeType="afterEffect">
                                  <p:stCondLst>
                                    <p:cond delay="0"/>
                                  </p:stCondLst>
                                  <p:iterate type="wd">
                                    <p:tmPct val="10000"/>
                                  </p:iterate>
                                  <p:childTnLst>
                                    <p:set>
                                      <p:cBhvr>
                                        <p:cTn id="40" dur="1" fill="hold">
                                          <p:stCondLst>
                                            <p:cond delay="0"/>
                                          </p:stCondLst>
                                        </p:cTn>
                                        <p:tgtEl>
                                          <p:spTgt spid="248880"/>
                                        </p:tgtEl>
                                        <p:attrNameLst>
                                          <p:attrName>style.visibility</p:attrName>
                                        </p:attrNameLst>
                                      </p:cBhvr>
                                      <p:to>
                                        <p:strVal val="visible"/>
                                      </p:to>
                                    </p:set>
                                    <p:anim by="(-#ppt_w*2)" calcmode="lin" valueType="num">
                                      <p:cBhvr rctx="PPT">
                                        <p:cTn id="41" dur="500" autoRev="1" fill="hold">
                                          <p:stCondLst>
                                            <p:cond delay="0"/>
                                          </p:stCondLst>
                                        </p:cTn>
                                        <p:tgtEl>
                                          <p:spTgt spid="248880"/>
                                        </p:tgtEl>
                                        <p:attrNameLst>
                                          <p:attrName>ppt_w</p:attrName>
                                        </p:attrNameLst>
                                      </p:cBhvr>
                                    </p:anim>
                                    <p:anim by="(#ppt_w*0.50)" calcmode="lin" valueType="num">
                                      <p:cBhvr>
                                        <p:cTn id="42" dur="500" decel="50000" autoRev="1" fill="hold">
                                          <p:stCondLst>
                                            <p:cond delay="0"/>
                                          </p:stCondLst>
                                        </p:cTn>
                                        <p:tgtEl>
                                          <p:spTgt spid="248880"/>
                                        </p:tgtEl>
                                        <p:attrNameLst>
                                          <p:attrName>ppt_x</p:attrName>
                                        </p:attrNameLst>
                                      </p:cBhvr>
                                    </p:anim>
                                    <p:anim from="(-#ppt_h/2)" to="(#ppt_y)" calcmode="lin" valueType="num">
                                      <p:cBhvr>
                                        <p:cTn id="43" dur="1000" fill="hold">
                                          <p:stCondLst>
                                            <p:cond delay="0"/>
                                          </p:stCondLst>
                                        </p:cTn>
                                        <p:tgtEl>
                                          <p:spTgt spid="248880"/>
                                        </p:tgtEl>
                                        <p:attrNameLst>
                                          <p:attrName>ppt_y</p:attrName>
                                        </p:attrNameLst>
                                      </p:cBhvr>
                                    </p:anim>
                                    <p:animRot by="21600000">
                                      <p:cBhvr>
                                        <p:cTn id="44" dur="1000" fill="hold">
                                          <p:stCondLst>
                                            <p:cond delay="0"/>
                                          </p:stCondLst>
                                        </p:cTn>
                                        <p:tgtEl>
                                          <p:spTgt spid="248880"/>
                                        </p:tgtEl>
                                        <p:attrNameLst>
                                          <p:attrName>r</p:attrName>
                                        </p:attrNameLst>
                                      </p:cBhvr>
                                    </p:animRot>
                                  </p:childTnLst>
                                </p:cTn>
                              </p:par>
                            </p:childTnLst>
                          </p:cTn>
                        </p:par>
                      </p:childTnLst>
                    </p:cTn>
                  </p:par>
                  <p:par>
                    <p:cTn id="45" fill="hold" nodeType="clickPar">
                      <p:stCondLst>
                        <p:cond delay="indefinite"/>
                      </p:stCondLst>
                      <p:childTnLst>
                        <p:par>
                          <p:cTn id="46" fill="hold" nodeType="withGroup">
                            <p:stCondLst>
                              <p:cond delay="0"/>
                            </p:stCondLst>
                            <p:childTnLst>
                              <p:par>
                                <p:cTn id="47" presetID="64" presetClass="path" presetSubtype="0" accel="50000" decel="50000" fill="hold" grpId="1" nodeType="clickEffect">
                                  <p:stCondLst>
                                    <p:cond delay="0"/>
                                  </p:stCondLst>
                                  <p:iterate type="wd">
                                    <p:tmPct val="0"/>
                                  </p:iterate>
                                  <p:childTnLst>
                                    <p:animMotion origin="layout" path="M 0 1.11022E-16 L 0 -0.19444 " pathEditMode="relative" rAng="0" ptsTypes="AA">
                                      <p:cBhvr>
                                        <p:cTn id="48" dur="500" fill="hold"/>
                                        <p:tgtEl>
                                          <p:spTgt spid="248880"/>
                                        </p:tgtEl>
                                        <p:attrNameLst>
                                          <p:attrName>ppt_x</p:attrName>
                                          <p:attrName>ppt_y</p:attrName>
                                        </p:attrNameLst>
                                      </p:cBhvr>
                                      <p:rCtr x="0" y="-9722"/>
                                    </p:animMotion>
                                  </p:childTnLst>
                                </p:cTn>
                              </p:par>
                              <p:par>
                                <p:cTn id="49" presetID="42" presetClass="path" presetSubtype="0" accel="50000" decel="50000" fill="hold" grpId="1" nodeType="withEffect">
                                  <p:stCondLst>
                                    <p:cond delay="0"/>
                                  </p:stCondLst>
                                  <p:childTnLst>
                                    <p:animMotion origin="layout" path="M 0 0 L 0 0.20556 " pathEditMode="relative" rAng="0" ptsTypes="AA">
                                      <p:cBhvr>
                                        <p:cTn id="50" dur="500" fill="hold"/>
                                        <p:tgtEl>
                                          <p:spTgt spid="248878"/>
                                        </p:tgtEl>
                                        <p:attrNameLst>
                                          <p:attrName>ppt_x</p:attrName>
                                          <p:attrName>ppt_y</p:attrName>
                                        </p:attrNameLst>
                                      </p:cBhvr>
                                      <p:rCtr x="0" y="10278"/>
                                    </p:animMotion>
                                  </p:childTnLst>
                                </p:cTn>
                              </p:par>
                              <p:par>
                                <p:cTn id="51" presetID="49" presetClass="path" presetSubtype="0" accel="50000" decel="50000" fill="hold" grpId="1" nodeType="withEffect">
                                  <p:stCondLst>
                                    <p:cond delay="0"/>
                                  </p:stCondLst>
                                  <p:childTnLst>
                                    <p:animMotion origin="layout" path="M -3.33333E-6 -4.44444E-6 L -0.41666 0.21112 " pathEditMode="relative" rAng="0" ptsTypes="AA">
                                      <p:cBhvr>
                                        <p:cTn id="52" dur="500" fill="hold"/>
                                        <p:tgtEl>
                                          <p:spTgt spid="248879"/>
                                        </p:tgtEl>
                                        <p:attrNameLst>
                                          <p:attrName>ppt_x</p:attrName>
                                          <p:attrName>ppt_y</p:attrName>
                                        </p:attrNameLst>
                                      </p:cBhvr>
                                      <p:rCtr x="-20833" y="10556"/>
                                    </p:animMotion>
                                  </p:childTnLst>
                                </p:cTn>
                              </p:par>
                              <p:par>
                                <p:cTn id="53" presetID="49" presetClass="path" presetSubtype="0" accel="50000" decel="50000" fill="hold" grpId="1" nodeType="withEffect">
                                  <p:stCondLst>
                                    <p:cond delay="0"/>
                                  </p:stCondLst>
                                  <p:childTnLst>
                                    <p:animMotion origin="layout" path="M 0 4.44444E-6 L 0.40833 -0.21112 " pathEditMode="relative" rAng="0" ptsTypes="AA">
                                      <p:cBhvr>
                                        <p:cTn id="54" dur="500" fill="hold"/>
                                        <p:tgtEl>
                                          <p:spTgt spid="248883"/>
                                        </p:tgtEl>
                                        <p:attrNameLst>
                                          <p:attrName>ppt_x</p:attrName>
                                          <p:attrName>ppt_y</p:attrName>
                                        </p:attrNameLst>
                                      </p:cBhvr>
                                      <p:rCtr x="20417" y="-10556"/>
                                    </p:animMotion>
                                  </p:childTnLst>
                                </p:cTn>
                              </p:par>
                              <p:par>
                                <p:cTn id="55" presetID="56" presetClass="path" presetSubtype="0" accel="50000" decel="50000" fill="hold" grpId="1" nodeType="withEffect">
                                  <p:stCondLst>
                                    <p:cond delay="0"/>
                                  </p:stCondLst>
                                  <p:childTnLst>
                                    <p:animMotion origin="layout" path="M 1.11022E-16 0.01112 L -0.39167 -0.21111 " pathEditMode="relative" rAng="0" ptsTypes="AA">
                                      <p:cBhvr>
                                        <p:cTn id="56" dur="500" fill="hold"/>
                                        <p:tgtEl>
                                          <p:spTgt spid="248884"/>
                                        </p:tgtEl>
                                        <p:attrNameLst>
                                          <p:attrName>ppt_x</p:attrName>
                                          <p:attrName>ppt_y</p:attrName>
                                        </p:attrNameLst>
                                      </p:cBhvr>
                                      <p:rCtr x="-19583" y="-11111"/>
                                    </p:animMotion>
                                  </p:childTnLst>
                                </p:cTn>
                              </p:par>
                              <p:par>
                                <p:cTn id="57" presetID="56" presetClass="path" presetSubtype="0" accel="50000" decel="50000" fill="hold" grpId="1" nodeType="withEffect">
                                  <p:stCondLst>
                                    <p:cond delay="0"/>
                                  </p:stCondLst>
                                  <p:childTnLst>
                                    <p:animMotion origin="layout" path="M 3.33333E-6 -3.33333E-6 L 0.41666 0.21667 " pathEditMode="relative" rAng="0" ptsTypes="AA">
                                      <p:cBhvr>
                                        <p:cTn id="58" dur="500" fill="hold"/>
                                        <p:tgtEl>
                                          <p:spTgt spid="248876"/>
                                        </p:tgtEl>
                                        <p:attrNameLst>
                                          <p:attrName>ppt_x</p:attrName>
                                          <p:attrName>ppt_y</p:attrName>
                                        </p:attrNameLst>
                                      </p:cBhvr>
                                      <p:rCtr x="20833" y="10833"/>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35" presetClass="path" presetSubtype="0" accel="50000" decel="50000" fill="hold" grpId="2" nodeType="clickEffect">
                                  <p:stCondLst>
                                    <p:cond delay="0"/>
                                  </p:stCondLst>
                                  <p:childTnLst>
                                    <p:animMotion origin="layout" path="M -3.33333E-6 -1.11111E-6 L -0.20833 -0.00555 " pathEditMode="relative" rAng="0" ptsTypes="AA">
                                      <p:cBhvr>
                                        <p:cTn id="62" dur="500" fill="hold"/>
                                        <p:tgtEl>
                                          <p:spTgt spid="248884"/>
                                        </p:tgtEl>
                                        <p:attrNameLst>
                                          <p:attrName>ppt_x</p:attrName>
                                          <p:attrName>ppt_y</p:attrName>
                                        </p:attrNameLst>
                                      </p:cBhvr>
                                      <p:rCtr x="-10417" y="-278"/>
                                    </p:animMotion>
                                  </p:childTnLst>
                                </p:cTn>
                              </p:par>
                              <p:par>
                                <p:cTn id="63" presetID="35" presetClass="path" presetSubtype="0" accel="50000" decel="50000" fill="hold" grpId="2" nodeType="withEffect">
                                  <p:stCondLst>
                                    <p:cond delay="0"/>
                                  </p:stCondLst>
                                  <p:iterate type="wd">
                                    <p:tmPct val="0"/>
                                  </p:iterate>
                                  <p:childTnLst>
                                    <p:animMotion origin="layout" path="M 0 1.11022E-16 L -0.20833 0.00556 " pathEditMode="relative" rAng="0" ptsTypes="AA">
                                      <p:cBhvr>
                                        <p:cTn id="64" dur="500" fill="hold"/>
                                        <p:tgtEl>
                                          <p:spTgt spid="248880"/>
                                        </p:tgtEl>
                                        <p:attrNameLst>
                                          <p:attrName>ppt_x</p:attrName>
                                          <p:attrName>ppt_y</p:attrName>
                                        </p:attrNameLst>
                                      </p:cBhvr>
                                      <p:rCtr x="-10417" y="278"/>
                                    </p:animMotion>
                                  </p:childTnLst>
                                </p:cTn>
                              </p:par>
                              <p:par>
                                <p:cTn id="65" presetID="64" presetClass="path" presetSubtype="0" accel="50000" decel="50000" fill="hold" grpId="2" nodeType="withEffect">
                                  <p:stCondLst>
                                    <p:cond delay="0"/>
                                  </p:stCondLst>
                                  <p:childTnLst>
                                    <p:animMotion origin="layout" path="M 3.33333E-6 4.44444E-6 L 3.33333E-6 -0.22223 " pathEditMode="relative" rAng="0" ptsTypes="AA">
                                      <p:cBhvr>
                                        <p:cTn id="66" dur="500" fill="hold"/>
                                        <p:tgtEl>
                                          <p:spTgt spid="248883"/>
                                        </p:tgtEl>
                                        <p:attrNameLst>
                                          <p:attrName>ppt_x</p:attrName>
                                          <p:attrName>ppt_y</p:attrName>
                                        </p:attrNameLst>
                                      </p:cBhvr>
                                      <p:rCtr x="0" y="-11111"/>
                                    </p:animMotion>
                                  </p:childTnLst>
                                </p:cTn>
                              </p:par>
                              <p:par>
                                <p:cTn id="67" presetID="63" presetClass="path" presetSubtype="0" accel="50000" decel="50000" fill="hold" grpId="2" nodeType="withEffect">
                                  <p:stCondLst>
                                    <p:cond delay="0"/>
                                  </p:stCondLst>
                                  <p:childTnLst>
                                    <p:animMotion origin="layout" path="M 3.33333E-6 1.11111E-6 L 0.20833 1.11111E-6 " pathEditMode="relative" rAng="0" ptsTypes="AA">
                                      <p:cBhvr>
                                        <p:cTn id="68" dur="500" fill="hold"/>
                                        <p:tgtEl>
                                          <p:spTgt spid="248876"/>
                                        </p:tgtEl>
                                        <p:attrNameLst>
                                          <p:attrName>ppt_x</p:attrName>
                                          <p:attrName>ppt_y</p:attrName>
                                        </p:attrNameLst>
                                      </p:cBhvr>
                                      <p:rCtr x="10417" y="0"/>
                                    </p:animMotion>
                                  </p:childTnLst>
                                </p:cTn>
                              </p:par>
                              <p:par>
                                <p:cTn id="69" presetID="63" presetClass="path" presetSubtype="0" accel="50000" decel="50000" fill="hold" grpId="2" nodeType="withEffect">
                                  <p:stCondLst>
                                    <p:cond delay="0"/>
                                  </p:stCondLst>
                                  <p:childTnLst>
                                    <p:animMotion origin="layout" path="M 0 0.00555 L 0.2 0.00555 " pathEditMode="relative" rAng="0" ptsTypes="AA">
                                      <p:cBhvr>
                                        <p:cTn id="70" dur="500" fill="hold"/>
                                        <p:tgtEl>
                                          <p:spTgt spid="248878"/>
                                        </p:tgtEl>
                                        <p:attrNameLst>
                                          <p:attrName>ppt_x</p:attrName>
                                          <p:attrName>ppt_y</p:attrName>
                                        </p:attrNameLst>
                                      </p:cBhvr>
                                      <p:rCtr x="10000" y="0"/>
                                    </p:animMotion>
                                  </p:childTnLst>
                                </p:cTn>
                              </p:par>
                              <p:par>
                                <p:cTn id="71" presetID="42" presetClass="path" presetSubtype="0" accel="50000" decel="50000" fill="hold" grpId="2" nodeType="withEffect">
                                  <p:stCondLst>
                                    <p:cond delay="0"/>
                                  </p:stCondLst>
                                  <p:childTnLst>
                                    <p:animMotion origin="layout" path="M -0.00834 -4.44444E-6 L -0.00834 0.21667 " pathEditMode="relative" rAng="0" ptsTypes="AA">
                                      <p:cBhvr>
                                        <p:cTn id="72" dur="500" fill="hold"/>
                                        <p:tgtEl>
                                          <p:spTgt spid="248879"/>
                                        </p:tgtEl>
                                        <p:attrNameLst>
                                          <p:attrName>ppt_x</p:attrName>
                                          <p:attrName>ppt_y</p:attrName>
                                        </p:attrNameLst>
                                      </p:cBhvr>
                                      <p:rCtr x="0" y="1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76" grpId="0" animBg="1"/>
      <p:bldP spid="248876" grpId="1" animBg="1"/>
      <p:bldP spid="248876" grpId="2" animBg="1"/>
      <p:bldP spid="248878" grpId="0" animBg="1"/>
      <p:bldP spid="248878" grpId="1" animBg="1"/>
      <p:bldP spid="248878" grpId="2" animBg="1"/>
      <p:bldP spid="248879" grpId="0" animBg="1"/>
      <p:bldP spid="248879" grpId="1" animBg="1"/>
      <p:bldP spid="248879" grpId="2" animBg="1"/>
      <p:bldP spid="248880" grpId="0" animBg="1"/>
      <p:bldP spid="248880" grpId="1" animBg="1"/>
      <p:bldP spid="248880" grpId="2" animBg="1"/>
      <p:bldP spid="248883" grpId="0" animBg="1"/>
      <p:bldP spid="248883" grpId="1" animBg="1"/>
      <p:bldP spid="248883" grpId="2" animBg="1"/>
      <p:bldP spid="248884" grpId="0" animBg="1"/>
      <p:bldP spid="248884" grpId="1" animBg="1"/>
      <p:bldP spid="248884"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F58C03E2-3287-4F7B-8675-C6864B2A9549}"/>
              </a:ext>
            </a:extLst>
          </p:cNvPr>
          <p:cNvSpPr>
            <a:spLocks noGrp="1"/>
          </p:cNvSpPr>
          <p:nvPr>
            <p:ph type="sldNum" sz="quarter" idx="10"/>
          </p:nvPr>
        </p:nvSpPr>
        <p:spPr/>
        <p:txBody>
          <a:bodyPr/>
          <a:lstStyle/>
          <a:p>
            <a:r>
              <a:rPr lang="en-US" altLang="es-ES"/>
              <a:t>Copyright 2007, Information Builders. Slide </a:t>
            </a:r>
            <a:fld id="{DCDC4A08-984B-4AEB-85D0-D82FC3545305}" type="slidenum">
              <a:rPr lang="en-US" altLang="es-ES"/>
              <a:pPr/>
              <a:t>20</a:t>
            </a:fld>
            <a:endParaRPr lang="en-US" altLang="es-ES"/>
          </a:p>
        </p:txBody>
      </p:sp>
      <p:sp>
        <p:nvSpPr>
          <p:cNvPr id="296962" name="Rectangle 2">
            <a:extLst>
              <a:ext uri="{FF2B5EF4-FFF2-40B4-BE49-F238E27FC236}">
                <a16:creationId xmlns:a16="http://schemas.microsoft.com/office/drawing/2014/main" id="{35F2A2A4-3520-4ABC-8D13-3B0DFB902529}"/>
              </a:ext>
            </a:extLst>
          </p:cNvPr>
          <p:cNvSpPr>
            <a:spLocks noGrp="1" noChangeArrowheads="1"/>
          </p:cNvSpPr>
          <p:nvPr>
            <p:ph type="title"/>
          </p:nvPr>
        </p:nvSpPr>
        <p:spPr/>
        <p:txBody>
          <a:bodyPr/>
          <a:lstStyle/>
          <a:p>
            <a:r>
              <a:rPr lang="en-US" altLang="es-ES" sz="3000" b="1"/>
              <a:t>LoansForYou.Com</a:t>
            </a:r>
          </a:p>
        </p:txBody>
      </p:sp>
      <p:pic>
        <p:nvPicPr>
          <p:cNvPr id="296964" name="Picture 4">
            <a:extLst>
              <a:ext uri="{FF2B5EF4-FFF2-40B4-BE49-F238E27FC236}">
                <a16:creationId xmlns:a16="http://schemas.microsoft.com/office/drawing/2014/main" id="{82FF73D4-5FEF-4339-BE33-21CB67104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320925"/>
            <a:ext cx="6846888" cy="2598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FB7EF929-11A6-4FDC-9ECC-61E142AC0813}"/>
              </a:ext>
            </a:extLst>
          </p:cNvPr>
          <p:cNvSpPr>
            <a:spLocks noGrp="1"/>
          </p:cNvSpPr>
          <p:nvPr>
            <p:ph type="sldNum" sz="quarter" idx="10"/>
          </p:nvPr>
        </p:nvSpPr>
        <p:spPr/>
        <p:txBody>
          <a:bodyPr/>
          <a:lstStyle/>
          <a:p>
            <a:r>
              <a:rPr lang="en-US" altLang="es-ES"/>
              <a:t>Copyright 2007, Information Builders. Slide </a:t>
            </a:r>
            <a:fld id="{C12DE401-6272-4641-886C-2678652B0180}" type="slidenum">
              <a:rPr lang="en-US" altLang="es-ES"/>
              <a:pPr/>
              <a:t>21</a:t>
            </a:fld>
            <a:endParaRPr lang="en-US" altLang="es-ES"/>
          </a:p>
        </p:txBody>
      </p:sp>
      <p:sp>
        <p:nvSpPr>
          <p:cNvPr id="319490" name="Rectangle 2">
            <a:extLst>
              <a:ext uri="{FF2B5EF4-FFF2-40B4-BE49-F238E27FC236}">
                <a16:creationId xmlns:a16="http://schemas.microsoft.com/office/drawing/2014/main" id="{941B2904-60A9-4784-B9A9-BF791A1D7A35}"/>
              </a:ext>
            </a:extLst>
          </p:cNvPr>
          <p:cNvSpPr>
            <a:spLocks noGrp="1" noChangeArrowheads="1"/>
          </p:cNvSpPr>
          <p:nvPr>
            <p:ph type="title"/>
          </p:nvPr>
        </p:nvSpPr>
        <p:spPr/>
        <p:txBody>
          <a:bodyPr/>
          <a:lstStyle/>
          <a:p>
            <a:r>
              <a:rPr lang="en-US" altLang="es-ES" sz="3000" b="1"/>
              <a:t>LoansForYou.Com</a:t>
            </a:r>
          </a:p>
        </p:txBody>
      </p:sp>
      <p:pic>
        <p:nvPicPr>
          <p:cNvPr id="319492" name="Picture 4">
            <a:extLst>
              <a:ext uri="{FF2B5EF4-FFF2-40B4-BE49-F238E27FC236}">
                <a16:creationId xmlns:a16="http://schemas.microsoft.com/office/drawing/2014/main" id="{B74939E3-6C26-4B9D-9431-4ECB79417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1997075"/>
            <a:ext cx="5621338"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E8F73D4-C308-450D-9F85-6602C063D4DC}"/>
              </a:ext>
            </a:extLst>
          </p:cNvPr>
          <p:cNvSpPr>
            <a:spLocks noGrp="1"/>
          </p:cNvSpPr>
          <p:nvPr>
            <p:ph type="sldNum" sz="quarter" idx="10"/>
          </p:nvPr>
        </p:nvSpPr>
        <p:spPr/>
        <p:txBody>
          <a:bodyPr/>
          <a:lstStyle/>
          <a:p>
            <a:r>
              <a:rPr lang="en-US" altLang="es-ES"/>
              <a:t>Copyright 2007, Information Builders. Slide </a:t>
            </a:r>
            <a:fld id="{BF2BC9C6-56D2-4C5A-A757-508A00DB70EC}" type="slidenum">
              <a:rPr lang="en-US" altLang="es-ES"/>
              <a:pPr/>
              <a:t>22</a:t>
            </a:fld>
            <a:endParaRPr lang="en-US" altLang="es-ES"/>
          </a:p>
        </p:txBody>
      </p:sp>
      <p:sp>
        <p:nvSpPr>
          <p:cNvPr id="321538" name="Rectangle 2">
            <a:extLst>
              <a:ext uri="{FF2B5EF4-FFF2-40B4-BE49-F238E27FC236}">
                <a16:creationId xmlns:a16="http://schemas.microsoft.com/office/drawing/2014/main" id="{CCF6A902-4EFB-49D7-88A5-9BD232AA314B}"/>
              </a:ext>
            </a:extLst>
          </p:cNvPr>
          <p:cNvSpPr>
            <a:spLocks noGrp="1" noChangeArrowheads="1"/>
          </p:cNvSpPr>
          <p:nvPr>
            <p:ph type="title"/>
          </p:nvPr>
        </p:nvSpPr>
        <p:spPr/>
        <p:txBody>
          <a:bodyPr/>
          <a:lstStyle/>
          <a:p>
            <a:r>
              <a:rPr lang="en-US" altLang="es-ES" sz="3000" b="1"/>
              <a:t>LoansForYou.Com</a:t>
            </a:r>
          </a:p>
        </p:txBody>
      </p:sp>
      <p:pic>
        <p:nvPicPr>
          <p:cNvPr id="321541" name="Picture 5">
            <a:extLst>
              <a:ext uri="{FF2B5EF4-FFF2-40B4-BE49-F238E27FC236}">
                <a16:creationId xmlns:a16="http://schemas.microsoft.com/office/drawing/2014/main" id="{5273CF4E-2C39-42F6-A2AB-3A7252D8D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620125" cy="4495800"/>
          </a:xfrm>
          <a:prstGeom prst="rect">
            <a:avLst/>
          </a:prstGeom>
          <a:noFill/>
          <a:extLst>
            <a:ext uri="{909E8E84-426E-40DD-AFC4-6F175D3DCCD1}">
              <a14:hiddenFill xmlns:a14="http://schemas.microsoft.com/office/drawing/2010/main">
                <a:solidFill>
                  <a:srgbClr val="FFFFFF"/>
                </a:solidFill>
              </a14:hiddenFill>
            </a:ext>
          </a:extLst>
        </p:spPr>
      </p:pic>
      <p:sp>
        <p:nvSpPr>
          <p:cNvPr id="321543" name="Text Box 7">
            <a:extLst>
              <a:ext uri="{FF2B5EF4-FFF2-40B4-BE49-F238E27FC236}">
                <a16:creationId xmlns:a16="http://schemas.microsoft.com/office/drawing/2014/main" id="{0107756B-DBA7-4646-9493-E2BB3A16A8BE}"/>
              </a:ext>
            </a:extLst>
          </p:cNvPr>
          <p:cNvSpPr txBox="1">
            <a:spLocks noChangeArrowheads="1"/>
          </p:cNvSpPr>
          <p:nvPr/>
        </p:nvSpPr>
        <p:spPr bwMode="auto">
          <a:xfrm>
            <a:off x="2286000" y="3978275"/>
            <a:ext cx="2079625" cy="212725"/>
          </a:xfrm>
          <a:prstGeom prst="rect">
            <a:avLst/>
          </a:prstGeom>
          <a:solidFill>
            <a:srgbClr val="EAEAEA">
              <a:alpha val="35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kumimoji="0" lang="en-US" altLang="es-ES" sz="1400" b="1">
                <a:latin typeface="Microsoft JhengHei" panose="020B0604030504040204" pitchFamily="34" charset="-120"/>
              </a:rPr>
              <a:t>Content Enrichers</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7706B2DF-72E3-43C5-9AFB-F3DC7876C7C4}"/>
              </a:ext>
            </a:extLst>
          </p:cNvPr>
          <p:cNvSpPr>
            <a:spLocks noGrp="1"/>
          </p:cNvSpPr>
          <p:nvPr>
            <p:ph type="sldNum" sz="quarter" idx="10"/>
          </p:nvPr>
        </p:nvSpPr>
        <p:spPr/>
        <p:txBody>
          <a:bodyPr/>
          <a:lstStyle/>
          <a:p>
            <a:r>
              <a:rPr lang="en-US" altLang="es-ES"/>
              <a:t>Copyright 2007, Information Builders. Slide </a:t>
            </a:r>
            <a:fld id="{A4B5D207-6167-44B2-B199-92893BEB7EC0}" type="slidenum">
              <a:rPr lang="en-US" altLang="es-ES"/>
              <a:pPr/>
              <a:t>23</a:t>
            </a:fld>
            <a:endParaRPr lang="en-US" altLang="es-ES"/>
          </a:p>
        </p:txBody>
      </p:sp>
      <p:sp>
        <p:nvSpPr>
          <p:cNvPr id="323586" name="Rectangle 2">
            <a:extLst>
              <a:ext uri="{FF2B5EF4-FFF2-40B4-BE49-F238E27FC236}">
                <a16:creationId xmlns:a16="http://schemas.microsoft.com/office/drawing/2014/main" id="{2DB7DA50-C98B-4E51-845C-5BE427A92A4A}"/>
              </a:ext>
            </a:extLst>
          </p:cNvPr>
          <p:cNvSpPr>
            <a:spLocks noGrp="1" noChangeArrowheads="1"/>
          </p:cNvSpPr>
          <p:nvPr>
            <p:ph type="title"/>
          </p:nvPr>
        </p:nvSpPr>
        <p:spPr/>
        <p:txBody>
          <a:bodyPr/>
          <a:lstStyle/>
          <a:p>
            <a:r>
              <a:rPr lang="en-US" altLang="es-ES" sz="3000" b="1"/>
              <a:t>LoansForYou.Com</a:t>
            </a:r>
          </a:p>
        </p:txBody>
      </p:sp>
      <p:pic>
        <p:nvPicPr>
          <p:cNvPr id="323590" name="Picture 6">
            <a:extLst>
              <a:ext uri="{FF2B5EF4-FFF2-40B4-BE49-F238E27FC236}">
                <a16:creationId xmlns:a16="http://schemas.microsoft.com/office/drawing/2014/main" id="{ADDBF6BC-D7AE-417A-88DE-FCE06D00A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06513"/>
            <a:ext cx="8583613" cy="4408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D7C0FE46-A406-4867-95FB-8BDD28F65E2B}"/>
              </a:ext>
            </a:extLst>
          </p:cNvPr>
          <p:cNvSpPr>
            <a:spLocks noGrp="1"/>
          </p:cNvSpPr>
          <p:nvPr>
            <p:ph type="sldNum" sz="quarter" idx="10"/>
          </p:nvPr>
        </p:nvSpPr>
        <p:spPr/>
        <p:txBody>
          <a:bodyPr/>
          <a:lstStyle/>
          <a:p>
            <a:r>
              <a:rPr lang="en-US" altLang="es-ES"/>
              <a:t>Copyright 2007, Information Builders. Slide </a:t>
            </a:r>
            <a:fld id="{F8138BF0-BA90-47E6-AAE9-57735DEA1E49}" type="slidenum">
              <a:rPr lang="en-US" altLang="es-ES"/>
              <a:pPr/>
              <a:t>24</a:t>
            </a:fld>
            <a:endParaRPr lang="en-US" altLang="es-ES"/>
          </a:p>
        </p:txBody>
      </p:sp>
      <p:sp>
        <p:nvSpPr>
          <p:cNvPr id="430082" name="Rectangle 2">
            <a:extLst>
              <a:ext uri="{FF2B5EF4-FFF2-40B4-BE49-F238E27FC236}">
                <a16:creationId xmlns:a16="http://schemas.microsoft.com/office/drawing/2014/main" id="{4D012DA6-B94B-47BB-8EA7-0442654FA6A1}"/>
              </a:ext>
            </a:extLst>
          </p:cNvPr>
          <p:cNvSpPr>
            <a:spLocks noGrp="1" noChangeArrowheads="1"/>
          </p:cNvSpPr>
          <p:nvPr>
            <p:ph type="title"/>
          </p:nvPr>
        </p:nvSpPr>
        <p:spPr/>
        <p:txBody>
          <a:bodyPr/>
          <a:lstStyle/>
          <a:p>
            <a:r>
              <a:rPr lang="en-US" altLang="es-ES"/>
              <a:t>Summary of Patterns</a:t>
            </a:r>
          </a:p>
        </p:txBody>
      </p:sp>
      <p:sp>
        <p:nvSpPr>
          <p:cNvPr id="430083" name="Rectangle 3">
            <a:extLst>
              <a:ext uri="{FF2B5EF4-FFF2-40B4-BE49-F238E27FC236}">
                <a16:creationId xmlns:a16="http://schemas.microsoft.com/office/drawing/2014/main" id="{716DBA87-E0C0-4D20-A049-380DBFE4E838}"/>
              </a:ext>
            </a:extLst>
          </p:cNvPr>
          <p:cNvSpPr>
            <a:spLocks noGrp="1" noChangeArrowheads="1"/>
          </p:cNvSpPr>
          <p:nvPr>
            <p:ph type="body" idx="1"/>
          </p:nvPr>
        </p:nvSpPr>
        <p:spPr>
          <a:xfrm>
            <a:off x="1751013" y="1066800"/>
            <a:ext cx="7392987" cy="5232400"/>
          </a:xfrm>
        </p:spPr>
        <p:txBody>
          <a:bodyPr/>
          <a:lstStyle/>
          <a:p>
            <a:pPr>
              <a:buFont typeface="Wingdings" panose="05000000000000000000" pitchFamily="2" charset="2"/>
              <a:buNone/>
            </a:pPr>
            <a:r>
              <a:rPr lang="en-US" altLang="es-ES" sz="2000" b="1"/>
              <a:t>Content Enricher </a:t>
            </a:r>
            <a:br>
              <a:rPr lang="en-US" altLang="es-ES" sz="2000" b="1"/>
            </a:br>
            <a:r>
              <a:rPr lang="en-US" altLang="es-ES" sz="2000"/>
              <a:t>How do we communicate with another system if the message originator does not have all the required data items available?</a:t>
            </a:r>
          </a:p>
          <a:p>
            <a:pPr>
              <a:buFont typeface="Wingdings" panose="05000000000000000000" pitchFamily="2" charset="2"/>
              <a:buNone/>
            </a:pPr>
            <a:r>
              <a:rPr lang="en-US" altLang="es-ES" sz="2000" b="1"/>
              <a:t>Recipient List </a:t>
            </a:r>
            <a:br>
              <a:rPr lang="en-US" altLang="es-ES" sz="2000" b="1"/>
            </a:br>
            <a:r>
              <a:rPr lang="en-US" altLang="es-ES" sz="2000"/>
              <a:t>How do we route a message to a dynamic list of recipients?</a:t>
            </a:r>
            <a:br>
              <a:rPr lang="en-US" altLang="es-ES" sz="2000"/>
            </a:br>
            <a:endParaRPr lang="en-US" altLang="es-ES" sz="2000"/>
          </a:p>
          <a:p>
            <a:pPr>
              <a:buFont typeface="Wingdings" panose="05000000000000000000" pitchFamily="2" charset="2"/>
              <a:buNone/>
            </a:pPr>
            <a:r>
              <a:rPr lang="en-US" altLang="es-ES" sz="2000" b="1"/>
              <a:t>Message Translator </a:t>
            </a:r>
            <a:br>
              <a:rPr lang="en-US" altLang="es-ES" sz="2000" b="1"/>
            </a:br>
            <a:r>
              <a:rPr lang="en-US" altLang="es-ES" sz="2000"/>
              <a:t>How can systems using different data formats communicate with each other using messaging?</a:t>
            </a:r>
          </a:p>
          <a:p>
            <a:pPr>
              <a:buFont typeface="Wingdings" panose="05000000000000000000" pitchFamily="2" charset="2"/>
              <a:buNone/>
            </a:pPr>
            <a:r>
              <a:rPr lang="en-US" altLang="es-ES" sz="2000" b="1"/>
              <a:t>Normalizer </a:t>
            </a:r>
            <a:br>
              <a:rPr lang="en-US" altLang="es-ES" sz="2000" b="1"/>
            </a:br>
            <a:r>
              <a:rPr lang="en-US" altLang="es-ES" sz="2000"/>
              <a:t>How do you process messages that are semantically equivalent but arrive in a different format?</a:t>
            </a:r>
          </a:p>
          <a:p>
            <a:pPr>
              <a:buFont typeface="Wingdings" panose="05000000000000000000" pitchFamily="2" charset="2"/>
              <a:buNone/>
            </a:pPr>
            <a:r>
              <a:rPr lang="en-US" altLang="es-ES" sz="2000" b="1"/>
              <a:t>Aggregator </a:t>
            </a:r>
            <a:br>
              <a:rPr lang="en-US" altLang="es-ES" sz="2000" b="1"/>
            </a:br>
            <a:r>
              <a:rPr lang="en-US" altLang="es-ES" sz="2000"/>
              <a:t>How do we combine the results of individual but related messages so that they can be processed as a whole</a:t>
            </a:r>
          </a:p>
        </p:txBody>
      </p:sp>
      <p:pic>
        <p:nvPicPr>
          <p:cNvPr id="430084" name="Picture 4">
            <a:extLst>
              <a:ext uri="{FF2B5EF4-FFF2-40B4-BE49-F238E27FC236}">
                <a16:creationId xmlns:a16="http://schemas.microsoft.com/office/drawing/2014/main" id="{3A0D9135-A9FD-4001-B92C-9070BEF31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90" t="8997" r="8377" b="5998"/>
          <a:stretch>
            <a:fillRect/>
          </a:stretch>
        </p:blipFill>
        <p:spPr bwMode="auto">
          <a:xfrm>
            <a:off x="533400" y="5032375"/>
            <a:ext cx="1150938" cy="7651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085" name="Picture 5">
            <a:extLst>
              <a:ext uri="{FF2B5EF4-FFF2-40B4-BE49-F238E27FC236}">
                <a16:creationId xmlns:a16="http://schemas.microsoft.com/office/drawing/2014/main" id="{7D4DDF2B-BC41-465B-8EE4-243FFC709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85" t="9357" r="6702" b="15991"/>
          <a:stretch>
            <a:fillRect/>
          </a:stretch>
        </p:blipFill>
        <p:spPr bwMode="auto">
          <a:xfrm>
            <a:off x="533400" y="4089400"/>
            <a:ext cx="1131888" cy="60801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086" name="Picture 6">
            <a:extLst>
              <a:ext uri="{FF2B5EF4-FFF2-40B4-BE49-F238E27FC236}">
                <a16:creationId xmlns:a16="http://schemas.microsoft.com/office/drawing/2014/main" id="{4D6DB3FD-EA96-404A-B5F8-93DE272E8A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882" r="11768" b="7712"/>
          <a:stretch>
            <a:fillRect/>
          </a:stretch>
        </p:blipFill>
        <p:spPr bwMode="auto">
          <a:xfrm>
            <a:off x="533400" y="3098800"/>
            <a:ext cx="1066800" cy="7540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087" name="Picture 7">
            <a:extLst>
              <a:ext uri="{FF2B5EF4-FFF2-40B4-BE49-F238E27FC236}">
                <a16:creationId xmlns:a16="http://schemas.microsoft.com/office/drawing/2014/main" id="{16E41D1B-B7A5-4B99-BC15-A374D6414C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885" r="11728" b="20497"/>
          <a:stretch>
            <a:fillRect/>
          </a:stretch>
        </p:blipFill>
        <p:spPr bwMode="auto">
          <a:xfrm>
            <a:off x="533400" y="2165350"/>
            <a:ext cx="1066800" cy="6096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088" name="Picture 8">
            <a:extLst>
              <a:ext uri="{FF2B5EF4-FFF2-40B4-BE49-F238E27FC236}">
                <a16:creationId xmlns:a16="http://schemas.microsoft.com/office/drawing/2014/main" id="{73751F02-AEDA-4FF5-BE96-7E642B0928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885" t="10127" r="11728" b="8640"/>
          <a:stretch>
            <a:fillRect/>
          </a:stretch>
        </p:blipFill>
        <p:spPr bwMode="auto">
          <a:xfrm>
            <a:off x="533400" y="1209675"/>
            <a:ext cx="1066800" cy="6111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0FD3AC-DC56-46F8-AB90-A7A335B4AA07}"/>
              </a:ext>
            </a:extLst>
          </p:cNvPr>
          <p:cNvSpPr>
            <a:spLocks noGrp="1"/>
          </p:cNvSpPr>
          <p:nvPr>
            <p:ph type="sldNum" sz="quarter" idx="10"/>
          </p:nvPr>
        </p:nvSpPr>
        <p:spPr/>
        <p:txBody>
          <a:bodyPr/>
          <a:lstStyle/>
          <a:p>
            <a:r>
              <a:rPr lang="en-US" altLang="es-ES"/>
              <a:t>Copyright 2007, Information Builders. Slide </a:t>
            </a:r>
            <a:fld id="{3A1883BD-FF91-47A9-AEE6-5C4C32FF174C}" type="slidenum">
              <a:rPr lang="en-US" altLang="es-ES"/>
              <a:pPr/>
              <a:t>25</a:t>
            </a:fld>
            <a:endParaRPr lang="en-US" altLang="es-ES"/>
          </a:p>
        </p:txBody>
      </p:sp>
      <p:pic>
        <p:nvPicPr>
          <p:cNvPr id="336900" name="Picture 4">
            <a:extLst>
              <a:ext uri="{FF2B5EF4-FFF2-40B4-BE49-F238E27FC236}">
                <a16:creationId xmlns:a16="http://schemas.microsoft.com/office/drawing/2014/main" id="{B4208079-4E0B-4D28-AA1C-2B4D0F5B9EE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431800"/>
            <a:ext cx="7543800" cy="254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6898" name="Rectangle 2">
            <a:extLst>
              <a:ext uri="{FF2B5EF4-FFF2-40B4-BE49-F238E27FC236}">
                <a16:creationId xmlns:a16="http://schemas.microsoft.com/office/drawing/2014/main" id="{A8F02454-BE0F-4DBC-8828-D333FDAA3FE4}"/>
              </a:ext>
            </a:extLst>
          </p:cNvPr>
          <p:cNvSpPr>
            <a:spLocks noGrp="1" noChangeArrowheads="1"/>
          </p:cNvSpPr>
          <p:nvPr>
            <p:ph type="title"/>
          </p:nvPr>
        </p:nvSpPr>
        <p:spPr/>
        <p:txBody>
          <a:bodyPr/>
          <a:lstStyle/>
          <a:p>
            <a:r>
              <a:rPr lang="en-US" altLang="es-ES"/>
              <a:t>Get Credit Score</a:t>
            </a:r>
          </a:p>
        </p:txBody>
      </p:sp>
      <p:sp>
        <p:nvSpPr>
          <p:cNvPr id="336899" name="Rectangle 3">
            <a:extLst>
              <a:ext uri="{FF2B5EF4-FFF2-40B4-BE49-F238E27FC236}">
                <a16:creationId xmlns:a16="http://schemas.microsoft.com/office/drawing/2014/main" id="{D094FBB1-A191-4BD9-89C0-E9BA2D774803}"/>
              </a:ext>
            </a:extLst>
          </p:cNvPr>
          <p:cNvSpPr>
            <a:spLocks noGrp="1" noChangeArrowheads="1"/>
          </p:cNvSpPr>
          <p:nvPr>
            <p:ph type="body" sz="half" idx="2"/>
          </p:nvPr>
        </p:nvSpPr>
        <p:spPr>
          <a:xfrm>
            <a:off x="176213" y="3282950"/>
            <a:ext cx="8840787" cy="2774950"/>
          </a:xfrm>
        </p:spPr>
        <p:txBody>
          <a:bodyPr/>
          <a:lstStyle/>
          <a:p>
            <a:pPr>
              <a:lnSpc>
                <a:spcPct val="80000"/>
              </a:lnSpc>
            </a:pPr>
            <a:r>
              <a:rPr lang="en-US" altLang="es-ES" sz="1800"/>
              <a:t>Calls the CreditBureau service to obtain the applicants FICO score</a:t>
            </a:r>
          </a:p>
          <a:p>
            <a:pPr lvl="1">
              <a:lnSpc>
                <a:spcPct val="80000"/>
              </a:lnSpc>
            </a:pPr>
            <a:r>
              <a:rPr lang="en-US" altLang="es-ES" sz="1800"/>
              <a:t>getCreditScore( SSN )</a:t>
            </a:r>
          </a:p>
          <a:p>
            <a:pPr lvl="1">
              <a:lnSpc>
                <a:spcPct val="80000"/>
              </a:lnSpc>
            </a:pPr>
            <a:r>
              <a:rPr lang="en-US" altLang="es-ES" sz="1800"/>
              <a:t>getCreditScoreDetails( SSN )</a:t>
            </a:r>
            <a:br>
              <a:rPr lang="en-US" altLang="es-ES" sz="1800"/>
            </a:br>
            <a:endParaRPr lang="en-US" altLang="es-ES" sz="1800"/>
          </a:p>
          <a:p>
            <a:pPr>
              <a:lnSpc>
                <a:spcPct val="80000"/>
              </a:lnSpc>
            </a:pPr>
            <a:r>
              <a:rPr lang="en-US" altLang="es-ES" sz="1800"/>
              <a:t>FICO Score components:</a:t>
            </a:r>
          </a:p>
          <a:p>
            <a:pPr lvl="1">
              <a:lnSpc>
                <a:spcPct val="80000"/>
              </a:lnSpc>
            </a:pPr>
            <a:r>
              <a:rPr lang="en-US" altLang="es-ES" sz="1800"/>
              <a:t>35%   Your credit payment history</a:t>
            </a:r>
          </a:p>
          <a:p>
            <a:pPr lvl="1">
              <a:lnSpc>
                <a:spcPct val="80000"/>
              </a:lnSpc>
            </a:pPr>
            <a:r>
              <a:rPr lang="en-US" altLang="es-ES" sz="1800"/>
              <a:t>30%   Your outstanding debt load</a:t>
            </a:r>
          </a:p>
          <a:p>
            <a:pPr lvl="1">
              <a:lnSpc>
                <a:spcPct val="80000"/>
              </a:lnSpc>
            </a:pPr>
            <a:r>
              <a:rPr lang="en-US" altLang="es-ES" sz="1800"/>
              <a:t>15%   Your length of credit history</a:t>
            </a:r>
          </a:p>
          <a:p>
            <a:pPr lvl="1">
              <a:lnSpc>
                <a:spcPct val="80000"/>
              </a:lnSpc>
            </a:pPr>
            <a:r>
              <a:rPr lang="en-US" altLang="es-ES" sz="1800"/>
              <a:t>10%   Your mix of credit</a:t>
            </a:r>
          </a:p>
          <a:p>
            <a:pPr lvl="1">
              <a:lnSpc>
                <a:spcPct val="80000"/>
              </a:lnSpc>
            </a:pPr>
            <a:r>
              <a:rPr lang="en-US" altLang="es-ES" sz="1800"/>
              <a:t>10%   Your number of inquiries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D083D2-8CC1-405F-B177-288D038660E6}"/>
              </a:ext>
            </a:extLst>
          </p:cNvPr>
          <p:cNvSpPr>
            <a:spLocks noGrp="1"/>
          </p:cNvSpPr>
          <p:nvPr>
            <p:ph type="sldNum" sz="quarter" idx="10"/>
          </p:nvPr>
        </p:nvSpPr>
        <p:spPr/>
        <p:txBody>
          <a:bodyPr/>
          <a:lstStyle/>
          <a:p>
            <a:r>
              <a:rPr lang="en-US" altLang="es-ES"/>
              <a:t>Copyright 2007, Information Builders. Slide </a:t>
            </a:r>
            <a:fld id="{C10FEFAC-A33D-44B5-8555-AD725FDFDFD0}" type="slidenum">
              <a:rPr lang="en-US" altLang="es-ES"/>
              <a:pPr/>
              <a:t>26</a:t>
            </a:fld>
            <a:endParaRPr lang="en-US" altLang="es-ES"/>
          </a:p>
        </p:txBody>
      </p:sp>
      <p:sp>
        <p:nvSpPr>
          <p:cNvPr id="409602" name="Rectangle 2">
            <a:extLst>
              <a:ext uri="{FF2B5EF4-FFF2-40B4-BE49-F238E27FC236}">
                <a16:creationId xmlns:a16="http://schemas.microsoft.com/office/drawing/2014/main" id="{5FF376A5-A4E4-4C65-99C0-97C89BF19839}"/>
              </a:ext>
            </a:extLst>
          </p:cNvPr>
          <p:cNvSpPr>
            <a:spLocks noGrp="1" noChangeArrowheads="1"/>
          </p:cNvSpPr>
          <p:nvPr>
            <p:ph type="title"/>
          </p:nvPr>
        </p:nvSpPr>
        <p:spPr/>
        <p:txBody>
          <a:bodyPr/>
          <a:lstStyle/>
          <a:p>
            <a:r>
              <a:rPr lang="en-US" altLang="es-ES"/>
              <a:t>Get Credit Score</a:t>
            </a:r>
          </a:p>
        </p:txBody>
      </p:sp>
      <p:pic>
        <p:nvPicPr>
          <p:cNvPr id="409603" name="Picture 3">
            <a:extLst>
              <a:ext uri="{FF2B5EF4-FFF2-40B4-BE49-F238E27FC236}">
                <a16:creationId xmlns:a16="http://schemas.microsoft.com/office/drawing/2014/main" id="{B87053D9-72FF-40A4-87B2-BAB1AD0A6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30300"/>
            <a:ext cx="7772400" cy="4737100"/>
          </a:xfrm>
          <a:prstGeom prst="rect">
            <a:avLst/>
          </a:prstGeom>
          <a:noFill/>
          <a:extLst>
            <a:ext uri="{909E8E84-426E-40DD-AFC4-6F175D3DCCD1}">
              <a14:hiddenFill xmlns:a14="http://schemas.microsoft.com/office/drawing/2010/main">
                <a:solidFill>
                  <a:srgbClr val="FFFFFF"/>
                </a:solidFill>
              </a14:hiddenFill>
            </a:ext>
          </a:extLst>
        </p:spPr>
      </p:pic>
      <p:pic>
        <p:nvPicPr>
          <p:cNvPr id="409604" name="Picture 4">
            <a:extLst>
              <a:ext uri="{FF2B5EF4-FFF2-40B4-BE49-F238E27FC236}">
                <a16:creationId xmlns:a16="http://schemas.microsoft.com/office/drawing/2014/main" id="{68FF2A73-A1EF-4A81-8AB0-7E0FBD16C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09604"/>
                                        </p:tgtEl>
                                        <p:attrNameLst>
                                          <p:attrName>style.visibility</p:attrName>
                                        </p:attrNameLst>
                                      </p:cBhvr>
                                      <p:to>
                                        <p:strVal val="visible"/>
                                      </p:to>
                                    </p:set>
                                    <p:anim calcmode="lin" valueType="num">
                                      <p:cBhvr>
                                        <p:cTn id="7" dur="5000" fill="hold"/>
                                        <p:tgtEl>
                                          <p:spTgt spid="409604"/>
                                        </p:tgtEl>
                                        <p:attrNameLst>
                                          <p:attrName>ppt_w</p:attrName>
                                        </p:attrNameLst>
                                      </p:cBhvr>
                                      <p:tavLst>
                                        <p:tav tm="0">
                                          <p:val>
                                            <p:fltVal val="0"/>
                                          </p:val>
                                        </p:tav>
                                        <p:tav tm="100000">
                                          <p:val>
                                            <p:strVal val="#ppt_w"/>
                                          </p:val>
                                        </p:tav>
                                      </p:tavLst>
                                    </p:anim>
                                    <p:anim calcmode="lin" valueType="num">
                                      <p:cBhvr>
                                        <p:cTn id="8" dur="5000" fill="hold"/>
                                        <p:tgtEl>
                                          <p:spTgt spid="409604"/>
                                        </p:tgtEl>
                                        <p:attrNameLst>
                                          <p:attrName>ppt_h</p:attrName>
                                        </p:attrNameLst>
                                      </p:cBhvr>
                                      <p:tavLst>
                                        <p:tav tm="0">
                                          <p:val>
                                            <p:fltVal val="0"/>
                                          </p:val>
                                        </p:tav>
                                        <p:tav tm="100000">
                                          <p:val>
                                            <p:strVal val="#ppt_h"/>
                                          </p:val>
                                        </p:tav>
                                      </p:tavLst>
                                    </p:anim>
                                    <p:animEffect transition="in" filter="fade">
                                      <p:cBhvr>
                                        <p:cTn id="9" dur="5000"/>
                                        <p:tgtEl>
                                          <p:spTgt spid="409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9346C8D4-2409-4D9D-9E0F-425C6A69F093}"/>
              </a:ext>
            </a:extLst>
          </p:cNvPr>
          <p:cNvSpPr>
            <a:spLocks noGrp="1"/>
          </p:cNvSpPr>
          <p:nvPr>
            <p:ph type="sldNum" sz="quarter" idx="10"/>
          </p:nvPr>
        </p:nvSpPr>
        <p:spPr/>
        <p:txBody>
          <a:bodyPr/>
          <a:lstStyle/>
          <a:p>
            <a:r>
              <a:rPr lang="en-US" altLang="es-ES"/>
              <a:t>Copyright 2007, Information Builders. Slide </a:t>
            </a:r>
            <a:fld id="{0C8C8ECE-F331-4290-A6B7-3705EB1C067E}" type="slidenum">
              <a:rPr lang="en-US" altLang="es-ES"/>
              <a:pPr/>
              <a:t>27</a:t>
            </a:fld>
            <a:endParaRPr lang="en-US" altLang="es-ES"/>
          </a:p>
        </p:txBody>
      </p:sp>
      <p:sp>
        <p:nvSpPr>
          <p:cNvPr id="403459" name="Rectangle 3">
            <a:extLst>
              <a:ext uri="{FF2B5EF4-FFF2-40B4-BE49-F238E27FC236}">
                <a16:creationId xmlns:a16="http://schemas.microsoft.com/office/drawing/2014/main" id="{EF8E0682-6637-4348-A4EF-8C1C553634CE}"/>
              </a:ext>
            </a:extLst>
          </p:cNvPr>
          <p:cNvSpPr>
            <a:spLocks noGrp="1" noChangeArrowheads="1"/>
          </p:cNvSpPr>
          <p:nvPr>
            <p:ph type="title"/>
          </p:nvPr>
        </p:nvSpPr>
        <p:spPr/>
        <p:txBody>
          <a:bodyPr/>
          <a:lstStyle/>
          <a:p>
            <a:r>
              <a:rPr lang="en-US" altLang="es-ES"/>
              <a:t>Get Credit Score</a:t>
            </a:r>
          </a:p>
        </p:txBody>
      </p:sp>
      <p:pic>
        <p:nvPicPr>
          <p:cNvPr id="403464" name="Picture 8">
            <a:extLst>
              <a:ext uri="{FF2B5EF4-FFF2-40B4-BE49-F238E27FC236}">
                <a16:creationId xmlns:a16="http://schemas.microsoft.com/office/drawing/2014/main" id="{61D420FE-6583-4A18-B1EF-2D86ECE95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6063" cy="693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E48EC39D-9585-41F7-BEE8-777A8FF73C4C}"/>
              </a:ext>
            </a:extLst>
          </p:cNvPr>
          <p:cNvSpPr>
            <a:spLocks noGrp="1"/>
          </p:cNvSpPr>
          <p:nvPr>
            <p:ph type="sldNum" sz="quarter" idx="10"/>
          </p:nvPr>
        </p:nvSpPr>
        <p:spPr/>
        <p:txBody>
          <a:bodyPr/>
          <a:lstStyle/>
          <a:p>
            <a:r>
              <a:rPr lang="en-US" altLang="es-ES"/>
              <a:t>Copyright 2007, Information Builders. Slide </a:t>
            </a:r>
            <a:fld id="{8FDED19C-BE73-4C1D-8E40-CD2106800228}" type="slidenum">
              <a:rPr lang="en-US" altLang="es-ES"/>
              <a:pPr/>
              <a:t>28</a:t>
            </a:fld>
            <a:endParaRPr lang="en-US" altLang="es-ES"/>
          </a:p>
        </p:txBody>
      </p:sp>
      <p:sp>
        <p:nvSpPr>
          <p:cNvPr id="405506" name="Rectangle 2">
            <a:extLst>
              <a:ext uri="{FF2B5EF4-FFF2-40B4-BE49-F238E27FC236}">
                <a16:creationId xmlns:a16="http://schemas.microsoft.com/office/drawing/2014/main" id="{D6453478-0FF7-4343-96AC-31B318F912AC}"/>
              </a:ext>
            </a:extLst>
          </p:cNvPr>
          <p:cNvSpPr>
            <a:spLocks noGrp="1" noChangeArrowheads="1"/>
          </p:cNvSpPr>
          <p:nvPr>
            <p:ph type="title"/>
          </p:nvPr>
        </p:nvSpPr>
        <p:spPr/>
        <p:txBody>
          <a:bodyPr/>
          <a:lstStyle/>
          <a:p>
            <a:r>
              <a:rPr lang="en-US" altLang="es-ES"/>
              <a:t>Get Credit Score</a:t>
            </a:r>
          </a:p>
        </p:txBody>
      </p:sp>
      <p:pic>
        <p:nvPicPr>
          <p:cNvPr id="405507" name="Picture 3">
            <a:extLst>
              <a:ext uri="{FF2B5EF4-FFF2-40B4-BE49-F238E27FC236}">
                <a16:creationId xmlns:a16="http://schemas.microsoft.com/office/drawing/2014/main" id="{D93856DF-FDE3-4FB2-A167-1C5131C08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CDEBCC-F1F3-4620-9EEF-CD3E858AB4C8}"/>
              </a:ext>
            </a:extLst>
          </p:cNvPr>
          <p:cNvSpPr>
            <a:spLocks noGrp="1"/>
          </p:cNvSpPr>
          <p:nvPr>
            <p:ph type="sldNum" sz="quarter" idx="10"/>
          </p:nvPr>
        </p:nvSpPr>
        <p:spPr/>
        <p:txBody>
          <a:bodyPr/>
          <a:lstStyle/>
          <a:p>
            <a:r>
              <a:rPr lang="en-US" altLang="es-ES"/>
              <a:t>Copyright 2007, Information Builders. Slide </a:t>
            </a:r>
            <a:fld id="{CC6AEB79-2C4D-4290-BDB7-A54F007A702E}" type="slidenum">
              <a:rPr lang="en-US" altLang="es-ES"/>
              <a:pPr/>
              <a:t>29</a:t>
            </a:fld>
            <a:endParaRPr lang="en-US" altLang="es-ES"/>
          </a:p>
        </p:txBody>
      </p:sp>
      <p:pic>
        <p:nvPicPr>
          <p:cNvPr id="338946" name="Picture 2">
            <a:extLst>
              <a:ext uri="{FF2B5EF4-FFF2-40B4-BE49-F238E27FC236}">
                <a16:creationId xmlns:a16="http://schemas.microsoft.com/office/drawing/2014/main" id="{FE9C9663-1946-4160-900D-E9B6748297D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431800"/>
            <a:ext cx="7543800" cy="254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947" name="Rectangle 3">
            <a:extLst>
              <a:ext uri="{FF2B5EF4-FFF2-40B4-BE49-F238E27FC236}">
                <a16:creationId xmlns:a16="http://schemas.microsoft.com/office/drawing/2014/main" id="{C5DC647C-7E4A-4945-9185-E92CAA27E344}"/>
              </a:ext>
            </a:extLst>
          </p:cNvPr>
          <p:cNvSpPr>
            <a:spLocks noGrp="1" noChangeArrowheads="1"/>
          </p:cNvSpPr>
          <p:nvPr>
            <p:ph type="title"/>
          </p:nvPr>
        </p:nvSpPr>
        <p:spPr/>
        <p:txBody>
          <a:bodyPr/>
          <a:lstStyle/>
          <a:p>
            <a:r>
              <a:rPr lang="en-US" altLang="es-ES"/>
              <a:t>Get Banks</a:t>
            </a:r>
          </a:p>
        </p:txBody>
      </p:sp>
      <p:sp>
        <p:nvSpPr>
          <p:cNvPr id="338948" name="Rectangle 4">
            <a:extLst>
              <a:ext uri="{FF2B5EF4-FFF2-40B4-BE49-F238E27FC236}">
                <a16:creationId xmlns:a16="http://schemas.microsoft.com/office/drawing/2014/main" id="{A5C7D77B-7454-4451-B239-66DAFA92AD6B}"/>
              </a:ext>
            </a:extLst>
          </p:cNvPr>
          <p:cNvSpPr>
            <a:spLocks noGrp="1" noChangeArrowheads="1"/>
          </p:cNvSpPr>
          <p:nvPr>
            <p:ph type="body" sz="half" idx="2"/>
          </p:nvPr>
        </p:nvSpPr>
        <p:spPr>
          <a:xfrm>
            <a:off x="303213" y="3276600"/>
            <a:ext cx="8840787" cy="2241550"/>
          </a:xfrm>
        </p:spPr>
        <p:txBody>
          <a:bodyPr/>
          <a:lstStyle/>
          <a:p>
            <a:pPr>
              <a:lnSpc>
                <a:spcPct val="80000"/>
              </a:lnSpc>
              <a:spcBef>
                <a:spcPct val="15000"/>
              </a:spcBef>
            </a:pPr>
            <a:r>
              <a:rPr lang="en-US" altLang="es-ES" sz="1800"/>
              <a:t>Runs the OuterBanks service, generates a participant list</a:t>
            </a:r>
          </a:p>
          <a:p>
            <a:pPr lvl="1">
              <a:lnSpc>
                <a:spcPct val="80000"/>
              </a:lnSpc>
              <a:spcBef>
                <a:spcPct val="15000"/>
              </a:spcBef>
            </a:pPr>
            <a:r>
              <a:rPr lang="en-US" altLang="es-ES" sz="1800"/>
              <a:t>getBanks( FICO )</a:t>
            </a:r>
          </a:p>
          <a:p>
            <a:pPr lvl="1">
              <a:lnSpc>
                <a:spcPct val="80000"/>
              </a:lnSpc>
              <a:spcBef>
                <a:spcPct val="15000"/>
              </a:spcBef>
            </a:pPr>
            <a:r>
              <a:rPr lang="en-US" altLang="es-ES" sz="1800"/>
              <a:t>getBankDetails ( ABA )</a:t>
            </a:r>
            <a:br>
              <a:rPr lang="en-US" altLang="es-ES" sz="1800"/>
            </a:br>
            <a:endParaRPr lang="en-US" altLang="es-ES" sz="1800"/>
          </a:p>
          <a:p>
            <a:pPr>
              <a:lnSpc>
                <a:spcPct val="80000"/>
              </a:lnSpc>
              <a:spcBef>
                <a:spcPct val="15000"/>
              </a:spcBef>
            </a:pPr>
            <a:r>
              <a:rPr lang="en-US" altLang="es-ES" sz="1800"/>
              <a:t>Rules Base:        </a:t>
            </a:r>
            <a:r>
              <a:rPr lang="en-US" altLang="es-ES" sz="1800" u="sng"/>
              <a:t>FICO</a:t>
            </a:r>
            <a:r>
              <a:rPr lang="en-US" altLang="es-ES" sz="1800"/>
              <a:t>         	</a:t>
            </a:r>
            <a:r>
              <a:rPr lang="en-US" altLang="es-ES" sz="1800" u="sng"/>
              <a:t>APR</a:t>
            </a:r>
            <a:r>
              <a:rPr lang="en-US" altLang="es-ES" sz="1800"/>
              <a:t>      </a:t>
            </a:r>
          </a:p>
          <a:p>
            <a:pPr lvl="4">
              <a:lnSpc>
                <a:spcPct val="80000"/>
              </a:lnSpc>
              <a:spcBef>
                <a:spcPct val="15000"/>
              </a:spcBef>
              <a:buFont typeface="Wingdings" panose="05000000000000000000" pitchFamily="2" charset="2"/>
              <a:buNone/>
            </a:pPr>
            <a:r>
              <a:rPr lang="en-US" altLang="es-ES" sz="1800">
                <a:solidFill>
                  <a:schemeClr val="tx1"/>
                </a:solidFill>
              </a:rPr>
              <a:t>760-850     	5.860% </a:t>
            </a:r>
          </a:p>
          <a:p>
            <a:pPr lvl="4">
              <a:lnSpc>
                <a:spcPct val="80000"/>
              </a:lnSpc>
              <a:spcBef>
                <a:spcPct val="15000"/>
              </a:spcBef>
              <a:buFont typeface="Wingdings" panose="05000000000000000000" pitchFamily="2" charset="2"/>
              <a:buNone/>
            </a:pPr>
            <a:r>
              <a:rPr lang="en-US" altLang="es-ES" sz="1800">
                <a:solidFill>
                  <a:schemeClr val="tx1"/>
                </a:solidFill>
              </a:rPr>
              <a:t>700-759    	6.082%</a:t>
            </a:r>
          </a:p>
          <a:p>
            <a:pPr lvl="4">
              <a:lnSpc>
                <a:spcPct val="80000"/>
              </a:lnSpc>
              <a:spcBef>
                <a:spcPct val="15000"/>
              </a:spcBef>
              <a:buFont typeface="Wingdings" panose="05000000000000000000" pitchFamily="2" charset="2"/>
              <a:buNone/>
            </a:pPr>
            <a:r>
              <a:rPr lang="en-US" altLang="es-ES" sz="1800">
                <a:solidFill>
                  <a:schemeClr val="tx1"/>
                </a:solidFill>
              </a:rPr>
              <a:t>660-699    	6.366%</a:t>
            </a:r>
          </a:p>
          <a:p>
            <a:pPr lvl="4">
              <a:lnSpc>
                <a:spcPct val="80000"/>
              </a:lnSpc>
              <a:spcBef>
                <a:spcPct val="15000"/>
              </a:spcBef>
              <a:buFont typeface="Wingdings" panose="05000000000000000000" pitchFamily="2" charset="2"/>
              <a:buNone/>
            </a:pPr>
            <a:r>
              <a:rPr lang="en-US" altLang="es-ES" sz="1800">
                <a:solidFill>
                  <a:schemeClr val="tx1"/>
                </a:solidFill>
              </a:rPr>
              <a:t>620-659    	7.176%</a:t>
            </a:r>
          </a:p>
          <a:p>
            <a:pPr lvl="4">
              <a:lnSpc>
                <a:spcPct val="80000"/>
              </a:lnSpc>
              <a:spcBef>
                <a:spcPct val="15000"/>
              </a:spcBef>
              <a:buFont typeface="Wingdings" panose="05000000000000000000" pitchFamily="2" charset="2"/>
              <a:buNone/>
            </a:pPr>
            <a:r>
              <a:rPr lang="en-US" altLang="es-ES" sz="1800">
                <a:solidFill>
                  <a:schemeClr val="tx1"/>
                </a:solidFill>
              </a:rPr>
              <a:t>580-619    	8.820%</a:t>
            </a:r>
          </a:p>
          <a:p>
            <a:pPr lvl="4">
              <a:lnSpc>
                <a:spcPct val="80000"/>
              </a:lnSpc>
              <a:spcBef>
                <a:spcPct val="15000"/>
              </a:spcBef>
              <a:buFont typeface="Wingdings" panose="05000000000000000000" pitchFamily="2" charset="2"/>
              <a:buNone/>
            </a:pPr>
            <a:r>
              <a:rPr lang="en-US" altLang="es-ES" sz="1800">
                <a:solidFill>
                  <a:schemeClr val="tx1"/>
                </a:solidFill>
              </a:rPr>
              <a:t>500-579    	9.679%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29177186-D7FB-402C-8D7D-4F1628E1EBF2}"/>
              </a:ext>
            </a:extLst>
          </p:cNvPr>
          <p:cNvSpPr>
            <a:spLocks noGrp="1"/>
          </p:cNvSpPr>
          <p:nvPr>
            <p:ph type="sldNum" sz="quarter" idx="10"/>
          </p:nvPr>
        </p:nvSpPr>
        <p:spPr/>
        <p:txBody>
          <a:bodyPr/>
          <a:lstStyle/>
          <a:p>
            <a:r>
              <a:rPr lang="en-US" altLang="es-ES"/>
              <a:t>Copyright 2007, Information Builders. Slide </a:t>
            </a:r>
            <a:fld id="{DFA43A00-C3C2-4444-8AAD-A8CF5DF305AE}" type="slidenum">
              <a:rPr lang="en-US" altLang="es-ES"/>
              <a:pPr/>
              <a:t>3</a:t>
            </a:fld>
            <a:endParaRPr lang="en-US" altLang="es-ES"/>
          </a:p>
        </p:txBody>
      </p:sp>
      <p:sp>
        <p:nvSpPr>
          <p:cNvPr id="439298" name="Rectangle 2">
            <a:extLst>
              <a:ext uri="{FF2B5EF4-FFF2-40B4-BE49-F238E27FC236}">
                <a16:creationId xmlns:a16="http://schemas.microsoft.com/office/drawing/2014/main" id="{64E28949-9369-4970-9BFA-E9C6C12BD0BD}"/>
              </a:ext>
            </a:extLst>
          </p:cNvPr>
          <p:cNvSpPr>
            <a:spLocks noGrp="1" noChangeArrowheads="1"/>
          </p:cNvSpPr>
          <p:nvPr>
            <p:ph type="title"/>
          </p:nvPr>
        </p:nvSpPr>
        <p:spPr/>
        <p:txBody>
          <a:bodyPr/>
          <a:lstStyle/>
          <a:p>
            <a:r>
              <a:rPr lang="en-US" altLang="es-ES"/>
              <a:t>Four the Hard Way – Little Joe</a:t>
            </a:r>
          </a:p>
        </p:txBody>
      </p:sp>
      <p:pic>
        <p:nvPicPr>
          <p:cNvPr id="439304" name="Picture 8">
            <a:extLst>
              <a:ext uri="{FF2B5EF4-FFF2-40B4-BE49-F238E27FC236}">
                <a16:creationId xmlns:a16="http://schemas.microsoft.com/office/drawing/2014/main" id="{B21D59E0-0A1D-4268-89D0-963F4B3E5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325" y="2454275"/>
            <a:ext cx="1873250" cy="1382713"/>
          </a:xfrm>
          <a:prstGeom prst="rect">
            <a:avLst/>
          </a:prstGeom>
          <a:noFill/>
          <a:extLst>
            <a:ext uri="{909E8E84-426E-40DD-AFC4-6F175D3DCCD1}">
              <a14:hiddenFill xmlns:a14="http://schemas.microsoft.com/office/drawing/2010/main">
                <a:solidFill>
                  <a:srgbClr val="FFFFFF"/>
                </a:solidFill>
              </a14:hiddenFill>
            </a:ext>
          </a:extLst>
        </p:spPr>
      </p:pic>
      <p:pic>
        <p:nvPicPr>
          <p:cNvPr id="439300" name="Picture 4">
            <a:extLst>
              <a:ext uri="{FF2B5EF4-FFF2-40B4-BE49-F238E27FC236}">
                <a16:creationId xmlns:a16="http://schemas.microsoft.com/office/drawing/2014/main" id="{4E195260-6FC4-4005-A606-A6459ED54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14600"/>
            <a:ext cx="1873250" cy="1382713"/>
          </a:xfrm>
          <a:prstGeom prst="rect">
            <a:avLst/>
          </a:prstGeom>
          <a:noFill/>
          <a:extLst>
            <a:ext uri="{909E8E84-426E-40DD-AFC4-6F175D3DCCD1}">
              <a14:hiddenFill xmlns:a14="http://schemas.microsoft.com/office/drawing/2010/main">
                <a:solidFill>
                  <a:srgbClr val="FFFFFF"/>
                </a:solidFill>
              </a14:hiddenFill>
            </a:ext>
          </a:extLst>
        </p:spPr>
      </p:pic>
      <p:sp>
        <p:nvSpPr>
          <p:cNvPr id="439305" name="Text Box 9">
            <a:extLst>
              <a:ext uri="{FF2B5EF4-FFF2-40B4-BE49-F238E27FC236}">
                <a16:creationId xmlns:a16="http://schemas.microsoft.com/office/drawing/2014/main" id="{1F5A42AE-9BF9-4BF8-9C4D-BE123D909630}"/>
              </a:ext>
            </a:extLst>
          </p:cNvPr>
          <p:cNvSpPr txBox="1">
            <a:spLocks noChangeArrowheads="1"/>
          </p:cNvSpPr>
          <p:nvPr/>
        </p:nvSpPr>
        <p:spPr bwMode="auto">
          <a:xfrm>
            <a:off x="1295400" y="1600200"/>
            <a:ext cx="6324600" cy="427038"/>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kumimoji="0" lang="en-US" altLang="es-ES" sz="2800">
                <a:latin typeface="CG Omega" pitchFamily="34" charset="0"/>
              </a:rPr>
              <a:t>Basic Integration Styles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39300"/>
                                        </p:tgtEl>
                                        <p:attrNameLst>
                                          <p:attrName>style.visibility</p:attrName>
                                        </p:attrNameLst>
                                      </p:cBhvr>
                                      <p:to>
                                        <p:strVal val="visible"/>
                                      </p:to>
                                    </p:set>
                                    <p:animEffect transition="in" filter="wipe(down)">
                                      <p:cBhvr>
                                        <p:cTn id="7" dur="580">
                                          <p:stCondLst>
                                            <p:cond delay="0"/>
                                          </p:stCondLst>
                                        </p:cTn>
                                        <p:tgtEl>
                                          <p:spTgt spid="439300"/>
                                        </p:tgtEl>
                                      </p:cBhvr>
                                    </p:animEffect>
                                    <p:anim calcmode="lin" valueType="num">
                                      <p:cBhvr>
                                        <p:cTn id="8" dur="1822" tmFilter="0,0; 0.14,0.36; 0.43,0.73; 0.71,0.91; 1.0,1.0">
                                          <p:stCondLst>
                                            <p:cond delay="0"/>
                                          </p:stCondLst>
                                        </p:cTn>
                                        <p:tgtEl>
                                          <p:spTgt spid="4393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393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393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393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393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39300"/>
                                        </p:tgtEl>
                                      </p:cBhvr>
                                      <p:to x="100000" y="60000"/>
                                    </p:animScale>
                                    <p:animScale>
                                      <p:cBhvr>
                                        <p:cTn id="14" dur="166" decel="50000">
                                          <p:stCondLst>
                                            <p:cond delay="676"/>
                                          </p:stCondLst>
                                        </p:cTn>
                                        <p:tgtEl>
                                          <p:spTgt spid="439300"/>
                                        </p:tgtEl>
                                      </p:cBhvr>
                                      <p:to x="100000" y="100000"/>
                                    </p:animScale>
                                    <p:animScale>
                                      <p:cBhvr>
                                        <p:cTn id="15" dur="26">
                                          <p:stCondLst>
                                            <p:cond delay="1312"/>
                                          </p:stCondLst>
                                        </p:cTn>
                                        <p:tgtEl>
                                          <p:spTgt spid="439300"/>
                                        </p:tgtEl>
                                      </p:cBhvr>
                                      <p:to x="100000" y="80000"/>
                                    </p:animScale>
                                    <p:animScale>
                                      <p:cBhvr>
                                        <p:cTn id="16" dur="166" decel="50000">
                                          <p:stCondLst>
                                            <p:cond delay="1338"/>
                                          </p:stCondLst>
                                        </p:cTn>
                                        <p:tgtEl>
                                          <p:spTgt spid="439300"/>
                                        </p:tgtEl>
                                      </p:cBhvr>
                                      <p:to x="100000" y="100000"/>
                                    </p:animScale>
                                    <p:animScale>
                                      <p:cBhvr>
                                        <p:cTn id="17" dur="26">
                                          <p:stCondLst>
                                            <p:cond delay="1642"/>
                                          </p:stCondLst>
                                        </p:cTn>
                                        <p:tgtEl>
                                          <p:spTgt spid="439300"/>
                                        </p:tgtEl>
                                      </p:cBhvr>
                                      <p:to x="100000" y="90000"/>
                                    </p:animScale>
                                    <p:animScale>
                                      <p:cBhvr>
                                        <p:cTn id="18" dur="166" decel="50000">
                                          <p:stCondLst>
                                            <p:cond delay="1668"/>
                                          </p:stCondLst>
                                        </p:cTn>
                                        <p:tgtEl>
                                          <p:spTgt spid="439300"/>
                                        </p:tgtEl>
                                      </p:cBhvr>
                                      <p:to x="100000" y="100000"/>
                                    </p:animScale>
                                    <p:animScale>
                                      <p:cBhvr>
                                        <p:cTn id="19" dur="26">
                                          <p:stCondLst>
                                            <p:cond delay="1808"/>
                                          </p:stCondLst>
                                        </p:cTn>
                                        <p:tgtEl>
                                          <p:spTgt spid="439300"/>
                                        </p:tgtEl>
                                      </p:cBhvr>
                                      <p:to x="100000" y="95000"/>
                                    </p:animScale>
                                    <p:animScale>
                                      <p:cBhvr>
                                        <p:cTn id="20" dur="166" decel="50000">
                                          <p:stCondLst>
                                            <p:cond delay="1834"/>
                                          </p:stCondLst>
                                        </p:cTn>
                                        <p:tgtEl>
                                          <p:spTgt spid="439300"/>
                                        </p:tgtEl>
                                      </p:cBhvr>
                                      <p:to x="100000" y="100000"/>
                                    </p:animScale>
                                  </p:childTnLst>
                                </p:cTn>
                              </p:par>
                              <p:par>
                                <p:cTn id="21" presetID="35" presetClass="entr" presetSubtype="0" fill="hold" nodeType="withEffect">
                                  <p:stCondLst>
                                    <p:cond delay="0"/>
                                  </p:stCondLst>
                                  <p:childTnLst>
                                    <p:set>
                                      <p:cBhvr>
                                        <p:cTn id="22" dur="1" fill="hold">
                                          <p:stCondLst>
                                            <p:cond delay="0"/>
                                          </p:stCondLst>
                                        </p:cTn>
                                        <p:tgtEl>
                                          <p:spTgt spid="439300"/>
                                        </p:tgtEl>
                                        <p:attrNameLst>
                                          <p:attrName>style.visibility</p:attrName>
                                        </p:attrNameLst>
                                      </p:cBhvr>
                                      <p:to>
                                        <p:strVal val="visible"/>
                                      </p:to>
                                    </p:set>
                                    <p:animEffect transition="in" filter="fade">
                                      <p:cBhvr>
                                        <p:cTn id="23" dur="1000"/>
                                        <p:tgtEl>
                                          <p:spTgt spid="439300"/>
                                        </p:tgtEl>
                                      </p:cBhvr>
                                    </p:animEffect>
                                    <p:anim calcmode="lin" valueType="num">
                                      <p:cBhvr>
                                        <p:cTn id="24" dur="1000" fill="hold"/>
                                        <p:tgtEl>
                                          <p:spTgt spid="439300"/>
                                        </p:tgtEl>
                                        <p:attrNameLst>
                                          <p:attrName>style.rotation</p:attrName>
                                        </p:attrNameLst>
                                      </p:cBhvr>
                                      <p:tavLst>
                                        <p:tav tm="0">
                                          <p:val>
                                            <p:fltVal val="720"/>
                                          </p:val>
                                        </p:tav>
                                        <p:tav tm="100000">
                                          <p:val>
                                            <p:fltVal val="0"/>
                                          </p:val>
                                        </p:tav>
                                      </p:tavLst>
                                    </p:anim>
                                    <p:anim calcmode="lin" valueType="num">
                                      <p:cBhvr>
                                        <p:cTn id="25" dur="1000" fill="hold"/>
                                        <p:tgtEl>
                                          <p:spTgt spid="439300"/>
                                        </p:tgtEl>
                                        <p:attrNameLst>
                                          <p:attrName>ppt_h</p:attrName>
                                        </p:attrNameLst>
                                      </p:cBhvr>
                                      <p:tavLst>
                                        <p:tav tm="0">
                                          <p:val>
                                            <p:fltVal val="0"/>
                                          </p:val>
                                        </p:tav>
                                        <p:tav tm="100000">
                                          <p:val>
                                            <p:strVal val="#ppt_h"/>
                                          </p:val>
                                        </p:tav>
                                      </p:tavLst>
                                    </p:anim>
                                    <p:anim calcmode="lin" valueType="num">
                                      <p:cBhvr>
                                        <p:cTn id="26" dur="1000" fill="hold"/>
                                        <p:tgtEl>
                                          <p:spTgt spid="439300"/>
                                        </p:tgtEl>
                                        <p:attrNameLst>
                                          <p:attrName>ppt_w</p:attrName>
                                        </p:attrNameLst>
                                      </p:cBhvr>
                                      <p:tavLst>
                                        <p:tav tm="0">
                                          <p:val>
                                            <p:fltVal val="0"/>
                                          </p:val>
                                        </p:tav>
                                        <p:tav tm="100000">
                                          <p:val>
                                            <p:strVal val="#ppt_w"/>
                                          </p:val>
                                        </p:tav>
                                      </p:tavLst>
                                    </p:anim>
                                  </p:childTnLst>
                                </p:cTn>
                              </p:par>
                              <p:par>
                                <p:cTn id="27" presetID="26" presetClass="entr" presetSubtype="0" fill="hold" nodeType="withEffect">
                                  <p:stCondLst>
                                    <p:cond delay="0"/>
                                  </p:stCondLst>
                                  <p:childTnLst>
                                    <p:set>
                                      <p:cBhvr>
                                        <p:cTn id="28" dur="1" fill="hold">
                                          <p:stCondLst>
                                            <p:cond delay="0"/>
                                          </p:stCondLst>
                                        </p:cTn>
                                        <p:tgtEl>
                                          <p:spTgt spid="439304"/>
                                        </p:tgtEl>
                                        <p:attrNameLst>
                                          <p:attrName>style.visibility</p:attrName>
                                        </p:attrNameLst>
                                      </p:cBhvr>
                                      <p:to>
                                        <p:strVal val="visible"/>
                                      </p:to>
                                    </p:set>
                                    <p:animEffect transition="in" filter="wipe(down)">
                                      <p:cBhvr>
                                        <p:cTn id="29" dur="290">
                                          <p:stCondLst>
                                            <p:cond delay="0"/>
                                          </p:stCondLst>
                                        </p:cTn>
                                        <p:tgtEl>
                                          <p:spTgt spid="439304"/>
                                        </p:tgtEl>
                                      </p:cBhvr>
                                    </p:animEffect>
                                    <p:anim calcmode="lin" valueType="num">
                                      <p:cBhvr>
                                        <p:cTn id="30" dur="911" tmFilter="0,0; 0.14,0.36; 0.43,0.73; 0.71,0.91; 1.0,1.0">
                                          <p:stCondLst>
                                            <p:cond delay="0"/>
                                          </p:stCondLst>
                                        </p:cTn>
                                        <p:tgtEl>
                                          <p:spTgt spid="439304"/>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439304"/>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439304"/>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439304"/>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439304"/>
                                        </p:tgtEl>
                                        <p:attrNameLst>
                                          <p:attrName>ppt_y</p:attrName>
                                        </p:attrNameLst>
                                      </p:cBhvr>
                                      <p:tavLst>
                                        <p:tav tm="0" fmla="#ppt_y-sin(pi*$)/81">
                                          <p:val>
                                            <p:fltVal val="0"/>
                                          </p:val>
                                        </p:tav>
                                        <p:tav tm="100000">
                                          <p:val>
                                            <p:fltVal val="1"/>
                                          </p:val>
                                        </p:tav>
                                      </p:tavLst>
                                    </p:anim>
                                    <p:animScale>
                                      <p:cBhvr>
                                        <p:cTn id="35" dur="13">
                                          <p:stCondLst>
                                            <p:cond delay="325"/>
                                          </p:stCondLst>
                                        </p:cTn>
                                        <p:tgtEl>
                                          <p:spTgt spid="439304"/>
                                        </p:tgtEl>
                                      </p:cBhvr>
                                      <p:to x="100000" y="60000"/>
                                    </p:animScale>
                                    <p:animScale>
                                      <p:cBhvr>
                                        <p:cTn id="36" dur="83" decel="50000">
                                          <p:stCondLst>
                                            <p:cond delay="338"/>
                                          </p:stCondLst>
                                        </p:cTn>
                                        <p:tgtEl>
                                          <p:spTgt spid="439304"/>
                                        </p:tgtEl>
                                      </p:cBhvr>
                                      <p:to x="100000" y="100000"/>
                                    </p:animScale>
                                    <p:animScale>
                                      <p:cBhvr>
                                        <p:cTn id="37" dur="13">
                                          <p:stCondLst>
                                            <p:cond delay="656"/>
                                          </p:stCondLst>
                                        </p:cTn>
                                        <p:tgtEl>
                                          <p:spTgt spid="439304"/>
                                        </p:tgtEl>
                                      </p:cBhvr>
                                      <p:to x="100000" y="80000"/>
                                    </p:animScale>
                                    <p:animScale>
                                      <p:cBhvr>
                                        <p:cTn id="38" dur="83" decel="50000">
                                          <p:stCondLst>
                                            <p:cond delay="669"/>
                                          </p:stCondLst>
                                        </p:cTn>
                                        <p:tgtEl>
                                          <p:spTgt spid="439304"/>
                                        </p:tgtEl>
                                      </p:cBhvr>
                                      <p:to x="100000" y="100000"/>
                                    </p:animScale>
                                    <p:animScale>
                                      <p:cBhvr>
                                        <p:cTn id="39" dur="13">
                                          <p:stCondLst>
                                            <p:cond delay="821"/>
                                          </p:stCondLst>
                                        </p:cTn>
                                        <p:tgtEl>
                                          <p:spTgt spid="439304"/>
                                        </p:tgtEl>
                                      </p:cBhvr>
                                      <p:to x="100000" y="90000"/>
                                    </p:animScale>
                                    <p:animScale>
                                      <p:cBhvr>
                                        <p:cTn id="40" dur="83" decel="50000">
                                          <p:stCondLst>
                                            <p:cond delay="834"/>
                                          </p:stCondLst>
                                        </p:cTn>
                                        <p:tgtEl>
                                          <p:spTgt spid="439304"/>
                                        </p:tgtEl>
                                      </p:cBhvr>
                                      <p:to x="100000" y="100000"/>
                                    </p:animScale>
                                    <p:animScale>
                                      <p:cBhvr>
                                        <p:cTn id="41" dur="13">
                                          <p:stCondLst>
                                            <p:cond delay="904"/>
                                          </p:stCondLst>
                                        </p:cTn>
                                        <p:tgtEl>
                                          <p:spTgt spid="439304"/>
                                        </p:tgtEl>
                                      </p:cBhvr>
                                      <p:to x="100000" y="95000"/>
                                    </p:animScale>
                                    <p:animScale>
                                      <p:cBhvr>
                                        <p:cTn id="42" dur="83" decel="50000">
                                          <p:stCondLst>
                                            <p:cond delay="917"/>
                                          </p:stCondLst>
                                        </p:cTn>
                                        <p:tgtEl>
                                          <p:spTgt spid="439304"/>
                                        </p:tgtEl>
                                      </p:cBhvr>
                                      <p:to x="100000" y="100000"/>
                                    </p:animScale>
                                  </p:childTnLst>
                                </p:cTn>
                              </p:par>
                              <p:par>
                                <p:cTn id="43" presetID="35" presetClass="entr" presetSubtype="0" fill="hold" nodeType="withEffect">
                                  <p:stCondLst>
                                    <p:cond delay="0"/>
                                  </p:stCondLst>
                                  <p:childTnLst>
                                    <p:set>
                                      <p:cBhvr>
                                        <p:cTn id="44" dur="1" fill="hold">
                                          <p:stCondLst>
                                            <p:cond delay="0"/>
                                          </p:stCondLst>
                                        </p:cTn>
                                        <p:tgtEl>
                                          <p:spTgt spid="439304"/>
                                        </p:tgtEl>
                                        <p:attrNameLst>
                                          <p:attrName>style.visibility</p:attrName>
                                        </p:attrNameLst>
                                      </p:cBhvr>
                                      <p:to>
                                        <p:strVal val="visible"/>
                                      </p:to>
                                    </p:set>
                                    <p:animEffect transition="in" filter="fade">
                                      <p:cBhvr>
                                        <p:cTn id="45" dur="1000"/>
                                        <p:tgtEl>
                                          <p:spTgt spid="439304"/>
                                        </p:tgtEl>
                                      </p:cBhvr>
                                    </p:animEffect>
                                    <p:anim calcmode="lin" valueType="num">
                                      <p:cBhvr>
                                        <p:cTn id="46" dur="1000" fill="hold"/>
                                        <p:tgtEl>
                                          <p:spTgt spid="439304"/>
                                        </p:tgtEl>
                                        <p:attrNameLst>
                                          <p:attrName>style.rotation</p:attrName>
                                        </p:attrNameLst>
                                      </p:cBhvr>
                                      <p:tavLst>
                                        <p:tav tm="0">
                                          <p:val>
                                            <p:fltVal val="720"/>
                                          </p:val>
                                        </p:tav>
                                        <p:tav tm="100000">
                                          <p:val>
                                            <p:fltVal val="0"/>
                                          </p:val>
                                        </p:tav>
                                      </p:tavLst>
                                    </p:anim>
                                    <p:anim calcmode="lin" valueType="num">
                                      <p:cBhvr>
                                        <p:cTn id="47" dur="1000" fill="hold"/>
                                        <p:tgtEl>
                                          <p:spTgt spid="439304"/>
                                        </p:tgtEl>
                                        <p:attrNameLst>
                                          <p:attrName>ppt_h</p:attrName>
                                        </p:attrNameLst>
                                      </p:cBhvr>
                                      <p:tavLst>
                                        <p:tav tm="0">
                                          <p:val>
                                            <p:fltVal val="0"/>
                                          </p:val>
                                        </p:tav>
                                        <p:tav tm="100000">
                                          <p:val>
                                            <p:strVal val="#ppt_h"/>
                                          </p:val>
                                        </p:tav>
                                      </p:tavLst>
                                    </p:anim>
                                    <p:anim calcmode="lin" valueType="num">
                                      <p:cBhvr>
                                        <p:cTn id="48" dur="1000" fill="hold"/>
                                        <p:tgtEl>
                                          <p:spTgt spid="439304"/>
                                        </p:tgtEl>
                                        <p:attrNameLst>
                                          <p:attrName>ppt_w</p:attrName>
                                        </p:attrNameLst>
                                      </p:cBhvr>
                                      <p:tavLst>
                                        <p:tav tm="0">
                                          <p:val>
                                            <p:fltVal val="0"/>
                                          </p:val>
                                        </p:tav>
                                        <p:tav tm="100000">
                                          <p:val>
                                            <p:strVal val="#ppt_w"/>
                                          </p:val>
                                        </p:tav>
                                      </p:tavLst>
                                    </p:anim>
                                  </p:childTnLst>
                                </p:cTn>
                              </p:par>
                            </p:childTnLst>
                          </p:cTn>
                        </p:par>
                        <p:par>
                          <p:cTn id="49" fill="hold" nodeType="afterGroup">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439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ACCA6BE-8375-4D62-8CAB-60232F0D6DA4}"/>
              </a:ext>
            </a:extLst>
          </p:cNvPr>
          <p:cNvSpPr>
            <a:spLocks noGrp="1"/>
          </p:cNvSpPr>
          <p:nvPr>
            <p:ph type="sldNum" sz="quarter" idx="10"/>
          </p:nvPr>
        </p:nvSpPr>
        <p:spPr/>
        <p:txBody>
          <a:bodyPr/>
          <a:lstStyle/>
          <a:p>
            <a:r>
              <a:rPr lang="en-US" altLang="es-ES"/>
              <a:t>Copyright 2007, Information Builders. Slide </a:t>
            </a:r>
            <a:fld id="{E215B0FD-9871-49A3-BB2B-B5B09DCCAE51}" type="slidenum">
              <a:rPr lang="en-US" altLang="es-ES"/>
              <a:pPr/>
              <a:t>30</a:t>
            </a:fld>
            <a:endParaRPr lang="en-US" altLang="es-ES"/>
          </a:p>
        </p:txBody>
      </p:sp>
      <p:sp>
        <p:nvSpPr>
          <p:cNvPr id="434178" name="Rectangle 2">
            <a:extLst>
              <a:ext uri="{FF2B5EF4-FFF2-40B4-BE49-F238E27FC236}">
                <a16:creationId xmlns:a16="http://schemas.microsoft.com/office/drawing/2014/main" id="{8F7A1981-0AA1-4FDF-A60E-97E023EAAA77}"/>
              </a:ext>
            </a:extLst>
          </p:cNvPr>
          <p:cNvSpPr>
            <a:spLocks noGrp="1" noChangeArrowheads="1"/>
          </p:cNvSpPr>
          <p:nvPr>
            <p:ph type="title" idx="4294967295"/>
          </p:nvPr>
        </p:nvSpPr>
        <p:spPr>
          <a:xfrm>
            <a:off x="533400" y="111125"/>
            <a:ext cx="8610600" cy="685800"/>
          </a:xfrm>
        </p:spPr>
        <p:txBody>
          <a:bodyPr/>
          <a:lstStyle/>
          <a:p>
            <a:r>
              <a:rPr lang="en-US" altLang="es-ES"/>
              <a:t>Get Banks</a:t>
            </a:r>
          </a:p>
        </p:txBody>
      </p:sp>
      <p:pic>
        <p:nvPicPr>
          <p:cNvPr id="434180" name="Picture 4">
            <a:extLst>
              <a:ext uri="{FF2B5EF4-FFF2-40B4-BE49-F238E27FC236}">
                <a16:creationId xmlns:a16="http://schemas.microsoft.com/office/drawing/2014/main" id="{1FD19301-B7F3-43CD-9B67-9A4C8AE94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6431FE10-BE15-46F3-BBF6-39EE8191EA78}"/>
              </a:ext>
            </a:extLst>
          </p:cNvPr>
          <p:cNvSpPr>
            <a:spLocks noGrp="1"/>
          </p:cNvSpPr>
          <p:nvPr>
            <p:ph type="sldNum" sz="quarter" idx="10"/>
          </p:nvPr>
        </p:nvSpPr>
        <p:spPr/>
        <p:txBody>
          <a:bodyPr/>
          <a:lstStyle/>
          <a:p>
            <a:r>
              <a:rPr lang="en-US" altLang="es-ES"/>
              <a:t>Copyright 2007, Information Builders. Slide </a:t>
            </a:r>
            <a:fld id="{39C780C9-EDC1-452B-9D23-7AA325F55CE9}" type="slidenum">
              <a:rPr lang="en-US" altLang="es-ES"/>
              <a:pPr/>
              <a:t>31</a:t>
            </a:fld>
            <a:endParaRPr lang="en-US" altLang="es-ES"/>
          </a:p>
        </p:txBody>
      </p:sp>
      <p:sp>
        <p:nvSpPr>
          <p:cNvPr id="381954" name="Rectangle 2">
            <a:extLst>
              <a:ext uri="{FF2B5EF4-FFF2-40B4-BE49-F238E27FC236}">
                <a16:creationId xmlns:a16="http://schemas.microsoft.com/office/drawing/2014/main" id="{82D3DE4A-6950-4EE5-BC1A-2B3862021BE3}"/>
              </a:ext>
            </a:extLst>
          </p:cNvPr>
          <p:cNvSpPr>
            <a:spLocks noGrp="1" noChangeArrowheads="1"/>
          </p:cNvSpPr>
          <p:nvPr>
            <p:ph type="title"/>
          </p:nvPr>
        </p:nvSpPr>
        <p:spPr/>
        <p:txBody>
          <a:bodyPr/>
          <a:lstStyle/>
          <a:p>
            <a:r>
              <a:rPr lang="en-US" altLang="es-ES"/>
              <a:t>Get Banks</a:t>
            </a:r>
          </a:p>
        </p:txBody>
      </p:sp>
      <p:pic>
        <p:nvPicPr>
          <p:cNvPr id="381963" name="Picture 11">
            <a:extLst>
              <a:ext uri="{FF2B5EF4-FFF2-40B4-BE49-F238E27FC236}">
                <a16:creationId xmlns:a16="http://schemas.microsoft.com/office/drawing/2014/main" id="{631C1903-A2AC-410A-B1BF-BF14AF98A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7543800" cy="216535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1962" name="Picture 10">
            <a:extLst>
              <a:ext uri="{FF2B5EF4-FFF2-40B4-BE49-F238E27FC236}">
                <a16:creationId xmlns:a16="http://schemas.microsoft.com/office/drawing/2014/main" id="{C9C4BDB9-B3FF-4E91-BC00-7E83F5485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143000"/>
            <a:ext cx="3810000" cy="3208338"/>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1972" name="Group 20">
            <a:extLst>
              <a:ext uri="{FF2B5EF4-FFF2-40B4-BE49-F238E27FC236}">
                <a16:creationId xmlns:a16="http://schemas.microsoft.com/office/drawing/2014/main" id="{0C34AD7C-6528-43F8-9BB8-6BDA59731473}"/>
              </a:ext>
            </a:extLst>
          </p:cNvPr>
          <p:cNvGrpSpPr>
            <a:grpSpLocks/>
          </p:cNvGrpSpPr>
          <p:nvPr/>
        </p:nvGrpSpPr>
        <p:grpSpPr bwMode="auto">
          <a:xfrm>
            <a:off x="4038600" y="1219200"/>
            <a:ext cx="4248150" cy="2962275"/>
            <a:chOff x="2544" y="768"/>
            <a:chExt cx="2676" cy="1866"/>
          </a:xfrm>
        </p:grpSpPr>
        <p:pic>
          <p:nvPicPr>
            <p:cNvPr id="381964" name="Picture 12">
              <a:extLst>
                <a:ext uri="{FF2B5EF4-FFF2-40B4-BE49-F238E27FC236}">
                  <a16:creationId xmlns:a16="http://schemas.microsoft.com/office/drawing/2014/main" id="{6DCD4697-4FB8-4EA4-AFFA-87E6C549F4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 y="768"/>
              <a:ext cx="2676" cy="1866"/>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1965" name="Text Box 13">
              <a:extLst>
                <a:ext uri="{FF2B5EF4-FFF2-40B4-BE49-F238E27FC236}">
                  <a16:creationId xmlns:a16="http://schemas.microsoft.com/office/drawing/2014/main" id="{FB50067C-DC7D-4405-9104-C5B227C22E42}"/>
                </a:ext>
              </a:extLst>
            </p:cNvPr>
            <p:cNvSpPr txBox="1">
              <a:spLocks noChangeArrowheads="1"/>
            </p:cNvSpPr>
            <p:nvPr/>
          </p:nvSpPr>
          <p:spPr bwMode="auto">
            <a:xfrm>
              <a:off x="2640" y="1584"/>
              <a:ext cx="1440" cy="77"/>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spcBef>
                  <a:spcPct val="50000"/>
                </a:spcBef>
              </a:pPr>
              <a:r>
                <a:rPr kumimoji="0" lang="en-US" altLang="es-ES" sz="800">
                  <a:latin typeface="CG Omega" pitchFamily="34" charset="0"/>
                </a:rPr>
                <a:t>CreditScore</a:t>
              </a:r>
            </a:p>
          </p:txBody>
        </p:sp>
        <p:sp>
          <p:nvSpPr>
            <p:cNvPr id="381970" name="Text Box 18">
              <a:extLst>
                <a:ext uri="{FF2B5EF4-FFF2-40B4-BE49-F238E27FC236}">
                  <a16:creationId xmlns:a16="http://schemas.microsoft.com/office/drawing/2014/main" id="{F6473536-F0AD-4D8A-944E-FCD27C9D59CA}"/>
                </a:ext>
              </a:extLst>
            </p:cNvPr>
            <p:cNvSpPr txBox="1">
              <a:spLocks noChangeArrowheads="1"/>
            </p:cNvSpPr>
            <p:nvPr/>
          </p:nvSpPr>
          <p:spPr bwMode="auto">
            <a:xfrm>
              <a:off x="3162" y="1584"/>
              <a:ext cx="1440" cy="77"/>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spcBef>
                  <a:spcPct val="50000"/>
                </a:spcBef>
              </a:pPr>
              <a:r>
                <a:rPr kumimoji="0" lang="en-US" altLang="es-ES" sz="800">
                  <a:latin typeface="CG Omega" pitchFamily="34" charset="0"/>
                </a:rPr>
                <a:t>FICO</a:t>
              </a:r>
            </a:p>
          </p:txBody>
        </p:sp>
        <p:sp>
          <p:nvSpPr>
            <p:cNvPr id="381971" name="Text Box 19">
              <a:extLst>
                <a:ext uri="{FF2B5EF4-FFF2-40B4-BE49-F238E27FC236}">
                  <a16:creationId xmlns:a16="http://schemas.microsoft.com/office/drawing/2014/main" id="{5D0A97C8-4E37-4F76-95D1-D6F999F3781A}"/>
                </a:ext>
              </a:extLst>
            </p:cNvPr>
            <p:cNvSpPr txBox="1">
              <a:spLocks noChangeArrowheads="1"/>
            </p:cNvSpPr>
            <p:nvPr/>
          </p:nvSpPr>
          <p:spPr bwMode="auto">
            <a:xfrm>
              <a:off x="3678" y="1584"/>
              <a:ext cx="1440" cy="77"/>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spcBef>
                  <a:spcPct val="50000"/>
                </a:spcBef>
              </a:pPr>
              <a:r>
                <a:rPr kumimoji="0" lang="en-US" altLang="es-ES" sz="800">
                  <a:latin typeface="CG Omega" pitchFamily="34" charset="0"/>
                </a:rPr>
                <a:t>XPATH(//Applicant/Sco</a:t>
              </a:r>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19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8196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81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9F1E20D-1CF1-4A99-A34E-349306F8D33C}"/>
              </a:ext>
            </a:extLst>
          </p:cNvPr>
          <p:cNvSpPr>
            <a:spLocks noGrp="1"/>
          </p:cNvSpPr>
          <p:nvPr>
            <p:ph type="sldNum" sz="quarter" idx="10"/>
          </p:nvPr>
        </p:nvSpPr>
        <p:spPr/>
        <p:txBody>
          <a:bodyPr/>
          <a:lstStyle/>
          <a:p>
            <a:r>
              <a:rPr lang="en-US" altLang="es-ES"/>
              <a:t>Copyright 2007, Information Builders. Slide </a:t>
            </a:r>
            <a:fld id="{19B380EE-3109-4D6D-B2BC-096CFB8331E1}" type="slidenum">
              <a:rPr lang="en-US" altLang="es-ES"/>
              <a:pPr/>
              <a:t>32</a:t>
            </a:fld>
            <a:endParaRPr lang="en-US" altLang="es-ES"/>
          </a:p>
        </p:txBody>
      </p:sp>
      <p:sp>
        <p:nvSpPr>
          <p:cNvPr id="388098" name="Rectangle 2">
            <a:extLst>
              <a:ext uri="{FF2B5EF4-FFF2-40B4-BE49-F238E27FC236}">
                <a16:creationId xmlns:a16="http://schemas.microsoft.com/office/drawing/2014/main" id="{6CAD4DCF-B484-4D95-A20F-CEF1A68F9E70}"/>
              </a:ext>
            </a:extLst>
          </p:cNvPr>
          <p:cNvSpPr>
            <a:spLocks noGrp="1" noChangeArrowheads="1"/>
          </p:cNvSpPr>
          <p:nvPr>
            <p:ph type="title"/>
          </p:nvPr>
        </p:nvSpPr>
        <p:spPr/>
        <p:txBody>
          <a:bodyPr/>
          <a:lstStyle/>
          <a:p>
            <a:r>
              <a:rPr lang="en-US" altLang="es-ES"/>
              <a:t>Get Banks</a:t>
            </a:r>
          </a:p>
        </p:txBody>
      </p:sp>
      <p:pic>
        <p:nvPicPr>
          <p:cNvPr id="388099" name="Picture 3">
            <a:extLst>
              <a:ext uri="{FF2B5EF4-FFF2-40B4-BE49-F238E27FC236}">
                <a16:creationId xmlns:a16="http://schemas.microsoft.com/office/drawing/2014/main" id="{1D78BD3D-55C7-4418-AF5A-B9B27A1C8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6400800" cy="518160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8102" name="Picture 6">
            <a:extLst>
              <a:ext uri="{FF2B5EF4-FFF2-40B4-BE49-F238E27FC236}">
                <a16:creationId xmlns:a16="http://schemas.microsoft.com/office/drawing/2014/main" id="{FCF6F4D0-B59A-47EA-8F59-72247737F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02" t="7283" r="53615" b="11919"/>
          <a:stretch>
            <a:fillRect/>
          </a:stretch>
        </p:blipFill>
        <p:spPr bwMode="auto">
          <a:xfrm>
            <a:off x="6854825" y="309563"/>
            <a:ext cx="2051050" cy="17494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88099"/>
                                        </p:tgtEl>
                                        <p:attrNameLst>
                                          <p:attrName>style.visibility</p:attrName>
                                        </p:attrNameLst>
                                      </p:cBhvr>
                                      <p:to>
                                        <p:strVal val="visible"/>
                                      </p:to>
                                    </p:set>
                                    <p:anim calcmode="lin" valueType="num">
                                      <p:cBhvr>
                                        <p:cTn id="7" dur="1000" fill="hold"/>
                                        <p:tgtEl>
                                          <p:spTgt spid="388099"/>
                                        </p:tgtEl>
                                        <p:attrNameLst>
                                          <p:attrName>ppt_w</p:attrName>
                                        </p:attrNameLst>
                                      </p:cBhvr>
                                      <p:tavLst>
                                        <p:tav tm="0">
                                          <p:val>
                                            <p:fltVal val="0"/>
                                          </p:val>
                                        </p:tav>
                                        <p:tav tm="100000">
                                          <p:val>
                                            <p:strVal val="#ppt_w"/>
                                          </p:val>
                                        </p:tav>
                                      </p:tavLst>
                                    </p:anim>
                                    <p:anim calcmode="lin" valueType="num">
                                      <p:cBhvr>
                                        <p:cTn id="8" dur="1000" fill="hold"/>
                                        <p:tgtEl>
                                          <p:spTgt spid="388099"/>
                                        </p:tgtEl>
                                        <p:attrNameLst>
                                          <p:attrName>ppt_h</p:attrName>
                                        </p:attrNameLst>
                                      </p:cBhvr>
                                      <p:tavLst>
                                        <p:tav tm="0">
                                          <p:val>
                                            <p:fltVal val="0"/>
                                          </p:val>
                                        </p:tav>
                                        <p:tav tm="100000">
                                          <p:val>
                                            <p:strVal val="#ppt_h"/>
                                          </p:val>
                                        </p:tav>
                                      </p:tavLst>
                                    </p:anim>
                                    <p:anim calcmode="lin" valueType="num">
                                      <p:cBhvr>
                                        <p:cTn id="9" dur="1000" fill="hold"/>
                                        <p:tgtEl>
                                          <p:spTgt spid="388099"/>
                                        </p:tgtEl>
                                        <p:attrNameLst>
                                          <p:attrName>style.rotation</p:attrName>
                                        </p:attrNameLst>
                                      </p:cBhvr>
                                      <p:tavLst>
                                        <p:tav tm="0">
                                          <p:val>
                                            <p:fltVal val="90"/>
                                          </p:val>
                                        </p:tav>
                                        <p:tav tm="100000">
                                          <p:val>
                                            <p:fltVal val="0"/>
                                          </p:val>
                                        </p:tav>
                                      </p:tavLst>
                                    </p:anim>
                                    <p:animEffect transition="in" filter="fade">
                                      <p:cBhvr>
                                        <p:cTn id="10" dur="1000"/>
                                        <p:tgtEl>
                                          <p:spTgt spid="388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a:extLst>
              <a:ext uri="{FF2B5EF4-FFF2-40B4-BE49-F238E27FC236}">
                <a16:creationId xmlns:a16="http://schemas.microsoft.com/office/drawing/2014/main" id="{0AACB43A-7249-4908-BEAE-8EDF5FBE0287}"/>
              </a:ext>
            </a:extLst>
          </p:cNvPr>
          <p:cNvSpPr>
            <a:spLocks noGrp="1"/>
          </p:cNvSpPr>
          <p:nvPr>
            <p:ph type="sldNum" sz="quarter" idx="10"/>
          </p:nvPr>
        </p:nvSpPr>
        <p:spPr/>
        <p:txBody>
          <a:bodyPr/>
          <a:lstStyle/>
          <a:p>
            <a:r>
              <a:rPr lang="en-US" altLang="es-ES"/>
              <a:t>Copyright 2007, Information Builders. Slide </a:t>
            </a:r>
            <a:fld id="{D340F777-9218-4844-AD7F-DB53FAC9A790}" type="slidenum">
              <a:rPr lang="en-US" altLang="es-ES"/>
              <a:pPr/>
              <a:t>33</a:t>
            </a:fld>
            <a:endParaRPr lang="en-US" altLang="es-ES"/>
          </a:p>
        </p:txBody>
      </p:sp>
      <p:sp>
        <p:nvSpPr>
          <p:cNvPr id="376834" name="Rectangle 2">
            <a:extLst>
              <a:ext uri="{FF2B5EF4-FFF2-40B4-BE49-F238E27FC236}">
                <a16:creationId xmlns:a16="http://schemas.microsoft.com/office/drawing/2014/main" id="{57076B3F-311D-40F1-9122-3A4F29624CC0}"/>
              </a:ext>
            </a:extLst>
          </p:cNvPr>
          <p:cNvSpPr>
            <a:spLocks noGrp="1" noChangeArrowheads="1"/>
          </p:cNvSpPr>
          <p:nvPr>
            <p:ph type="title"/>
          </p:nvPr>
        </p:nvSpPr>
        <p:spPr>
          <a:xfrm>
            <a:off x="381000" y="152400"/>
            <a:ext cx="8610600" cy="685800"/>
          </a:xfrm>
        </p:spPr>
        <p:txBody>
          <a:bodyPr/>
          <a:lstStyle/>
          <a:p>
            <a:r>
              <a:rPr lang="en-US" altLang="es-ES"/>
              <a:t>Get Banks</a:t>
            </a:r>
          </a:p>
        </p:txBody>
      </p:sp>
      <p:pic>
        <p:nvPicPr>
          <p:cNvPr id="376840" name="Picture 8">
            <a:extLst>
              <a:ext uri="{FF2B5EF4-FFF2-40B4-BE49-F238E27FC236}">
                <a16:creationId xmlns:a16="http://schemas.microsoft.com/office/drawing/2014/main" id="{2FEAAB7C-4C0D-4747-8B1A-8B01401F1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1447800"/>
            <a:ext cx="2266950" cy="4581525"/>
          </a:xfrm>
          <a:prstGeom prst="rect">
            <a:avLst/>
          </a:prstGeom>
          <a:noFill/>
          <a:extLst>
            <a:ext uri="{909E8E84-426E-40DD-AFC4-6F175D3DCCD1}">
              <a14:hiddenFill xmlns:a14="http://schemas.microsoft.com/office/drawing/2010/main">
                <a:solidFill>
                  <a:srgbClr val="FFFFFF"/>
                </a:solidFill>
              </a14:hiddenFill>
            </a:ext>
          </a:extLst>
        </p:spPr>
      </p:pic>
      <p:grpSp>
        <p:nvGrpSpPr>
          <p:cNvPr id="376860" name="Group 28">
            <a:extLst>
              <a:ext uri="{FF2B5EF4-FFF2-40B4-BE49-F238E27FC236}">
                <a16:creationId xmlns:a16="http://schemas.microsoft.com/office/drawing/2014/main" id="{B8CED873-BE4B-42E1-9B3A-36F0785A2AB1}"/>
              </a:ext>
            </a:extLst>
          </p:cNvPr>
          <p:cNvGrpSpPr>
            <a:grpSpLocks/>
          </p:cNvGrpSpPr>
          <p:nvPr/>
        </p:nvGrpSpPr>
        <p:grpSpPr bwMode="auto">
          <a:xfrm>
            <a:off x="0" y="1952625"/>
            <a:ext cx="5534025" cy="3533775"/>
            <a:chOff x="402" y="1230"/>
            <a:chExt cx="3486" cy="2226"/>
          </a:xfrm>
        </p:grpSpPr>
        <p:pic>
          <p:nvPicPr>
            <p:cNvPr id="376838" name="Picture 6">
              <a:extLst>
                <a:ext uri="{FF2B5EF4-FFF2-40B4-BE49-F238E27FC236}">
                  <a16:creationId xmlns:a16="http://schemas.microsoft.com/office/drawing/2014/main" id="{855F42AB-B4CA-4D80-8F7B-B10B441762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 y="1230"/>
              <a:ext cx="1902" cy="1650"/>
            </a:xfrm>
            <a:prstGeom prst="rect">
              <a:avLst/>
            </a:prstGeom>
            <a:noFill/>
            <a:extLst>
              <a:ext uri="{909E8E84-426E-40DD-AFC4-6F175D3DCCD1}">
                <a14:hiddenFill xmlns:a14="http://schemas.microsoft.com/office/drawing/2010/main">
                  <a:solidFill>
                    <a:srgbClr val="FFFFFF"/>
                  </a:solidFill>
                </a14:hiddenFill>
              </a:ext>
            </a:extLst>
          </p:spPr>
        </p:pic>
        <p:sp>
          <p:nvSpPr>
            <p:cNvPr id="376844" name="Line 12">
              <a:extLst>
                <a:ext uri="{FF2B5EF4-FFF2-40B4-BE49-F238E27FC236}">
                  <a16:creationId xmlns:a16="http://schemas.microsoft.com/office/drawing/2014/main" id="{83221CFD-5DE3-498F-9758-0B5B2C124E1F}"/>
                </a:ext>
              </a:extLst>
            </p:cNvPr>
            <p:cNvSpPr>
              <a:spLocks noChangeShapeType="1"/>
            </p:cNvSpPr>
            <p:nvPr/>
          </p:nvSpPr>
          <p:spPr bwMode="auto">
            <a:xfrm flipV="1">
              <a:off x="2112" y="1488"/>
              <a:ext cx="1776"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sp>
          <p:nvSpPr>
            <p:cNvPr id="376845" name="Line 13">
              <a:extLst>
                <a:ext uri="{FF2B5EF4-FFF2-40B4-BE49-F238E27FC236}">
                  <a16:creationId xmlns:a16="http://schemas.microsoft.com/office/drawing/2014/main" id="{E9A3EDD5-BA2C-4418-9E25-CA6345445D8C}"/>
                </a:ext>
              </a:extLst>
            </p:cNvPr>
            <p:cNvSpPr>
              <a:spLocks noChangeShapeType="1"/>
            </p:cNvSpPr>
            <p:nvPr/>
          </p:nvSpPr>
          <p:spPr bwMode="auto">
            <a:xfrm flipV="1">
              <a:off x="2112" y="1704"/>
              <a:ext cx="1773" cy="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sp>
          <p:nvSpPr>
            <p:cNvPr id="376846" name="Line 14">
              <a:extLst>
                <a:ext uri="{FF2B5EF4-FFF2-40B4-BE49-F238E27FC236}">
                  <a16:creationId xmlns:a16="http://schemas.microsoft.com/office/drawing/2014/main" id="{7F433FA6-D995-4D9D-B24B-FE18105818BC}"/>
                </a:ext>
              </a:extLst>
            </p:cNvPr>
            <p:cNvSpPr>
              <a:spLocks noChangeShapeType="1"/>
            </p:cNvSpPr>
            <p:nvPr/>
          </p:nvSpPr>
          <p:spPr bwMode="auto">
            <a:xfrm flipV="1">
              <a:off x="2112" y="1920"/>
              <a:ext cx="1776"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sp>
          <p:nvSpPr>
            <p:cNvPr id="376847" name="Line 15">
              <a:extLst>
                <a:ext uri="{FF2B5EF4-FFF2-40B4-BE49-F238E27FC236}">
                  <a16:creationId xmlns:a16="http://schemas.microsoft.com/office/drawing/2014/main" id="{DF6A9CE4-0F1A-4DBE-AA70-B9BE3F9EE50F}"/>
                </a:ext>
              </a:extLst>
            </p:cNvPr>
            <p:cNvSpPr>
              <a:spLocks noChangeShapeType="1"/>
            </p:cNvSpPr>
            <p:nvPr/>
          </p:nvSpPr>
          <p:spPr bwMode="auto">
            <a:xfrm flipV="1">
              <a:off x="2112" y="2160"/>
              <a:ext cx="1776"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sp>
          <p:nvSpPr>
            <p:cNvPr id="376848" name="Line 16">
              <a:extLst>
                <a:ext uri="{FF2B5EF4-FFF2-40B4-BE49-F238E27FC236}">
                  <a16:creationId xmlns:a16="http://schemas.microsoft.com/office/drawing/2014/main" id="{35D8DEAA-533C-433F-9856-D9E7558C81B0}"/>
                </a:ext>
              </a:extLst>
            </p:cNvPr>
            <p:cNvSpPr>
              <a:spLocks noChangeShapeType="1"/>
            </p:cNvSpPr>
            <p:nvPr/>
          </p:nvSpPr>
          <p:spPr bwMode="auto">
            <a:xfrm flipV="1">
              <a:off x="2112" y="1248"/>
              <a:ext cx="1776" cy="13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sp>
          <p:nvSpPr>
            <p:cNvPr id="376849" name="Line 17">
              <a:extLst>
                <a:ext uri="{FF2B5EF4-FFF2-40B4-BE49-F238E27FC236}">
                  <a16:creationId xmlns:a16="http://schemas.microsoft.com/office/drawing/2014/main" id="{5E2C5035-92A5-47CF-B8AF-BDC4DB70CB53}"/>
                </a:ext>
              </a:extLst>
            </p:cNvPr>
            <p:cNvSpPr>
              <a:spLocks noChangeShapeType="1"/>
            </p:cNvSpPr>
            <p:nvPr/>
          </p:nvSpPr>
          <p:spPr bwMode="auto">
            <a:xfrm flipV="1">
              <a:off x="2112" y="2400"/>
              <a:ext cx="177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sp>
          <p:nvSpPr>
            <p:cNvPr id="376850" name="Line 18">
              <a:extLst>
                <a:ext uri="{FF2B5EF4-FFF2-40B4-BE49-F238E27FC236}">
                  <a16:creationId xmlns:a16="http://schemas.microsoft.com/office/drawing/2014/main" id="{34FB250C-EA8D-4920-BC1B-F848DAE37A98}"/>
                </a:ext>
              </a:extLst>
            </p:cNvPr>
            <p:cNvSpPr>
              <a:spLocks noChangeShapeType="1"/>
            </p:cNvSpPr>
            <p:nvPr/>
          </p:nvSpPr>
          <p:spPr bwMode="auto">
            <a:xfrm>
              <a:off x="2112" y="2592"/>
              <a:ext cx="1776"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sp>
          <p:nvSpPr>
            <p:cNvPr id="376851" name="Line 19">
              <a:extLst>
                <a:ext uri="{FF2B5EF4-FFF2-40B4-BE49-F238E27FC236}">
                  <a16:creationId xmlns:a16="http://schemas.microsoft.com/office/drawing/2014/main" id="{B1BD20F1-E1DE-43DB-9DBA-AD15FF3D136B}"/>
                </a:ext>
              </a:extLst>
            </p:cNvPr>
            <p:cNvSpPr>
              <a:spLocks noChangeShapeType="1"/>
            </p:cNvSpPr>
            <p:nvPr/>
          </p:nvSpPr>
          <p:spPr bwMode="auto">
            <a:xfrm flipV="1">
              <a:off x="2112" y="2160"/>
              <a:ext cx="1776"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sp>
          <p:nvSpPr>
            <p:cNvPr id="376852" name="Line 20">
              <a:extLst>
                <a:ext uri="{FF2B5EF4-FFF2-40B4-BE49-F238E27FC236}">
                  <a16:creationId xmlns:a16="http://schemas.microsoft.com/office/drawing/2014/main" id="{7380F42B-81B3-4F76-AF86-F04DB5BE3F4E}"/>
                </a:ext>
              </a:extLst>
            </p:cNvPr>
            <p:cNvSpPr>
              <a:spLocks noChangeShapeType="1"/>
            </p:cNvSpPr>
            <p:nvPr/>
          </p:nvSpPr>
          <p:spPr bwMode="auto">
            <a:xfrm flipV="1">
              <a:off x="2112" y="2160"/>
              <a:ext cx="1776"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sp>
          <p:nvSpPr>
            <p:cNvPr id="376853" name="Line 21">
              <a:extLst>
                <a:ext uri="{FF2B5EF4-FFF2-40B4-BE49-F238E27FC236}">
                  <a16:creationId xmlns:a16="http://schemas.microsoft.com/office/drawing/2014/main" id="{F64BC01E-77C0-41E9-B6AC-570002829A30}"/>
                </a:ext>
              </a:extLst>
            </p:cNvPr>
            <p:cNvSpPr>
              <a:spLocks noChangeShapeType="1"/>
            </p:cNvSpPr>
            <p:nvPr/>
          </p:nvSpPr>
          <p:spPr bwMode="auto">
            <a:xfrm flipV="1">
              <a:off x="2112" y="2592"/>
              <a:ext cx="17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sp>
          <p:nvSpPr>
            <p:cNvPr id="376854" name="Line 22">
              <a:extLst>
                <a:ext uri="{FF2B5EF4-FFF2-40B4-BE49-F238E27FC236}">
                  <a16:creationId xmlns:a16="http://schemas.microsoft.com/office/drawing/2014/main" id="{D7827B83-97B3-4821-AE00-9372A3927D67}"/>
                </a:ext>
              </a:extLst>
            </p:cNvPr>
            <p:cNvSpPr>
              <a:spLocks noChangeShapeType="1"/>
            </p:cNvSpPr>
            <p:nvPr/>
          </p:nvSpPr>
          <p:spPr bwMode="auto">
            <a:xfrm>
              <a:off x="2112" y="2592"/>
              <a:ext cx="177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sp>
          <p:nvSpPr>
            <p:cNvPr id="376855" name="Line 23">
              <a:extLst>
                <a:ext uri="{FF2B5EF4-FFF2-40B4-BE49-F238E27FC236}">
                  <a16:creationId xmlns:a16="http://schemas.microsoft.com/office/drawing/2014/main" id="{CA2F2D7A-8935-4F95-8EF7-49A6116CFBBE}"/>
                </a:ext>
              </a:extLst>
            </p:cNvPr>
            <p:cNvSpPr>
              <a:spLocks noChangeShapeType="1"/>
            </p:cNvSpPr>
            <p:nvPr/>
          </p:nvSpPr>
          <p:spPr bwMode="auto">
            <a:xfrm>
              <a:off x="2112" y="2592"/>
              <a:ext cx="1776"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sp>
          <p:nvSpPr>
            <p:cNvPr id="376856" name="Line 24">
              <a:extLst>
                <a:ext uri="{FF2B5EF4-FFF2-40B4-BE49-F238E27FC236}">
                  <a16:creationId xmlns:a16="http://schemas.microsoft.com/office/drawing/2014/main" id="{09C046EF-7EC0-408E-91C1-7D43AEC6C40A}"/>
                </a:ext>
              </a:extLst>
            </p:cNvPr>
            <p:cNvSpPr>
              <a:spLocks noChangeShapeType="1"/>
            </p:cNvSpPr>
            <p:nvPr/>
          </p:nvSpPr>
          <p:spPr bwMode="auto">
            <a:xfrm>
              <a:off x="2112" y="2592"/>
              <a:ext cx="1776" cy="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0" rIns="92075" bIns="0" anchor="ctr"/>
            <a:lstStyle/>
            <a:p>
              <a:endParaRPr lang="es-ES"/>
            </a:p>
          </p:txBody>
        </p:sp>
      </p:grpSp>
      <p:pic>
        <p:nvPicPr>
          <p:cNvPr id="376859" name="Picture 27">
            <a:extLst>
              <a:ext uri="{FF2B5EF4-FFF2-40B4-BE49-F238E27FC236}">
                <a16:creationId xmlns:a16="http://schemas.microsoft.com/office/drawing/2014/main" id="{3BA49C27-E4D2-40AB-9858-4EE7B38D69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9622" t="7283" r="24146" b="11919"/>
          <a:stretch>
            <a:fillRect/>
          </a:stretch>
        </p:blipFill>
        <p:spPr bwMode="auto">
          <a:xfrm>
            <a:off x="6854825" y="301625"/>
            <a:ext cx="1979613" cy="17494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0ADD3438-1CDA-4809-A48F-081B712A81F9}"/>
              </a:ext>
            </a:extLst>
          </p:cNvPr>
          <p:cNvSpPr>
            <a:spLocks noGrp="1"/>
          </p:cNvSpPr>
          <p:nvPr>
            <p:ph type="sldNum" sz="quarter" idx="10"/>
          </p:nvPr>
        </p:nvSpPr>
        <p:spPr/>
        <p:txBody>
          <a:bodyPr/>
          <a:lstStyle/>
          <a:p>
            <a:r>
              <a:rPr lang="en-US" altLang="es-ES"/>
              <a:t>Copyright 2007, Information Builders. Slide </a:t>
            </a:r>
            <a:fld id="{C19B544E-99E6-4A77-B188-E8FA326B966F}" type="slidenum">
              <a:rPr lang="en-US" altLang="es-ES"/>
              <a:pPr/>
              <a:t>34</a:t>
            </a:fld>
            <a:endParaRPr lang="en-US" altLang="es-ES"/>
          </a:p>
        </p:txBody>
      </p:sp>
      <p:sp>
        <p:nvSpPr>
          <p:cNvPr id="380930" name="Rectangle 2">
            <a:extLst>
              <a:ext uri="{FF2B5EF4-FFF2-40B4-BE49-F238E27FC236}">
                <a16:creationId xmlns:a16="http://schemas.microsoft.com/office/drawing/2014/main" id="{D499145C-D865-4485-A5CF-659508F97DCB}"/>
              </a:ext>
            </a:extLst>
          </p:cNvPr>
          <p:cNvSpPr>
            <a:spLocks noGrp="1" noChangeArrowheads="1"/>
          </p:cNvSpPr>
          <p:nvPr>
            <p:ph type="title" idx="4294967295"/>
          </p:nvPr>
        </p:nvSpPr>
        <p:spPr>
          <a:xfrm>
            <a:off x="533400" y="111125"/>
            <a:ext cx="8610600" cy="685800"/>
          </a:xfrm>
        </p:spPr>
        <p:txBody>
          <a:bodyPr/>
          <a:lstStyle/>
          <a:p>
            <a:r>
              <a:rPr lang="en-US" altLang="es-ES"/>
              <a:t>Get Banks</a:t>
            </a:r>
          </a:p>
        </p:txBody>
      </p:sp>
      <p:pic>
        <p:nvPicPr>
          <p:cNvPr id="380933" name="Picture 5">
            <a:extLst>
              <a:ext uri="{FF2B5EF4-FFF2-40B4-BE49-F238E27FC236}">
                <a16:creationId xmlns:a16="http://schemas.microsoft.com/office/drawing/2014/main" id="{C4BE8D4C-9641-4A14-9ED6-BAFB955B9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370"/>
          <a:stretch>
            <a:fillRect/>
          </a:stretch>
        </p:blipFill>
        <p:spPr bwMode="auto">
          <a:xfrm>
            <a:off x="304800" y="1066800"/>
            <a:ext cx="798195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00FFBA2-4E19-4B78-96EC-920C7C81AB76}"/>
              </a:ext>
            </a:extLst>
          </p:cNvPr>
          <p:cNvSpPr>
            <a:spLocks noGrp="1"/>
          </p:cNvSpPr>
          <p:nvPr>
            <p:ph type="sldNum" sz="quarter" idx="10"/>
          </p:nvPr>
        </p:nvSpPr>
        <p:spPr/>
        <p:txBody>
          <a:bodyPr/>
          <a:lstStyle/>
          <a:p>
            <a:r>
              <a:rPr lang="en-US" altLang="es-ES"/>
              <a:t>Copyright 2007, Information Builders. Slide </a:t>
            </a:r>
            <a:fld id="{514C2EFF-C01B-47F6-8968-376FE4F2B8B9}" type="slidenum">
              <a:rPr lang="en-US" altLang="es-ES"/>
              <a:pPr/>
              <a:t>35</a:t>
            </a:fld>
            <a:endParaRPr lang="en-US" altLang="es-ES"/>
          </a:p>
        </p:txBody>
      </p:sp>
      <p:pic>
        <p:nvPicPr>
          <p:cNvPr id="384004" name="Picture 4">
            <a:extLst>
              <a:ext uri="{FF2B5EF4-FFF2-40B4-BE49-F238E27FC236}">
                <a16:creationId xmlns:a16="http://schemas.microsoft.com/office/drawing/2014/main" id="{8904A868-7277-46A2-8E7D-9A847F495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6407"/>
          <a:stretch>
            <a:fillRect/>
          </a:stretch>
        </p:blipFill>
        <p:spPr bwMode="auto">
          <a:xfrm>
            <a:off x="152400" y="871538"/>
            <a:ext cx="7239000" cy="510540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4005" name="Rectangle 5">
            <a:extLst>
              <a:ext uri="{FF2B5EF4-FFF2-40B4-BE49-F238E27FC236}">
                <a16:creationId xmlns:a16="http://schemas.microsoft.com/office/drawing/2014/main" id="{66459176-A3D0-48EE-B8E7-060996319E3C}"/>
              </a:ext>
            </a:extLst>
          </p:cNvPr>
          <p:cNvSpPr>
            <a:spLocks noGrp="1" noChangeArrowheads="1"/>
          </p:cNvSpPr>
          <p:nvPr>
            <p:ph type="title" idx="4294967295"/>
          </p:nvPr>
        </p:nvSpPr>
        <p:spPr>
          <a:xfrm>
            <a:off x="533400" y="111125"/>
            <a:ext cx="8610600" cy="685800"/>
          </a:xfrm>
        </p:spPr>
        <p:txBody>
          <a:bodyPr/>
          <a:lstStyle/>
          <a:p>
            <a:r>
              <a:rPr lang="en-US" altLang="es-ES"/>
              <a:t>Get Banks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A0ACC0-4F48-4018-B1B9-8F3129C4B440}"/>
              </a:ext>
            </a:extLst>
          </p:cNvPr>
          <p:cNvSpPr>
            <a:spLocks noGrp="1"/>
          </p:cNvSpPr>
          <p:nvPr>
            <p:ph type="sldNum" sz="quarter" idx="10"/>
          </p:nvPr>
        </p:nvSpPr>
        <p:spPr/>
        <p:txBody>
          <a:bodyPr/>
          <a:lstStyle/>
          <a:p>
            <a:r>
              <a:rPr lang="en-US" altLang="es-ES"/>
              <a:t>Copyright 2007, Information Builders. Slide </a:t>
            </a:r>
            <a:fld id="{9B764363-A744-42D2-B64D-FC4C5B4C13A1}" type="slidenum">
              <a:rPr lang="en-US" altLang="es-ES"/>
              <a:pPr/>
              <a:t>36</a:t>
            </a:fld>
            <a:endParaRPr lang="en-US" altLang="es-ES"/>
          </a:p>
        </p:txBody>
      </p:sp>
      <p:pic>
        <p:nvPicPr>
          <p:cNvPr id="362498" name="Picture 2">
            <a:extLst>
              <a:ext uri="{FF2B5EF4-FFF2-40B4-BE49-F238E27FC236}">
                <a16:creationId xmlns:a16="http://schemas.microsoft.com/office/drawing/2014/main" id="{49331DBF-0896-4B07-8A68-6A471D3AFA5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431800"/>
            <a:ext cx="7543800" cy="254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2499" name="Rectangle 3">
            <a:extLst>
              <a:ext uri="{FF2B5EF4-FFF2-40B4-BE49-F238E27FC236}">
                <a16:creationId xmlns:a16="http://schemas.microsoft.com/office/drawing/2014/main" id="{7AF328A7-8613-4492-B1FC-3B36B81FC231}"/>
              </a:ext>
            </a:extLst>
          </p:cNvPr>
          <p:cNvSpPr>
            <a:spLocks noGrp="1" noChangeArrowheads="1"/>
          </p:cNvSpPr>
          <p:nvPr>
            <p:ph type="title"/>
          </p:nvPr>
        </p:nvSpPr>
        <p:spPr/>
        <p:txBody>
          <a:bodyPr/>
          <a:lstStyle/>
          <a:p>
            <a:r>
              <a:rPr lang="en-US" altLang="es-ES"/>
              <a:t>Get Quotes</a:t>
            </a:r>
          </a:p>
        </p:txBody>
      </p:sp>
      <p:sp>
        <p:nvSpPr>
          <p:cNvPr id="362500" name="Rectangle 4">
            <a:extLst>
              <a:ext uri="{FF2B5EF4-FFF2-40B4-BE49-F238E27FC236}">
                <a16:creationId xmlns:a16="http://schemas.microsoft.com/office/drawing/2014/main" id="{8534C064-6A07-4045-A145-EEFF0E661997}"/>
              </a:ext>
            </a:extLst>
          </p:cNvPr>
          <p:cNvSpPr>
            <a:spLocks noGrp="1" noChangeArrowheads="1"/>
          </p:cNvSpPr>
          <p:nvPr>
            <p:ph type="body" sz="half" idx="2"/>
          </p:nvPr>
        </p:nvSpPr>
        <p:spPr>
          <a:xfrm>
            <a:off x="303213" y="3581400"/>
            <a:ext cx="8840787" cy="1936750"/>
          </a:xfrm>
        </p:spPr>
        <p:txBody>
          <a:bodyPr/>
          <a:lstStyle/>
          <a:p>
            <a:pPr>
              <a:lnSpc>
                <a:spcPct val="130000"/>
              </a:lnSpc>
              <a:spcBef>
                <a:spcPct val="15000"/>
              </a:spcBef>
            </a:pPr>
            <a:r>
              <a:rPr lang="en-US" altLang="es-ES" sz="2000"/>
              <a:t>For Each Trading Partner (Bank)</a:t>
            </a:r>
          </a:p>
          <a:p>
            <a:pPr lvl="1">
              <a:lnSpc>
                <a:spcPct val="130000"/>
              </a:lnSpc>
              <a:spcBef>
                <a:spcPct val="15000"/>
              </a:spcBef>
            </a:pPr>
            <a:r>
              <a:rPr lang="en-US" altLang="es-ES" sz="2000"/>
              <a:t>Recipient List Pattern</a:t>
            </a:r>
          </a:p>
          <a:p>
            <a:pPr lvl="1">
              <a:lnSpc>
                <a:spcPct val="130000"/>
              </a:lnSpc>
              <a:spcBef>
                <a:spcPct val="15000"/>
              </a:spcBef>
            </a:pPr>
            <a:r>
              <a:rPr lang="en-US" altLang="es-ES" sz="2000"/>
              <a:t>Lookup Contact Criteria (How to Speak)</a:t>
            </a:r>
          </a:p>
          <a:p>
            <a:pPr lvl="1">
              <a:lnSpc>
                <a:spcPct val="130000"/>
              </a:lnSpc>
              <a:spcBef>
                <a:spcPct val="15000"/>
              </a:spcBef>
            </a:pPr>
            <a:r>
              <a:rPr lang="en-US" altLang="es-ES" sz="2000"/>
              <a:t>Lookup Application Criteria (What to Say)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E82DF2-26DD-4564-AD59-9A9FCA7746E2}"/>
              </a:ext>
            </a:extLst>
          </p:cNvPr>
          <p:cNvSpPr>
            <a:spLocks noGrp="1"/>
          </p:cNvSpPr>
          <p:nvPr>
            <p:ph type="sldNum" sz="quarter" idx="10"/>
          </p:nvPr>
        </p:nvSpPr>
        <p:spPr/>
        <p:txBody>
          <a:bodyPr/>
          <a:lstStyle/>
          <a:p>
            <a:r>
              <a:rPr lang="en-US" altLang="es-ES"/>
              <a:t>Copyright 2007, Information Builders. Slide </a:t>
            </a:r>
            <a:fld id="{4605FF10-352D-4D3D-925B-D0F71E1D7D51}" type="slidenum">
              <a:rPr lang="en-US" altLang="es-ES"/>
              <a:pPr/>
              <a:t>37</a:t>
            </a:fld>
            <a:endParaRPr lang="en-US" altLang="es-ES"/>
          </a:p>
        </p:txBody>
      </p:sp>
      <p:pic>
        <p:nvPicPr>
          <p:cNvPr id="360450" name="Picture 2">
            <a:extLst>
              <a:ext uri="{FF2B5EF4-FFF2-40B4-BE49-F238E27FC236}">
                <a16:creationId xmlns:a16="http://schemas.microsoft.com/office/drawing/2014/main" id="{DF837AA6-00BC-4B2E-8634-599220FE0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85" b="31012"/>
          <a:stretch>
            <a:fillRect/>
          </a:stretch>
        </p:blipFill>
        <p:spPr bwMode="auto">
          <a:xfrm>
            <a:off x="5257800" y="136525"/>
            <a:ext cx="3886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2" name="Rectangle 4">
            <a:extLst>
              <a:ext uri="{FF2B5EF4-FFF2-40B4-BE49-F238E27FC236}">
                <a16:creationId xmlns:a16="http://schemas.microsoft.com/office/drawing/2014/main" id="{0AC77E3B-A5D1-4120-8644-29217FBCAB7F}"/>
              </a:ext>
            </a:extLst>
          </p:cNvPr>
          <p:cNvSpPr>
            <a:spLocks noGrp="1" noChangeArrowheads="1"/>
          </p:cNvSpPr>
          <p:nvPr>
            <p:ph type="title"/>
          </p:nvPr>
        </p:nvSpPr>
        <p:spPr/>
        <p:txBody>
          <a:bodyPr/>
          <a:lstStyle/>
          <a:p>
            <a:r>
              <a:rPr lang="en-US" altLang="es-ES"/>
              <a:t>Get Quotes</a:t>
            </a:r>
          </a:p>
        </p:txBody>
      </p:sp>
      <p:pic>
        <p:nvPicPr>
          <p:cNvPr id="360454" name="Picture 6">
            <a:extLst>
              <a:ext uri="{FF2B5EF4-FFF2-40B4-BE49-F238E27FC236}">
                <a16:creationId xmlns:a16="http://schemas.microsoft.com/office/drawing/2014/main" id="{578C3215-B35A-4895-98C2-14A04DD39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7383463" cy="4560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D73566-5FD8-4CB7-9EA6-44F909F5278A}"/>
              </a:ext>
            </a:extLst>
          </p:cNvPr>
          <p:cNvSpPr>
            <a:spLocks noGrp="1"/>
          </p:cNvSpPr>
          <p:nvPr>
            <p:ph type="sldNum" sz="quarter" idx="10"/>
          </p:nvPr>
        </p:nvSpPr>
        <p:spPr/>
        <p:txBody>
          <a:bodyPr/>
          <a:lstStyle/>
          <a:p>
            <a:r>
              <a:rPr lang="en-US" altLang="es-ES"/>
              <a:t>Copyright 2007, Information Builders. Slide </a:t>
            </a:r>
            <a:fld id="{0B9443BC-1931-48B8-B0B5-026B60F739EA}" type="slidenum">
              <a:rPr lang="en-US" altLang="es-ES"/>
              <a:pPr/>
              <a:t>38</a:t>
            </a:fld>
            <a:endParaRPr lang="en-US" altLang="es-ES"/>
          </a:p>
        </p:txBody>
      </p:sp>
      <p:pic>
        <p:nvPicPr>
          <p:cNvPr id="364546" name="Picture 2">
            <a:extLst>
              <a:ext uri="{FF2B5EF4-FFF2-40B4-BE49-F238E27FC236}">
                <a16:creationId xmlns:a16="http://schemas.microsoft.com/office/drawing/2014/main" id="{071A1629-E132-4E8A-AD40-F90A3938C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85" b="31012"/>
          <a:stretch>
            <a:fillRect/>
          </a:stretch>
        </p:blipFill>
        <p:spPr bwMode="auto">
          <a:xfrm>
            <a:off x="5257800" y="136525"/>
            <a:ext cx="3886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547" name="Rectangle 3">
            <a:extLst>
              <a:ext uri="{FF2B5EF4-FFF2-40B4-BE49-F238E27FC236}">
                <a16:creationId xmlns:a16="http://schemas.microsoft.com/office/drawing/2014/main" id="{9B64D4F5-816C-4D97-A3B4-FFA58B405AAF}"/>
              </a:ext>
            </a:extLst>
          </p:cNvPr>
          <p:cNvSpPr>
            <a:spLocks noGrp="1" noChangeArrowheads="1"/>
          </p:cNvSpPr>
          <p:nvPr>
            <p:ph type="title"/>
          </p:nvPr>
        </p:nvSpPr>
        <p:spPr/>
        <p:txBody>
          <a:bodyPr/>
          <a:lstStyle/>
          <a:p>
            <a:r>
              <a:rPr lang="en-US" altLang="es-ES"/>
              <a:t>Get Quotes</a:t>
            </a:r>
          </a:p>
        </p:txBody>
      </p:sp>
      <p:pic>
        <p:nvPicPr>
          <p:cNvPr id="364550" name="Picture 6">
            <a:extLst>
              <a:ext uri="{FF2B5EF4-FFF2-40B4-BE49-F238E27FC236}">
                <a16:creationId xmlns:a16="http://schemas.microsoft.com/office/drawing/2014/main" id="{84A2DA98-2696-4EAB-86A0-3C419B65F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7372350" cy="4675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3E360F-385E-4FAA-8D4F-11106954259E}"/>
              </a:ext>
            </a:extLst>
          </p:cNvPr>
          <p:cNvSpPr>
            <a:spLocks noGrp="1"/>
          </p:cNvSpPr>
          <p:nvPr>
            <p:ph type="sldNum" sz="quarter" idx="10"/>
          </p:nvPr>
        </p:nvSpPr>
        <p:spPr/>
        <p:txBody>
          <a:bodyPr/>
          <a:lstStyle/>
          <a:p>
            <a:r>
              <a:rPr lang="en-US" altLang="es-ES"/>
              <a:t>Copyright 2007, Information Builders. Slide </a:t>
            </a:r>
            <a:fld id="{2D237768-4874-4598-BE9B-76ABBDFC3726}" type="slidenum">
              <a:rPr lang="en-US" altLang="es-ES"/>
              <a:pPr/>
              <a:t>39</a:t>
            </a:fld>
            <a:endParaRPr lang="en-US" altLang="es-ES"/>
          </a:p>
        </p:txBody>
      </p:sp>
      <p:pic>
        <p:nvPicPr>
          <p:cNvPr id="368642" name="Picture 2">
            <a:extLst>
              <a:ext uri="{FF2B5EF4-FFF2-40B4-BE49-F238E27FC236}">
                <a16:creationId xmlns:a16="http://schemas.microsoft.com/office/drawing/2014/main" id="{6854AF41-EE47-4D32-95E3-CBC16DF75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85" b="31012"/>
          <a:stretch>
            <a:fillRect/>
          </a:stretch>
        </p:blipFill>
        <p:spPr bwMode="auto">
          <a:xfrm>
            <a:off x="5257800" y="136525"/>
            <a:ext cx="3886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43" name="Rectangle 3">
            <a:extLst>
              <a:ext uri="{FF2B5EF4-FFF2-40B4-BE49-F238E27FC236}">
                <a16:creationId xmlns:a16="http://schemas.microsoft.com/office/drawing/2014/main" id="{42CF86A0-3738-4247-BF2A-1CAE53F29E34}"/>
              </a:ext>
            </a:extLst>
          </p:cNvPr>
          <p:cNvSpPr>
            <a:spLocks noGrp="1" noChangeArrowheads="1"/>
          </p:cNvSpPr>
          <p:nvPr>
            <p:ph type="title"/>
          </p:nvPr>
        </p:nvSpPr>
        <p:spPr/>
        <p:txBody>
          <a:bodyPr/>
          <a:lstStyle/>
          <a:p>
            <a:r>
              <a:rPr lang="en-US" altLang="es-ES"/>
              <a:t>Get Quotes</a:t>
            </a:r>
          </a:p>
        </p:txBody>
      </p:sp>
      <p:pic>
        <p:nvPicPr>
          <p:cNvPr id="368645" name="Picture 5">
            <a:extLst>
              <a:ext uri="{FF2B5EF4-FFF2-40B4-BE49-F238E27FC236}">
                <a16:creationId xmlns:a16="http://schemas.microsoft.com/office/drawing/2014/main" id="{7382F7A3-C908-4AC7-87F7-596E41946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14600"/>
            <a:ext cx="8382000" cy="2706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83BF91DB-248E-430F-A7AE-958C4EDCC254}"/>
              </a:ext>
            </a:extLst>
          </p:cNvPr>
          <p:cNvSpPr>
            <a:spLocks noGrp="1"/>
          </p:cNvSpPr>
          <p:nvPr>
            <p:ph type="sldNum" sz="quarter" idx="10"/>
          </p:nvPr>
        </p:nvSpPr>
        <p:spPr/>
        <p:txBody>
          <a:bodyPr/>
          <a:lstStyle/>
          <a:p>
            <a:r>
              <a:rPr lang="en-US" altLang="es-ES"/>
              <a:t>Copyright 2007, Information Builders. Slide </a:t>
            </a:r>
            <a:fld id="{032F8B0D-761F-4A29-899C-B00DA73D2BB4}" type="slidenum">
              <a:rPr lang="en-US" altLang="es-ES"/>
              <a:pPr/>
              <a:t>4</a:t>
            </a:fld>
            <a:endParaRPr lang="en-US" altLang="es-ES"/>
          </a:p>
        </p:txBody>
      </p:sp>
      <p:sp>
        <p:nvSpPr>
          <p:cNvPr id="153602" name="Rectangle 2">
            <a:extLst>
              <a:ext uri="{FF2B5EF4-FFF2-40B4-BE49-F238E27FC236}">
                <a16:creationId xmlns:a16="http://schemas.microsoft.com/office/drawing/2014/main" id="{870B0504-6317-4C9A-8D8D-1A5BD3EA5C1A}"/>
              </a:ext>
            </a:extLst>
          </p:cNvPr>
          <p:cNvSpPr>
            <a:spLocks noGrp="1" noChangeArrowheads="1"/>
          </p:cNvSpPr>
          <p:nvPr>
            <p:ph type="title"/>
          </p:nvPr>
        </p:nvSpPr>
        <p:spPr/>
        <p:txBody>
          <a:bodyPr/>
          <a:lstStyle/>
          <a:p>
            <a:r>
              <a:rPr lang="en-US" altLang="es-ES"/>
              <a:t>Basic Integration Styles</a:t>
            </a:r>
          </a:p>
        </p:txBody>
      </p:sp>
      <p:sp>
        <p:nvSpPr>
          <p:cNvPr id="153603" name="Rectangle 3">
            <a:extLst>
              <a:ext uri="{FF2B5EF4-FFF2-40B4-BE49-F238E27FC236}">
                <a16:creationId xmlns:a16="http://schemas.microsoft.com/office/drawing/2014/main" id="{0E4300E8-B3EC-406B-AC0C-53F16609665D}"/>
              </a:ext>
            </a:extLst>
          </p:cNvPr>
          <p:cNvSpPr>
            <a:spLocks noGrp="1" noChangeArrowheads="1"/>
          </p:cNvSpPr>
          <p:nvPr>
            <p:ph type="body" idx="1"/>
          </p:nvPr>
        </p:nvSpPr>
        <p:spPr>
          <a:xfrm>
            <a:off x="304800" y="1066800"/>
            <a:ext cx="3886200" cy="5003800"/>
          </a:xfrm>
        </p:spPr>
        <p:txBody>
          <a:bodyPr/>
          <a:lstStyle/>
          <a:p>
            <a:pPr>
              <a:buFont typeface="Wingdings" panose="05000000000000000000" pitchFamily="2" charset="2"/>
              <a:buNone/>
            </a:pPr>
            <a:r>
              <a:rPr lang="en-US" altLang="es-ES" b="1" i="1"/>
              <a:t>File Transfer</a:t>
            </a:r>
            <a:br>
              <a:rPr lang="en-US" altLang="es-ES" b="1" i="1"/>
            </a:br>
            <a:r>
              <a:rPr lang="en-US" altLang="es-ES"/>
              <a:t>Applications share data by exchanging files. They use the export (producer) or import (consumer) patterns</a:t>
            </a:r>
            <a:br>
              <a:rPr lang="en-US" altLang="es-ES"/>
            </a:br>
            <a:endParaRPr lang="en-US" altLang="es-ES"/>
          </a:p>
          <a:p>
            <a:pPr>
              <a:buFont typeface="Wingdings" panose="05000000000000000000" pitchFamily="2" charset="2"/>
              <a:buNone/>
            </a:pPr>
            <a:r>
              <a:rPr lang="en-US" altLang="es-ES" b="1" i="1"/>
              <a:t>Shared Database</a:t>
            </a:r>
            <a:br>
              <a:rPr lang="en-US" altLang="es-ES" b="1" i="1"/>
            </a:br>
            <a:r>
              <a:rPr lang="en-US" altLang="es-ES"/>
              <a:t>Applications store the data they wish to share in a common database.</a:t>
            </a:r>
          </a:p>
        </p:txBody>
      </p:sp>
      <p:pic>
        <p:nvPicPr>
          <p:cNvPr id="153606" name="Picture 6">
            <a:extLst>
              <a:ext uri="{FF2B5EF4-FFF2-40B4-BE49-F238E27FC236}">
                <a16:creationId xmlns:a16="http://schemas.microsoft.com/office/drawing/2014/main" id="{7EFB5906-9B44-498D-B7B8-415833B72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295400"/>
            <a:ext cx="43418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7" name="Picture 7">
            <a:extLst>
              <a:ext uri="{FF2B5EF4-FFF2-40B4-BE49-F238E27FC236}">
                <a16:creationId xmlns:a16="http://schemas.microsoft.com/office/drawing/2014/main" id="{2C269D30-895F-46E4-8489-FE1D98E855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788" y="3752850"/>
            <a:ext cx="4341812" cy="24955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additive="base">
                                        <p:cTn id="7" dur="500" fill="hold"/>
                                        <p:tgtEl>
                                          <p:spTgt spid="1536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3606"/>
                                        </p:tgtEl>
                                        <p:attrNameLst>
                                          <p:attrName>style.visibility</p:attrName>
                                        </p:attrNameLst>
                                      </p:cBhvr>
                                      <p:to>
                                        <p:strVal val="visible"/>
                                      </p:to>
                                    </p:set>
                                    <p:anim calcmode="lin" valueType="num">
                                      <p:cBhvr additive="base">
                                        <p:cTn id="11" dur="500" fill="hold"/>
                                        <p:tgtEl>
                                          <p:spTgt spid="153606"/>
                                        </p:tgtEl>
                                        <p:attrNameLst>
                                          <p:attrName>ppt_x</p:attrName>
                                        </p:attrNameLst>
                                      </p:cBhvr>
                                      <p:tavLst>
                                        <p:tav tm="0">
                                          <p:val>
                                            <p:strVal val="0-#ppt_w/2"/>
                                          </p:val>
                                        </p:tav>
                                        <p:tav tm="100000">
                                          <p:val>
                                            <p:strVal val="#ppt_x"/>
                                          </p:val>
                                        </p:tav>
                                      </p:tavLst>
                                    </p:anim>
                                    <p:anim calcmode="lin" valueType="num">
                                      <p:cBhvr additive="base">
                                        <p:cTn id="12" dur="500" fill="hold"/>
                                        <p:tgtEl>
                                          <p:spTgt spid="15360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53603">
                                            <p:txEl>
                                              <p:pRg st="1" end="1"/>
                                            </p:txEl>
                                          </p:spTgt>
                                        </p:tgtEl>
                                        <p:attrNameLst>
                                          <p:attrName>style.visibility</p:attrName>
                                        </p:attrNameLst>
                                      </p:cBhvr>
                                      <p:to>
                                        <p:strVal val="visible"/>
                                      </p:to>
                                    </p:set>
                                    <p:anim calcmode="lin" valueType="num">
                                      <p:cBhvr additive="base">
                                        <p:cTn id="17" dur="500" fill="hold"/>
                                        <p:tgtEl>
                                          <p:spTgt spid="15360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5360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53607"/>
                                        </p:tgtEl>
                                        <p:attrNameLst>
                                          <p:attrName>style.visibility</p:attrName>
                                        </p:attrNameLst>
                                      </p:cBhvr>
                                      <p:to>
                                        <p:strVal val="visible"/>
                                      </p:to>
                                    </p:set>
                                    <p:anim calcmode="lin" valueType="num">
                                      <p:cBhvr additive="base">
                                        <p:cTn id="21" dur="500" fill="hold"/>
                                        <p:tgtEl>
                                          <p:spTgt spid="153607"/>
                                        </p:tgtEl>
                                        <p:attrNameLst>
                                          <p:attrName>ppt_x</p:attrName>
                                        </p:attrNameLst>
                                      </p:cBhvr>
                                      <p:tavLst>
                                        <p:tav tm="0">
                                          <p:val>
                                            <p:strVal val="0-#ppt_w/2"/>
                                          </p:val>
                                        </p:tav>
                                        <p:tav tm="100000">
                                          <p:val>
                                            <p:strVal val="#ppt_x"/>
                                          </p:val>
                                        </p:tav>
                                      </p:tavLst>
                                    </p:anim>
                                    <p:anim calcmode="lin" valueType="num">
                                      <p:cBhvr additive="base">
                                        <p:cTn id="22" dur="500" fill="hold"/>
                                        <p:tgtEl>
                                          <p:spTgt spid="1536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F811B22B-880F-4DAA-BDC2-BF3FD25CCC80}"/>
              </a:ext>
            </a:extLst>
          </p:cNvPr>
          <p:cNvSpPr>
            <a:spLocks noGrp="1"/>
          </p:cNvSpPr>
          <p:nvPr>
            <p:ph type="sldNum" sz="quarter" idx="10"/>
          </p:nvPr>
        </p:nvSpPr>
        <p:spPr/>
        <p:txBody>
          <a:bodyPr/>
          <a:lstStyle/>
          <a:p>
            <a:r>
              <a:rPr lang="en-US" altLang="es-ES"/>
              <a:t>Copyright 2007, Information Builders. Slide </a:t>
            </a:r>
            <a:fld id="{6B29FF93-C61C-4B89-B536-E4A7BFD44244}" type="slidenum">
              <a:rPr lang="en-US" altLang="es-ES"/>
              <a:pPr/>
              <a:t>40</a:t>
            </a:fld>
            <a:endParaRPr lang="en-US" altLang="es-ES"/>
          </a:p>
        </p:txBody>
      </p:sp>
      <p:pic>
        <p:nvPicPr>
          <p:cNvPr id="370691" name="Picture 3">
            <a:extLst>
              <a:ext uri="{FF2B5EF4-FFF2-40B4-BE49-F238E27FC236}">
                <a16:creationId xmlns:a16="http://schemas.microsoft.com/office/drawing/2014/main" id="{3A2D88AB-63FD-4081-9A08-9BAFA51A6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8583613"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710" name="Rectangle 22">
            <a:extLst>
              <a:ext uri="{FF2B5EF4-FFF2-40B4-BE49-F238E27FC236}">
                <a16:creationId xmlns:a16="http://schemas.microsoft.com/office/drawing/2014/main" id="{6099D355-8761-47D6-BEBE-6E1C1E83D71A}"/>
              </a:ext>
            </a:extLst>
          </p:cNvPr>
          <p:cNvSpPr>
            <a:spLocks noGrp="1" noChangeArrowheads="1"/>
          </p:cNvSpPr>
          <p:nvPr>
            <p:ph type="title"/>
          </p:nvPr>
        </p:nvSpPr>
        <p:spPr/>
        <p:txBody>
          <a:bodyPr/>
          <a:lstStyle/>
          <a:p>
            <a:r>
              <a:rPr lang="en-US" altLang="es-ES"/>
              <a:t>LoansForYou.Com</a:t>
            </a:r>
          </a:p>
        </p:txBody>
      </p:sp>
      <p:pic>
        <p:nvPicPr>
          <p:cNvPr id="370708" name="Picture 20">
            <a:extLst>
              <a:ext uri="{FF2B5EF4-FFF2-40B4-BE49-F238E27FC236}">
                <a16:creationId xmlns:a16="http://schemas.microsoft.com/office/drawing/2014/main" id="{976FEE4B-D0B1-4792-A80A-6AC53D38DA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2" y="-444747"/>
            <a:ext cx="9144000" cy="590550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370691"/>
                                        </p:tgtEl>
                                      </p:cBhvr>
                                    </p:animEffect>
                                    <p:set>
                                      <p:cBhvr>
                                        <p:cTn id="7" dur="1" fill="hold">
                                          <p:stCondLst>
                                            <p:cond delay="1999"/>
                                          </p:stCondLst>
                                        </p:cTn>
                                        <p:tgtEl>
                                          <p:spTgt spid="370691"/>
                                        </p:tgtEl>
                                        <p:attrNameLst>
                                          <p:attrName>style.visibility</p:attrName>
                                        </p:attrNameLst>
                                      </p:cBhvr>
                                      <p:to>
                                        <p:strVal val="hidden"/>
                                      </p:to>
                                    </p:set>
                                  </p:childTnLst>
                                </p:cTn>
                              </p:par>
                              <p:par>
                                <p:cTn id="8" presetID="55" presetClass="entr" presetSubtype="0" fill="hold" nodeType="withEffect">
                                  <p:stCondLst>
                                    <p:cond delay="0"/>
                                  </p:stCondLst>
                                  <p:childTnLst>
                                    <p:set>
                                      <p:cBhvr>
                                        <p:cTn id="9" dur="1" fill="hold">
                                          <p:stCondLst>
                                            <p:cond delay="0"/>
                                          </p:stCondLst>
                                        </p:cTn>
                                        <p:tgtEl>
                                          <p:spTgt spid="370708"/>
                                        </p:tgtEl>
                                        <p:attrNameLst>
                                          <p:attrName>style.visibility</p:attrName>
                                        </p:attrNameLst>
                                      </p:cBhvr>
                                      <p:to>
                                        <p:strVal val="visible"/>
                                      </p:to>
                                    </p:set>
                                    <p:anim calcmode="lin" valueType="num">
                                      <p:cBhvr>
                                        <p:cTn id="10" dur="3000" fill="hold"/>
                                        <p:tgtEl>
                                          <p:spTgt spid="370708"/>
                                        </p:tgtEl>
                                        <p:attrNameLst>
                                          <p:attrName>ppt_w</p:attrName>
                                        </p:attrNameLst>
                                      </p:cBhvr>
                                      <p:tavLst>
                                        <p:tav tm="0">
                                          <p:val>
                                            <p:strVal val="#ppt_w*0.70"/>
                                          </p:val>
                                        </p:tav>
                                        <p:tav tm="100000">
                                          <p:val>
                                            <p:strVal val="#ppt_w"/>
                                          </p:val>
                                        </p:tav>
                                      </p:tavLst>
                                    </p:anim>
                                    <p:anim calcmode="lin" valueType="num">
                                      <p:cBhvr>
                                        <p:cTn id="11" dur="3000" fill="hold"/>
                                        <p:tgtEl>
                                          <p:spTgt spid="370708"/>
                                        </p:tgtEl>
                                        <p:attrNameLst>
                                          <p:attrName>ppt_h</p:attrName>
                                        </p:attrNameLst>
                                      </p:cBhvr>
                                      <p:tavLst>
                                        <p:tav tm="0">
                                          <p:val>
                                            <p:strVal val="#ppt_h"/>
                                          </p:val>
                                        </p:tav>
                                        <p:tav tm="100000">
                                          <p:val>
                                            <p:strVal val="#ppt_h"/>
                                          </p:val>
                                        </p:tav>
                                      </p:tavLst>
                                    </p:anim>
                                    <p:animEffect transition="in" filter="fade">
                                      <p:cBhvr>
                                        <p:cTn id="12" dur="3000"/>
                                        <p:tgtEl>
                                          <p:spTgt spid="370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3142089E-E974-456E-AB2A-51D8664B0E65}"/>
              </a:ext>
            </a:extLst>
          </p:cNvPr>
          <p:cNvSpPr>
            <a:spLocks noGrp="1"/>
          </p:cNvSpPr>
          <p:nvPr>
            <p:ph type="sldNum" sz="quarter" idx="10"/>
          </p:nvPr>
        </p:nvSpPr>
        <p:spPr/>
        <p:txBody>
          <a:bodyPr/>
          <a:lstStyle/>
          <a:p>
            <a:r>
              <a:rPr lang="en-US" altLang="es-ES"/>
              <a:t>Copyright 2007, Information Builders. Slide </a:t>
            </a:r>
            <a:fld id="{229D2639-1C0E-41F5-B90D-E5C3E440447F}" type="slidenum">
              <a:rPr lang="en-US" altLang="es-ES"/>
              <a:pPr/>
              <a:t>41</a:t>
            </a:fld>
            <a:endParaRPr lang="en-US" altLang="es-ES"/>
          </a:p>
        </p:txBody>
      </p:sp>
      <p:pic>
        <p:nvPicPr>
          <p:cNvPr id="436228" name="Picture 4">
            <a:extLst>
              <a:ext uri="{FF2B5EF4-FFF2-40B4-BE49-F238E27FC236}">
                <a16:creationId xmlns:a16="http://schemas.microsoft.com/office/drawing/2014/main" id="{5D6C05C1-5F2F-4C06-972B-8F36477ADC40}"/>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172200"/>
          </a:xfrm>
          <a:noFill/>
          <a:ln/>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436229" name="Picture 5">
            <a:extLst>
              <a:ext uri="{FF2B5EF4-FFF2-40B4-BE49-F238E27FC236}">
                <a16:creationId xmlns:a16="http://schemas.microsoft.com/office/drawing/2014/main" id="{9E7595B1-39BE-4DA6-843E-D108C3A1F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xit" presetSubtype="0" fill="hold" nodeType="clickEffect">
                                  <p:stCondLst>
                                    <p:cond delay="0"/>
                                  </p:stCondLst>
                                  <p:childTnLst>
                                    <p:animEffect transition="out" filter="fade">
                                      <p:cBhvr>
                                        <p:cTn id="6" dur="1000"/>
                                        <p:tgtEl>
                                          <p:spTgt spid="436228"/>
                                        </p:tgtEl>
                                      </p:cBhvr>
                                    </p:animEffect>
                                    <p:anim calcmode="lin" valueType="num">
                                      <p:cBhvr>
                                        <p:cTn id="7" dur="1000"/>
                                        <p:tgtEl>
                                          <p:spTgt spid="436228"/>
                                        </p:tgtEl>
                                        <p:attrNameLst>
                                          <p:attrName>ppt_x</p:attrName>
                                        </p:attrNameLst>
                                      </p:cBhvr>
                                      <p:tavLst>
                                        <p:tav tm="0">
                                          <p:val>
                                            <p:strVal val="ppt_x"/>
                                          </p:val>
                                        </p:tav>
                                        <p:tav tm="100000">
                                          <p:val>
                                            <p:strVal val="ppt_x"/>
                                          </p:val>
                                        </p:tav>
                                      </p:tavLst>
                                    </p:anim>
                                    <p:anim calcmode="lin" valueType="num">
                                      <p:cBhvr>
                                        <p:cTn id="8" dur="100" decel="100000"/>
                                        <p:tgtEl>
                                          <p:spTgt spid="436228"/>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436228"/>
                                        </p:tgtEl>
                                        <p:attrNameLst>
                                          <p:attrName>ppt_y</p:attrName>
                                        </p:attrNameLst>
                                      </p:cBhvr>
                                      <p:tavLst>
                                        <p:tav tm="0">
                                          <p:val>
                                            <p:strVal val="ppt_y"/>
                                          </p:val>
                                        </p:tav>
                                        <p:tav tm="100000">
                                          <p:val>
                                            <p:strVal val="ppt_y+1"/>
                                          </p:val>
                                        </p:tav>
                                      </p:tavLst>
                                    </p:anim>
                                    <p:set>
                                      <p:cBhvr>
                                        <p:cTn id="10" dur="1" fill="hold">
                                          <p:stCondLst>
                                            <p:cond delay="999"/>
                                          </p:stCondLst>
                                        </p:cTn>
                                        <p:tgtEl>
                                          <p:spTgt spid="436228"/>
                                        </p:tgtEl>
                                        <p:attrNameLst>
                                          <p:attrName>style.visibility</p:attrName>
                                        </p:attrNameLst>
                                      </p:cBhvr>
                                      <p:to>
                                        <p:strVal val="hidden"/>
                                      </p:to>
                                    </p:set>
                                  </p:childTnLst>
                                </p:cTn>
                              </p:par>
                              <p:par>
                                <p:cTn id="11" presetID="37" presetClass="entr" presetSubtype="0" fill="hold" nodeType="withEffect">
                                  <p:stCondLst>
                                    <p:cond delay="0"/>
                                  </p:stCondLst>
                                  <p:childTnLst>
                                    <p:set>
                                      <p:cBhvr>
                                        <p:cTn id="12" dur="1" fill="hold">
                                          <p:stCondLst>
                                            <p:cond delay="0"/>
                                          </p:stCondLst>
                                        </p:cTn>
                                        <p:tgtEl>
                                          <p:spTgt spid="436229"/>
                                        </p:tgtEl>
                                        <p:attrNameLst>
                                          <p:attrName>style.visibility</p:attrName>
                                        </p:attrNameLst>
                                      </p:cBhvr>
                                      <p:to>
                                        <p:strVal val="visible"/>
                                      </p:to>
                                    </p:set>
                                    <p:animEffect transition="in" filter="fade">
                                      <p:cBhvr>
                                        <p:cTn id="13" dur="1000"/>
                                        <p:tgtEl>
                                          <p:spTgt spid="436229"/>
                                        </p:tgtEl>
                                      </p:cBhvr>
                                    </p:animEffect>
                                    <p:anim calcmode="lin" valueType="num">
                                      <p:cBhvr>
                                        <p:cTn id="14" dur="1000" fill="hold"/>
                                        <p:tgtEl>
                                          <p:spTgt spid="436229"/>
                                        </p:tgtEl>
                                        <p:attrNameLst>
                                          <p:attrName>ppt_x</p:attrName>
                                        </p:attrNameLst>
                                      </p:cBhvr>
                                      <p:tavLst>
                                        <p:tav tm="0">
                                          <p:val>
                                            <p:strVal val="#ppt_x"/>
                                          </p:val>
                                        </p:tav>
                                        <p:tav tm="100000">
                                          <p:val>
                                            <p:strVal val="#ppt_x"/>
                                          </p:val>
                                        </p:tav>
                                      </p:tavLst>
                                    </p:anim>
                                    <p:anim calcmode="lin" valueType="num">
                                      <p:cBhvr>
                                        <p:cTn id="15" dur="900" decel="100000" fill="hold"/>
                                        <p:tgtEl>
                                          <p:spTgt spid="43622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362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E214795-B8BA-4971-8104-053C9E68A6FD}"/>
              </a:ext>
            </a:extLst>
          </p:cNvPr>
          <p:cNvSpPr>
            <a:spLocks noGrp="1"/>
          </p:cNvSpPr>
          <p:nvPr>
            <p:ph type="sldNum" sz="quarter" idx="10"/>
          </p:nvPr>
        </p:nvSpPr>
        <p:spPr/>
        <p:txBody>
          <a:bodyPr/>
          <a:lstStyle/>
          <a:p>
            <a:r>
              <a:rPr lang="en-US" altLang="es-ES"/>
              <a:t>Copyright 2007, Information Builders. Slide </a:t>
            </a:r>
            <a:fld id="{F3E41B99-2BBD-4672-8D0D-D8064FD116E7}" type="slidenum">
              <a:rPr lang="en-US" altLang="es-ES"/>
              <a:pPr/>
              <a:t>42</a:t>
            </a:fld>
            <a:endParaRPr lang="en-US" altLang="es-ES"/>
          </a:p>
        </p:txBody>
      </p:sp>
      <p:pic>
        <p:nvPicPr>
          <p:cNvPr id="437252" name="Picture 4">
            <a:extLst>
              <a:ext uri="{FF2B5EF4-FFF2-40B4-BE49-F238E27FC236}">
                <a16:creationId xmlns:a16="http://schemas.microsoft.com/office/drawing/2014/main" id="{72C6EAEE-6363-45EA-B200-979897690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481AC72-0CEF-4845-958F-66CFC85FB621}"/>
              </a:ext>
            </a:extLst>
          </p:cNvPr>
          <p:cNvSpPr>
            <a:spLocks noGrp="1"/>
          </p:cNvSpPr>
          <p:nvPr>
            <p:ph type="sldNum" sz="quarter" idx="10"/>
          </p:nvPr>
        </p:nvSpPr>
        <p:spPr/>
        <p:txBody>
          <a:bodyPr/>
          <a:lstStyle/>
          <a:p>
            <a:r>
              <a:rPr lang="en-US" altLang="es-ES"/>
              <a:t>Copyright 2007, Information Builders. Slide </a:t>
            </a:r>
            <a:fld id="{695DF94F-5B77-498C-B95F-2AA74BEA811E}" type="slidenum">
              <a:rPr lang="en-US" altLang="es-ES"/>
              <a:pPr/>
              <a:t>43</a:t>
            </a:fld>
            <a:endParaRPr lang="en-US" altLang="es-ES"/>
          </a:p>
        </p:txBody>
      </p:sp>
      <p:pic>
        <p:nvPicPr>
          <p:cNvPr id="438275" name="Picture 3">
            <a:extLst>
              <a:ext uri="{FF2B5EF4-FFF2-40B4-BE49-F238E27FC236}">
                <a16:creationId xmlns:a16="http://schemas.microsoft.com/office/drawing/2014/main" id="{51A6F175-2973-41BB-B688-AB1C3C709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9" name="Picture 7">
            <a:extLst>
              <a:ext uri="{FF2B5EF4-FFF2-40B4-BE49-F238E27FC236}">
                <a16:creationId xmlns:a16="http://schemas.microsoft.com/office/drawing/2014/main" id="{A1C5E882-6291-4CE3-80BF-F274686B7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08" t="-1906" r="18008"/>
          <a:stretch>
            <a:fillRect/>
          </a:stretch>
        </p:blipFill>
        <p:spPr bwMode="auto">
          <a:xfrm>
            <a:off x="1752600" y="3771900"/>
            <a:ext cx="70104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77" name="Picture 5">
            <a:extLst>
              <a:ext uri="{FF2B5EF4-FFF2-40B4-BE49-F238E27FC236}">
                <a16:creationId xmlns:a16="http://schemas.microsoft.com/office/drawing/2014/main" id="{CBBF26F1-1EEC-4358-97E8-15684AFF1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714375"/>
            <a:ext cx="77724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438278" name="Picture 6">
            <a:extLst>
              <a:ext uri="{FF2B5EF4-FFF2-40B4-BE49-F238E27FC236}">
                <a16:creationId xmlns:a16="http://schemas.microsoft.com/office/drawing/2014/main" id="{B1DD2215-B89C-43F0-85E7-A6D3B27E9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4251" y="829263"/>
            <a:ext cx="5780148" cy="176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38277"/>
                                        </p:tgtEl>
                                        <p:attrNameLst>
                                          <p:attrName>style.visibility</p:attrName>
                                        </p:attrNameLst>
                                      </p:cBhvr>
                                      <p:to>
                                        <p:strVal val="visible"/>
                                      </p:to>
                                    </p:set>
                                    <p:anim calcmode="lin" valueType="num">
                                      <p:cBhvr>
                                        <p:cTn id="7" dur="500" fill="hold"/>
                                        <p:tgtEl>
                                          <p:spTgt spid="438277"/>
                                        </p:tgtEl>
                                        <p:attrNameLst>
                                          <p:attrName>ppt_w</p:attrName>
                                        </p:attrNameLst>
                                      </p:cBhvr>
                                      <p:tavLst>
                                        <p:tav tm="0">
                                          <p:val>
                                            <p:strVal val="#ppt_w*0.05"/>
                                          </p:val>
                                        </p:tav>
                                        <p:tav tm="100000">
                                          <p:val>
                                            <p:strVal val="#ppt_w"/>
                                          </p:val>
                                        </p:tav>
                                      </p:tavLst>
                                    </p:anim>
                                    <p:anim calcmode="lin" valueType="num">
                                      <p:cBhvr>
                                        <p:cTn id="8" dur="500" fill="hold"/>
                                        <p:tgtEl>
                                          <p:spTgt spid="438277"/>
                                        </p:tgtEl>
                                        <p:attrNameLst>
                                          <p:attrName>ppt_h</p:attrName>
                                        </p:attrNameLst>
                                      </p:cBhvr>
                                      <p:tavLst>
                                        <p:tav tm="0">
                                          <p:val>
                                            <p:strVal val="#ppt_h"/>
                                          </p:val>
                                        </p:tav>
                                        <p:tav tm="100000">
                                          <p:val>
                                            <p:strVal val="#ppt_h"/>
                                          </p:val>
                                        </p:tav>
                                      </p:tavLst>
                                    </p:anim>
                                    <p:anim calcmode="lin" valueType="num">
                                      <p:cBhvr>
                                        <p:cTn id="9" dur="500" fill="hold"/>
                                        <p:tgtEl>
                                          <p:spTgt spid="438277"/>
                                        </p:tgtEl>
                                        <p:attrNameLst>
                                          <p:attrName>ppt_x</p:attrName>
                                        </p:attrNameLst>
                                      </p:cBhvr>
                                      <p:tavLst>
                                        <p:tav tm="0">
                                          <p:val>
                                            <p:strVal val="#ppt_x-.2"/>
                                          </p:val>
                                        </p:tav>
                                        <p:tav tm="100000">
                                          <p:val>
                                            <p:strVal val="#ppt_x"/>
                                          </p:val>
                                        </p:tav>
                                      </p:tavLst>
                                    </p:anim>
                                    <p:anim calcmode="lin" valueType="num">
                                      <p:cBhvr>
                                        <p:cTn id="10" dur="500" fill="hold"/>
                                        <p:tgtEl>
                                          <p:spTgt spid="438277"/>
                                        </p:tgtEl>
                                        <p:attrNameLst>
                                          <p:attrName>ppt_y</p:attrName>
                                        </p:attrNameLst>
                                      </p:cBhvr>
                                      <p:tavLst>
                                        <p:tav tm="0">
                                          <p:val>
                                            <p:strVal val="#ppt_y"/>
                                          </p:val>
                                        </p:tav>
                                        <p:tav tm="100000">
                                          <p:val>
                                            <p:strVal val="#ppt_y"/>
                                          </p:val>
                                        </p:tav>
                                      </p:tavLst>
                                    </p:anim>
                                    <p:animEffect transition="in" filter="fade">
                                      <p:cBhvr>
                                        <p:cTn id="11" dur="500"/>
                                        <p:tgtEl>
                                          <p:spTgt spid="438277"/>
                                        </p:tgtEl>
                                      </p:cBhvr>
                                    </p:animEffect>
                                  </p:childTnLst>
                                </p:cTn>
                              </p:par>
                              <p:par>
                                <p:cTn id="12" presetID="56" presetClass="path" presetSubtype="0" accel="50000" decel="50000" fill="hold" nodeType="withEffect">
                                  <p:stCondLst>
                                    <p:cond delay="0"/>
                                  </p:stCondLst>
                                  <p:childTnLst>
                                    <p:animMotion origin="layout" path="M 0.05 -0.02014 L -0.09167 0.1 " pathEditMode="relative" rAng="0" ptsTypes="AA">
                                      <p:cBhvr>
                                        <p:cTn id="13" dur="2000" fill="hold"/>
                                        <p:tgtEl>
                                          <p:spTgt spid="438277"/>
                                        </p:tgtEl>
                                        <p:attrNameLst>
                                          <p:attrName>ppt_x</p:attrName>
                                          <p:attrName>ppt_y</p:attrName>
                                        </p:attrNameLst>
                                      </p:cBhvr>
                                      <p:rCtr x="-7083" y="5995"/>
                                    </p:animMotion>
                                  </p:childTnLst>
                                </p:cTn>
                              </p:par>
                              <p:par>
                                <p:cTn id="14" presetID="6" presetClass="emph" presetSubtype="0" fill="hold" nodeType="withEffect">
                                  <p:stCondLst>
                                    <p:cond delay="0"/>
                                  </p:stCondLst>
                                  <p:childTnLst>
                                    <p:animScale>
                                      <p:cBhvr>
                                        <p:cTn id="15" dur="2000" fill="hold"/>
                                        <p:tgtEl>
                                          <p:spTgt spid="438277"/>
                                        </p:tgtEl>
                                      </p:cBhvr>
                                      <p:by x="150000" y="150000"/>
                                    </p:animScale>
                                  </p:childTnLst>
                                </p:cTn>
                              </p:par>
                              <p:par>
                                <p:cTn id="16" presetID="35" presetClass="entr" presetSubtype="0" fill="hold" nodeType="withEffect">
                                  <p:stCondLst>
                                    <p:cond delay="0"/>
                                  </p:stCondLst>
                                  <p:childTnLst>
                                    <p:set>
                                      <p:cBhvr>
                                        <p:cTn id="17" dur="1" fill="hold">
                                          <p:stCondLst>
                                            <p:cond delay="0"/>
                                          </p:stCondLst>
                                        </p:cTn>
                                        <p:tgtEl>
                                          <p:spTgt spid="438278"/>
                                        </p:tgtEl>
                                        <p:attrNameLst>
                                          <p:attrName>style.visibility</p:attrName>
                                        </p:attrNameLst>
                                      </p:cBhvr>
                                      <p:to>
                                        <p:strVal val="visible"/>
                                      </p:to>
                                    </p:set>
                                    <p:animEffect transition="in" filter="fade">
                                      <p:cBhvr>
                                        <p:cTn id="18" dur="1000"/>
                                        <p:tgtEl>
                                          <p:spTgt spid="438278"/>
                                        </p:tgtEl>
                                      </p:cBhvr>
                                    </p:animEffect>
                                    <p:anim calcmode="lin" valueType="num">
                                      <p:cBhvr>
                                        <p:cTn id="19" dur="1000" fill="hold"/>
                                        <p:tgtEl>
                                          <p:spTgt spid="438278"/>
                                        </p:tgtEl>
                                        <p:attrNameLst>
                                          <p:attrName>style.rotation</p:attrName>
                                        </p:attrNameLst>
                                      </p:cBhvr>
                                      <p:tavLst>
                                        <p:tav tm="0">
                                          <p:val>
                                            <p:fltVal val="720"/>
                                          </p:val>
                                        </p:tav>
                                        <p:tav tm="100000">
                                          <p:val>
                                            <p:fltVal val="0"/>
                                          </p:val>
                                        </p:tav>
                                      </p:tavLst>
                                    </p:anim>
                                    <p:anim calcmode="lin" valueType="num">
                                      <p:cBhvr>
                                        <p:cTn id="20" dur="1000" fill="hold"/>
                                        <p:tgtEl>
                                          <p:spTgt spid="438278"/>
                                        </p:tgtEl>
                                        <p:attrNameLst>
                                          <p:attrName>ppt_h</p:attrName>
                                        </p:attrNameLst>
                                      </p:cBhvr>
                                      <p:tavLst>
                                        <p:tav tm="0">
                                          <p:val>
                                            <p:fltVal val="0"/>
                                          </p:val>
                                        </p:tav>
                                        <p:tav tm="100000">
                                          <p:val>
                                            <p:strVal val="#ppt_h"/>
                                          </p:val>
                                        </p:tav>
                                      </p:tavLst>
                                    </p:anim>
                                    <p:anim calcmode="lin" valueType="num">
                                      <p:cBhvr>
                                        <p:cTn id="21" dur="1000" fill="hold"/>
                                        <p:tgtEl>
                                          <p:spTgt spid="438278"/>
                                        </p:tgtEl>
                                        <p:attrNameLst>
                                          <p:attrName>ppt_w</p:attrName>
                                        </p:attrNameLst>
                                      </p:cBhvr>
                                      <p:tavLst>
                                        <p:tav tm="0">
                                          <p:val>
                                            <p:fltVal val="0"/>
                                          </p:val>
                                        </p:tav>
                                        <p:tav tm="100000">
                                          <p:val>
                                            <p:strVal val="#ppt_w"/>
                                          </p:val>
                                        </p:tav>
                                      </p:tavLst>
                                    </p:anim>
                                  </p:childTnLst>
                                </p:cTn>
                              </p:par>
                            </p:childTnLst>
                          </p:cTn>
                        </p:par>
                        <p:par>
                          <p:cTn id="22" fill="hold" nodeType="afterGroup">
                            <p:stCondLst>
                              <p:cond delay="2000"/>
                            </p:stCondLst>
                            <p:childTnLst>
                              <p:par>
                                <p:cTn id="23" presetID="6" presetClass="emph" presetSubtype="0" fill="hold" nodeType="afterEffect">
                                  <p:stCondLst>
                                    <p:cond delay="0"/>
                                  </p:stCondLst>
                                  <p:childTnLst>
                                    <p:animScale>
                                      <p:cBhvr>
                                        <p:cTn id="24" dur="1000" fill="hold"/>
                                        <p:tgtEl>
                                          <p:spTgt spid="438278"/>
                                        </p:tgtEl>
                                      </p:cBhvr>
                                      <p:by x="115000" y="115000"/>
                                    </p:animScale>
                                  </p:childTnLst>
                                </p:cTn>
                              </p:par>
                            </p:childTnLst>
                          </p:cTn>
                        </p:par>
                        <p:par>
                          <p:cTn id="25" fill="hold" nodeType="afterGroup">
                            <p:stCondLst>
                              <p:cond delay="3000"/>
                            </p:stCondLst>
                            <p:childTnLst>
                              <p:par>
                                <p:cTn id="26" presetID="55" presetClass="entr" presetSubtype="0" fill="hold" nodeType="afterEffect">
                                  <p:stCondLst>
                                    <p:cond delay="0"/>
                                  </p:stCondLst>
                                  <p:childTnLst>
                                    <p:set>
                                      <p:cBhvr>
                                        <p:cTn id="27" dur="1" fill="hold">
                                          <p:stCondLst>
                                            <p:cond delay="0"/>
                                          </p:stCondLst>
                                        </p:cTn>
                                        <p:tgtEl>
                                          <p:spTgt spid="438279"/>
                                        </p:tgtEl>
                                        <p:attrNameLst>
                                          <p:attrName>style.visibility</p:attrName>
                                        </p:attrNameLst>
                                      </p:cBhvr>
                                      <p:to>
                                        <p:strVal val="visible"/>
                                      </p:to>
                                    </p:set>
                                    <p:anim calcmode="lin" valueType="num">
                                      <p:cBhvr>
                                        <p:cTn id="28" dur="1000" fill="hold"/>
                                        <p:tgtEl>
                                          <p:spTgt spid="438279"/>
                                        </p:tgtEl>
                                        <p:attrNameLst>
                                          <p:attrName>ppt_w</p:attrName>
                                        </p:attrNameLst>
                                      </p:cBhvr>
                                      <p:tavLst>
                                        <p:tav tm="0">
                                          <p:val>
                                            <p:strVal val="#ppt_w*0.70"/>
                                          </p:val>
                                        </p:tav>
                                        <p:tav tm="100000">
                                          <p:val>
                                            <p:strVal val="#ppt_w"/>
                                          </p:val>
                                        </p:tav>
                                      </p:tavLst>
                                    </p:anim>
                                    <p:anim calcmode="lin" valueType="num">
                                      <p:cBhvr>
                                        <p:cTn id="29" dur="1000" fill="hold"/>
                                        <p:tgtEl>
                                          <p:spTgt spid="438279"/>
                                        </p:tgtEl>
                                        <p:attrNameLst>
                                          <p:attrName>ppt_h</p:attrName>
                                        </p:attrNameLst>
                                      </p:cBhvr>
                                      <p:tavLst>
                                        <p:tav tm="0">
                                          <p:val>
                                            <p:strVal val="#ppt_h"/>
                                          </p:val>
                                        </p:tav>
                                        <p:tav tm="100000">
                                          <p:val>
                                            <p:strVal val="#ppt_h"/>
                                          </p:val>
                                        </p:tav>
                                      </p:tavLst>
                                    </p:anim>
                                    <p:animEffect transition="in" filter="fade">
                                      <p:cBhvr>
                                        <p:cTn id="30" dur="1000"/>
                                        <p:tgtEl>
                                          <p:spTgt spid="438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66918B8C-2D73-4257-AA6E-AF3CF0FA09BD}"/>
              </a:ext>
            </a:extLst>
          </p:cNvPr>
          <p:cNvSpPr>
            <a:spLocks noGrp="1"/>
          </p:cNvSpPr>
          <p:nvPr>
            <p:ph type="sldNum" sz="quarter" idx="10"/>
          </p:nvPr>
        </p:nvSpPr>
        <p:spPr/>
        <p:txBody>
          <a:bodyPr/>
          <a:lstStyle/>
          <a:p>
            <a:r>
              <a:rPr lang="en-US" altLang="es-ES"/>
              <a:t>Copyright 2007, Information Builders. Slide </a:t>
            </a:r>
            <a:fld id="{EC145D53-B365-43C7-AFD2-9885851662C9}" type="slidenum">
              <a:rPr lang="en-US" altLang="es-ES"/>
              <a:pPr/>
              <a:t>44</a:t>
            </a:fld>
            <a:endParaRPr lang="en-US" altLang="es-ES"/>
          </a:p>
        </p:txBody>
      </p:sp>
      <p:pic>
        <p:nvPicPr>
          <p:cNvPr id="390154" name="Picture 10">
            <a:extLst>
              <a:ext uri="{FF2B5EF4-FFF2-40B4-BE49-F238E27FC236}">
                <a16:creationId xmlns:a16="http://schemas.microsoft.com/office/drawing/2014/main" id="{8119468E-2BE6-4624-B22B-3ADB4CC01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585788"/>
            <a:ext cx="8077200" cy="5334000"/>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0146" name="Rectangle 2">
            <a:extLst>
              <a:ext uri="{FF2B5EF4-FFF2-40B4-BE49-F238E27FC236}">
                <a16:creationId xmlns:a16="http://schemas.microsoft.com/office/drawing/2014/main" id="{CFA52A4E-99B4-44D5-8CD0-9B8AFCAAB35D}"/>
              </a:ext>
            </a:extLst>
          </p:cNvPr>
          <p:cNvSpPr>
            <a:spLocks noGrp="1" noChangeArrowheads="1"/>
          </p:cNvSpPr>
          <p:nvPr>
            <p:ph type="title" idx="4294967295"/>
          </p:nvPr>
        </p:nvSpPr>
        <p:spPr>
          <a:xfrm>
            <a:off x="533400" y="111125"/>
            <a:ext cx="8610600" cy="685800"/>
          </a:xfrm>
        </p:spPr>
        <p:txBody>
          <a:bodyPr/>
          <a:lstStyle/>
          <a:p>
            <a:r>
              <a:rPr lang="en-US" altLang="es-ES" sz="3000" b="1"/>
              <a:t>LoansForYou.Com</a:t>
            </a:r>
          </a:p>
        </p:txBody>
      </p:sp>
      <p:graphicFrame>
        <p:nvGraphicFramePr>
          <p:cNvPr id="390155" name="Object 11">
            <a:hlinkClick r:id="" action="ppaction://ole?verb=0"/>
            <a:extLst>
              <a:ext uri="{FF2B5EF4-FFF2-40B4-BE49-F238E27FC236}">
                <a16:creationId xmlns:a16="http://schemas.microsoft.com/office/drawing/2014/main" id="{A03E9778-B1E8-4451-B6C3-8DAE7432EA9B}"/>
              </a:ext>
            </a:extLst>
          </p:cNvPr>
          <p:cNvGraphicFramePr>
            <a:graphicFrameLocks noChangeAspect="1"/>
          </p:cNvGraphicFramePr>
          <p:nvPr/>
        </p:nvGraphicFramePr>
        <p:xfrm>
          <a:off x="8153400" y="152400"/>
          <a:ext cx="914400" cy="714375"/>
        </p:xfrm>
        <a:graphic>
          <a:graphicData uri="http://schemas.openxmlformats.org/presentationml/2006/ole">
            <mc:AlternateContent xmlns:mc="http://schemas.openxmlformats.org/markup-compatibility/2006">
              <mc:Choice xmlns:v="urn:schemas-microsoft-com:vml" Requires="v">
                <p:oleObj name="Package" showAsIcon="1" r:id="rId4" imgW="914400" imgH="714240" progId="Package">
                  <p:embed/>
                </p:oleObj>
              </mc:Choice>
              <mc:Fallback>
                <p:oleObj name="Package" showAsIcon="1" r:id="rId4" imgW="914400" imgH="714240" progId="Package">
                  <p:embed/>
                  <p:pic>
                    <p:nvPicPr>
                      <p:cNvPr id="390155" name="Object 11">
                        <a:hlinkClick r:id="" action="ppaction://ole?verb=0"/>
                        <a:extLst>
                          <a:ext uri="{FF2B5EF4-FFF2-40B4-BE49-F238E27FC236}">
                            <a16:creationId xmlns:a16="http://schemas.microsoft.com/office/drawing/2014/main" id="{A03E9778-B1E8-4451-B6C3-8DAE7432EA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1524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9E7FC26D-8D22-425A-8E37-30C4A70CDABC}"/>
              </a:ext>
            </a:extLst>
          </p:cNvPr>
          <p:cNvSpPr>
            <a:spLocks noGrp="1"/>
          </p:cNvSpPr>
          <p:nvPr>
            <p:ph type="sldNum" sz="quarter" idx="10"/>
          </p:nvPr>
        </p:nvSpPr>
        <p:spPr/>
        <p:txBody>
          <a:bodyPr/>
          <a:lstStyle/>
          <a:p>
            <a:r>
              <a:rPr lang="en-US" altLang="es-ES"/>
              <a:t>Copyright 2007, Information Builders. Slide </a:t>
            </a:r>
            <a:fld id="{0BB82A2F-E989-4B5A-A610-7FA54E4DA722}" type="slidenum">
              <a:rPr lang="en-US" altLang="es-ES"/>
              <a:pPr/>
              <a:t>45</a:t>
            </a:fld>
            <a:endParaRPr lang="en-US" altLang="es-ES"/>
          </a:p>
        </p:txBody>
      </p:sp>
      <p:pic>
        <p:nvPicPr>
          <p:cNvPr id="372743" name="Picture 7">
            <a:extLst>
              <a:ext uri="{FF2B5EF4-FFF2-40B4-BE49-F238E27FC236}">
                <a16:creationId xmlns:a16="http://schemas.microsoft.com/office/drawing/2014/main" id="{C0643C7D-2A4B-48AB-8E59-EAF752B20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279" r="22200" b="27254"/>
          <a:stretch>
            <a:fillRect/>
          </a:stretch>
        </p:blipFill>
        <p:spPr bwMode="auto">
          <a:xfrm>
            <a:off x="0" y="838200"/>
            <a:ext cx="8537575"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2744" name="Rectangle 8">
            <a:extLst>
              <a:ext uri="{FF2B5EF4-FFF2-40B4-BE49-F238E27FC236}">
                <a16:creationId xmlns:a16="http://schemas.microsoft.com/office/drawing/2014/main" id="{A39E49CA-A576-458A-BB93-E49088B47E76}"/>
              </a:ext>
            </a:extLst>
          </p:cNvPr>
          <p:cNvSpPr>
            <a:spLocks noGrp="1" noChangeArrowheads="1"/>
          </p:cNvSpPr>
          <p:nvPr>
            <p:ph type="title"/>
          </p:nvPr>
        </p:nvSpPr>
        <p:spPr/>
        <p:txBody>
          <a:bodyPr/>
          <a:lstStyle/>
          <a:p>
            <a:r>
              <a:rPr lang="en-US" altLang="es-ES"/>
              <a:t>Monitored - Managed</a:t>
            </a:r>
          </a:p>
        </p:txBody>
      </p:sp>
      <p:sp>
        <p:nvSpPr>
          <p:cNvPr id="372745" name="Text Box 9">
            <a:extLst>
              <a:ext uri="{FF2B5EF4-FFF2-40B4-BE49-F238E27FC236}">
                <a16:creationId xmlns:a16="http://schemas.microsoft.com/office/drawing/2014/main" id="{0153A161-0859-4809-B956-5CA050015CCA}"/>
              </a:ext>
            </a:extLst>
          </p:cNvPr>
          <p:cNvSpPr txBox="1">
            <a:spLocks noChangeArrowheads="1"/>
          </p:cNvSpPr>
          <p:nvPr/>
        </p:nvSpPr>
        <p:spPr bwMode="auto">
          <a:xfrm>
            <a:off x="3848100" y="3768725"/>
            <a:ext cx="663575" cy="122238"/>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kumimoji="0" lang="en-US" altLang="es-ES" sz="800">
                <a:latin typeface="CG Omega" pitchFamily="34" charset="0"/>
              </a:rPr>
              <a:t>6</a:t>
            </a:r>
          </a:p>
        </p:txBody>
      </p:sp>
      <p:sp>
        <p:nvSpPr>
          <p:cNvPr id="372746" name="Text Box 10">
            <a:extLst>
              <a:ext uri="{FF2B5EF4-FFF2-40B4-BE49-F238E27FC236}">
                <a16:creationId xmlns:a16="http://schemas.microsoft.com/office/drawing/2014/main" id="{EA9B3AEA-3362-428D-B7BF-6E88DFB8D941}"/>
              </a:ext>
            </a:extLst>
          </p:cNvPr>
          <p:cNvSpPr txBox="1">
            <a:spLocks noChangeArrowheads="1"/>
          </p:cNvSpPr>
          <p:nvPr/>
        </p:nvSpPr>
        <p:spPr bwMode="auto">
          <a:xfrm>
            <a:off x="4953000" y="3527425"/>
            <a:ext cx="663575" cy="122238"/>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kumimoji="0" lang="en-US" altLang="es-ES" sz="800">
                <a:latin typeface="CG Omega" pitchFamily="34" charset="0"/>
              </a:rPr>
              <a:t>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E0F53AF-4529-4615-9C52-A0FBE1D73972}"/>
              </a:ext>
            </a:extLst>
          </p:cNvPr>
          <p:cNvSpPr>
            <a:spLocks noGrp="1"/>
          </p:cNvSpPr>
          <p:nvPr>
            <p:ph type="sldNum" sz="quarter" idx="10"/>
          </p:nvPr>
        </p:nvSpPr>
        <p:spPr/>
        <p:txBody>
          <a:bodyPr/>
          <a:lstStyle/>
          <a:p>
            <a:r>
              <a:rPr lang="en-US" altLang="es-ES"/>
              <a:t>Copyright 2007, Information Builders. Slide </a:t>
            </a:r>
            <a:fld id="{E08B094C-8D6A-469B-B0C1-AB57C2480B53}" type="slidenum">
              <a:rPr lang="en-US" altLang="es-ES"/>
              <a:pPr/>
              <a:t>46</a:t>
            </a:fld>
            <a:endParaRPr lang="en-US" altLang="es-ES"/>
          </a:p>
        </p:txBody>
      </p:sp>
      <p:sp>
        <p:nvSpPr>
          <p:cNvPr id="392195" name="Rectangle 3">
            <a:extLst>
              <a:ext uri="{FF2B5EF4-FFF2-40B4-BE49-F238E27FC236}">
                <a16:creationId xmlns:a16="http://schemas.microsoft.com/office/drawing/2014/main" id="{02EB8E70-0497-4B45-BAF9-B910244A759A}"/>
              </a:ext>
            </a:extLst>
          </p:cNvPr>
          <p:cNvSpPr>
            <a:spLocks noGrp="1" noChangeArrowheads="1"/>
          </p:cNvSpPr>
          <p:nvPr>
            <p:ph type="title"/>
          </p:nvPr>
        </p:nvSpPr>
        <p:spPr/>
        <p:txBody>
          <a:bodyPr/>
          <a:lstStyle/>
          <a:p>
            <a:r>
              <a:rPr lang="en-US" altLang="es-ES"/>
              <a:t>Monitored - Managed</a:t>
            </a:r>
          </a:p>
        </p:txBody>
      </p:sp>
      <p:sp>
        <p:nvSpPr>
          <p:cNvPr id="392196" name="Text Box 4">
            <a:extLst>
              <a:ext uri="{FF2B5EF4-FFF2-40B4-BE49-F238E27FC236}">
                <a16:creationId xmlns:a16="http://schemas.microsoft.com/office/drawing/2014/main" id="{BFCFF033-0750-4074-AC6F-18ADFF63D343}"/>
              </a:ext>
            </a:extLst>
          </p:cNvPr>
          <p:cNvSpPr txBox="1">
            <a:spLocks noChangeArrowheads="1"/>
          </p:cNvSpPr>
          <p:nvPr/>
        </p:nvSpPr>
        <p:spPr bwMode="auto">
          <a:xfrm>
            <a:off x="3848100" y="3768725"/>
            <a:ext cx="663575" cy="122238"/>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kumimoji="0" lang="en-US" altLang="es-ES" sz="800">
                <a:latin typeface="CG Omega" pitchFamily="34" charset="0"/>
              </a:rPr>
              <a:t>6</a:t>
            </a:r>
          </a:p>
        </p:txBody>
      </p:sp>
      <p:sp>
        <p:nvSpPr>
          <p:cNvPr id="392197" name="Text Box 5">
            <a:extLst>
              <a:ext uri="{FF2B5EF4-FFF2-40B4-BE49-F238E27FC236}">
                <a16:creationId xmlns:a16="http://schemas.microsoft.com/office/drawing/2014/main" id="{3251296C-86F9-4A82-96EA-8AEF28311E38}"/>
              </a:ext>
            </a:extLst>
          </p:cNvPr>
          <p:cNvSpPr txBox="1">
            <a:spLocks noChangeArrowheads="1"/>
          </p:cNvSpPr>
          <p:nvPr/>
        </p:nvSpPr>
        <p:spPr bwMode="auto">
          <a:xfrm>
            <a:off x="4953000" y="3527425"/>
            <a:ext cx="663575" cy="122238"/>
          </a:xfrm>
          <a:prstGeom prst="rect">
            <a:avLst/>
          </a:prstGeom>
          <a:noFill/>
          <a:ln>
            <a:noFill/>
          </a:ln>
          <a:effectLst/>
          <a:extLst>
            <a:ext uri="{909E8E84-426E-40DD-AFC4-6F175D3DCCD1}">
              <a14:hiddenFill xmlns:a14="http://schemas.microsoft.com/office/drawing/2010/main">
                <a:solidFill>
                  <a:srgbClr val="CC99FF">
                    <a:alpha val="25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0" rIns="92075" bIns="0">
            <a:spAutoFit/>
          </a:bodyPr>
          <a:lstStyle>
            <a:lvl1pPr algn="l">
              <a:defRPr kumimoji="1" sz="2400">
                <a:solidFill>
                  <a:schemeClr val="tx1"/>
                </a:solidFill>
                <a:latin typeface="Times New Roman" panose="02020603050405020304" pitchFamily="18" charset="0"/>
              </a:defRPr>
            </a:lvl1pPr>
            <a:lvl2pPr marL="742950" indent="-285750" algn="l">
              <a:defRPr kumimoji="1" sz="2400">
                <a:solidFill>
                  <a:schemeClr val="tx1"/>
                </a:solidFill>
                <a:latin typeface="Times New Roman" panose="02020603050405020304" pitchFamily="18" charset="0"/>
              </a:defRPr>
            </a:lvl2pPr>
            <a:lvl3pPr marL="1143000" indent="-228600" algn="l">
              <a:defRPr kumimoji="1" sz="2400">
                <a:solidFill>
                  <a:schemeClr val="tx1"/>
                </a:solidFill>
                <a:latin typeface="Times New Roman" panose="02020603050405020304" pitchFamily="18" charset="0"/>
              </a:defRPr>
            </a:lvl3pPr>
            <a:lvl4pPr marL="1600200" indent="-228600" algn="l">
              <a:defRPr kumimoji="1" sz="2400">
                <a:solidFill>
                  <a:schemeClr val="tx1"/>
                </a:solidFill>
                <a:latin typeface="Times New Roman" panose="02020603050405020304" pitchFamily="18" charset="0"/>
              </a:defRPr>
            </a:lvl4pPr>
            <a:lvl5pPr marL="2057400" indent="-228600" algn="l">
              <a:defRPr kumimoji="1" sz="2400">
                <a:solidFill>
                  <a:schemeClr val="tx1"/>
                </a:solidFill>
                <a:latin typeface="Times New Roman" panose="02020603050405020304" pitchFamily="18" charset="0"/>
              </a:defRPr>
            </a:lvl5pPr>
            <a:lvl6pPr marL="2514600" indent="-228600" fontAlgn="base">
              <a:spcBef>
                <a:spcPct val="0"/>
              </a:spcBef>
              <a:spcAft>
                <a:spcPct val="0"/>
              </a:spcAft>
              <a:defRPr kumimoji="1" sz="2400">
                <a:solidFill>
                  <a:schemeClr val="tx1"/>
                </a:solidFill>
                <a:latin typeface="Times New Roman" panose="02020603050405020304" pitchFamily="18" charset="0"/>
              </a:defRPr>
            </a:lvl6pPr>
            <a:lvl7pPr marL="2971800" indent="-228600" fontAlgn="base">
              <a:spcBef>
                <a:spcPct val="0"/>
              </a:spcBef>
              <a:spcAft>
                <a:spcPct val="0"/>
              </a:spcAft>
              <a:defRPr kumimoji="1" sz="2400">
                <a:solidFill>
                  <a:schemeClr val="tx1"/>
                </a:solidFill>
                <a:latin typeface="Times New Roman" panose="02020603050405020304" pitchFamily="18" charset="0"/>
              </a:defRPr>
            </a:lvl7pPr>
            <a:lvl8pPr marL="3429000" indent="-228600" fontAlgn="base">
              <a:spcBef>
                <a:spcPct val="0"/>
              </a:spcBef>
              <a:spcAft>
                <a:spcPct val="0"/>
              </a:spcAft>
              <a:defRPr kumimoji="1" sz="2400">
                <a:solidFill>
                  <a:schemeClr val="tx1"/>
                </a:solidFill>
                <a:latin typeface="Times New Roman" panose="02020603050405020304" pitchFamily="18" charset="0"/>
              </a:defRPr>
            </a:lvl8pPr>
            <a:lvl9pPr marL="3886200" indent="-228600" fontAlgn="base">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kumimoji="0" lang="en-US" altLang="es-ES" sz="800">
                <a:latin typeface="CG Omega" pitchFamily="34" charset="0"/>
              </a:rPr>
              <a:t>6</a:t>
            </a:r>
          </a:p>
        </p:txBody>
      </p:sp>
      <p:pic>
        <p:nvPicPr>
          <p:cNvPr id="392198" name="Picture 6">
            <a:extLst>
              <a:ext uri="{FF2B5EF4-FFF2-40B4-BE49-F238E27FC236}">
                <a16:creationId xmlns:a16="http://schemas.microsoft.com/office/drawing/2014/main" id="{DC0268DA-F973-4015-B2C7-A6088E21E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750" t="11757" r="3125" b="35529"/>
          <a:stretch>
            <a:fillRect/>
          </a:stretch>
        </p:blipFill>
        <p:spPr bwMode="auto">
          <a:xfrm>
            <a:off x="0" y="990600"/>
            <a:ext cx="891540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1D12C82E-6E67-48E1-827F-73F115F9984B}"/>
              </a:ext>
            </a:extLst>
          </p:cNvPr>
          <p:cNvSpPr>
            <a:spLocks noGrp="1"/>
          </p:cNvSpPr>
          <p:nvPr>
            <p:ph type="sldNum" sz="quarter" idx="10"/>
          </p:nvPr>
        </p:nvSpPr>
        <p:spPr/>
        <p:txBody>
          <a:bodyPr/>
          <a:lstStyle/>
          <a:p>
            <a:r>
              <a:rPr lang="en-US" altLang="es-ES"/>
              <a:t>Copyright 2007, Information Builders. Slide </a:t>
            </a:r>
            <a:fld id="{E704AA3A-47F7-4C99-81C3-64263DB1E814}" type="slidenum">
              <a:rPr lang="en-US" altLang="es-ES"/>
              <a:pPr/>
              <a:t>47</a:t>
            </a:fld>
            <a:endParaRPr lang="en-US" altLang="es-ES"/>
          </a:p>
        </p:txBody>
      </p:sp>
      <p:sp>
        <p:nvSpPr>
          <p:cNvPr id="394243" name="Rectangle 3">
            <a:extLst>
              <a:ext uri="{FF2B5EF4-FFF2-40B4-BE49-F238E27FC236}">
                <a16:creationId xmlns:a16="http://schemas.microsoft.com/office/drawing/2014/main" id="{0A1DF736-6B2C-4527-979D-2D767A3D2612}"/>
              </a:ext>
            </a:extLst>
          </p:cNvPr>
          <p:cNvSpPr>
            <a:spLocks noGrp="1" noChangeArrowheads="1"/>
          </p:cNvSpPr>
          <p:nvPr>
            <p:ph type="title"/>
          </p:nvPr>
        </p:nvSpPr>
        <p:spPr/>
        <p:txBody>
          <a:bodyPr/>
          <a:lstStyle/>
          <a:p>
            <a:r>
              <a:rPr lang="en-US" altLang="es-ES"/>
              <a:t>Monitored - Managed</a:t>
            </a:r>
          </a:p>
        </p:txBody>
      </p:sp>
      <p:pic>
        <p:nvPicPr>
          <p:cNvPr id="394246" name="Picture 6">
            <a:extLst>
              <a:ext uri="{FF2B5EF4-FFF2-40B4-BE49-F238E27FC236}">
                <a16:creationId xmlns:a16="http://schemas.microsoft.com/office/drawing/2014/main" id="{8ABE9F1B-F809-489E-AA3B-0C43CB8A9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750" t="30362" r="20000" b="6589"/>
          <a:stretch>
            <a:fillRect/>
          </a:stretch>
        </p:blipFill>
        <p:spPr bwMode="auto">
          <a:xfrm>
            <a:off x="114300" y="914400"/>
            <a:ext cx="6858000"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F62B3258-956D-4911-BB6C-9306E8C9F7E0}"/>
              </a:ext>
            </a:extLst>
          </p:cNvPr>
          <p:cNvSpPr>
            <a:spLocks noGrp="1"/>
          </p:cNvSpPr>
          <p:nvPr>
            <p:ph type="sldNum" sz="quarter" idx="10"/>
          </p:nvPr>
        </p:nvSpPr>
        <p:spPr/>
        <p:txBody>
          <a:bodyPr/>
          <a:lstStyle/>
          <a:p>
            <a:r>
              <a:rPr lang="en-US" altLang="es-ES"/>
              <a:t>Copyright 2007, Information Builders. Slide </a:t>
            </a:r>
            <a:fld id="{C6B82B75-EFC1-43F5-95CA-95CD44DDE2B0}" type="slidenum">
              <a:rPr lang="en-US" altLang="es-ES"/>
              <a:pPr/>
              <a:t>48</a:t>
            </a:fld>
            <a:endParaRPr lang="en-US" altLang="es-ES"/>
          </a:p>
        </p:txBody>
      </p:sp>
      <p:sp>
        <p:nvSpPr>
          <p:cNvPr id="398338" name="Rectangle 2">
            <a:extLst>
              <a:ext uri="{FF2B5EF4-FFF2-40B4-BE49-F238E27FC236}">
                <a16:creationId xmlns:a16="http://schemas.microsoft.com/office/drawing/2014/main" id="{CBF6B19A-3F0B-41D4-9288-DDF5F866C1D1}"/>
              </a:ext>
            </a:extLst>
          </p:cNvPr>
          <p:cNvSpPr>
            <a:spLocks noGrp="1" noChangeArrowheads="1"/>
          </p:cNvSpPr>
          <p:nvPr>
            <p:ph type="title"/>
          </p:nvPr>
        </p:nvSpPr>
        <p:spPr/>
        <p:txBody>
          <a:bodyPr/>
          <a:lstStyle/>
          <a:p>
            <a:r>
              <a:rPr lang="en-US" altLang="es-ES"/>
              <a:t>Monitored - Managed</a:t>
            </a:r>
          </a:p>
        </p:txBody>
      </p:sp>
      <p:pic>
        <p:nvPicPr>
          <p:cNvPr id="398340" name="Picture 4">
            <a:extLst>
              <a:ext uri="{FF2B5EF4-FFF2-40B4-BE49-F238E27FC236}">
                <a16:creationId xmlns:a16="http://schemas.microsoft.com/office/drawing/2014/main" id="{2B778AEE-BC37-4200-9B72-BD0F02EBD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750" t="32494" r="4375" b="12791"/>
          <a:stretch>
            <a:fillRect/>
          </a:stretch>
        </p:blipFill>
        <p:spPr bwMode="auto">
          <a:xfrm>
            <a:off x="0" y="1223963"/>
            <a:ext cx="8763000" cy="4033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4833AF-F7CC-413E-87FC-B912D1E187BB}"/>
              </a:ext>
            </a:extLst>
          </p:cNvPr>
          <p:cNvSpPr>
            <a:spLocks noGrp="1"/>
          </p:cNvSpPr>
          <p:nvPr>
            <p:ph type="sldNum" sz="quarter" idx="10"/>
          </p:nvPr>
        </p:nvSpPr>
        <p:spPr/>
        <p:txBody>
          <a:bodyPr/>
          <a:lstStyle/>
          <a:p>
            <a:r>
              <a:rPr lang="en-US" altLang="es-ES"/>
              <a:t>Copyright 2007, Information Builders. Slide </a:t>
            </a:r>
            <a:fld id="{3F18DD24-5BA9-4F71-9C6B-22606BE0527E}" type="slidenum">
              <a:rPr lang="en-US" altLang="es-ES"/>
              <a:pPr/>
              <a:t>49</a:t>
            </a:fld>
            <a:endParaRPr lang="en-US" altLang="es-ES"/>
          </a:p>
        </p:txBody>
      </p:sp>
      <p:sp>
        <p:nvSpPr>
          <p:cNvPr id="152578" name="Rectangle 2">
            <a:extLst>
              <a:ext uri="{FF2B5EF4-FFF2-40B4-BE49-F238E27FC236}">
                <a16:creationId xmlns:a16="http://schemas.microsoft.com/office/drawing/2014/main" id="{7D192B88-2D26-4928-8303-E96E569D2B48}"/>
              </a:ext>
            </a:extLst>
          </p:cNvPr>
          <p:cNvSpPr>
            <a:spLocks noGrp="1" noChangeArrowheads="1"/>
          </p:cNvSpPr>
          <p:nvPr>
            <p:ph type="title"/>
          </p:nvPr>
        </p:nvSpPr>
        <p:spPr/>
        <p:txBody>
          <a:bodyPr/>
          <a:lstStyle/>
          <a:p>
            <a:r>
              <a:rPr lang="en-US" altLang="es-ES"/>
              <a:t>References</a:t>
            </a:r>
          </a:p>
        </p:txBody>
      </p:sp>
      <p:sp>
        <p:nvSpPr>
          <p:cNvPr id="152579" name="Rectangle 3">
            <a:extLst>
              <a:ext uri="{FF2B5EF4-FFF2-40B4-BE49-F238E27FC236}">
                <a16:creationId xmlns:a16="http://schemas.microsoft.com/office/drawing/2014/main" id="{62ED5139-59A4-4AFD-82D7-A6FAA1CB75D0}"/>
              </a:ext>
            </a:extLst>
          </p:cNvPr>
          <p:cNvSpPr>
            <a:spLocks noGrp="1" noChangeArrowheads="1"/>
          </p:cNvSpPr>
          <p:nvPr>
            <p:ph type="body" idx="1"/>
          </p:nvPr>
        </p:nvSpPr>
        <p:spPr>
          <a:xfrm>
            <a:off x="152400" y="971550"/>
            <a:ext cx="8840788" cy="5048250"/>
          </a:xfrm>
        </p:spPr>
        <p:txBody>
          <a:bodyPr/>
          <a:lstStyle/>
          <a:p>
            <a:pPr>
              <a:lnSpc>
                <a:spcPct val="80000"/>
              </a:lnSpc>
            </a:pPr>
            <a:r>
              <a:rPr lang="en-US" altLang="es-ES" sz="2000" i="1">
                <a:hlinkClick r:id="rId3"/>
              </a:rPr>
              <a:t>Enterprise Integration Patterns</a:t>
            </a:r>
            <a:r>
              <a:rPr lang="en-US" altLang="es-ES" sz="2000" i="1"/>
              <a:t> </a:t>
            </a:r>
            <a:r>
              <a:rPr lang="en-US" altLang="es-ES" sz="2000"/>
              <a:t>(</a:t>
            </a:r>
            <a:r>
              <a:rPr lang="en-US" altLang="es-ES" sz="1800"/>
              <a:t>Addison-Wesley</a:t>
            </a:r>
            <a:r>
              <a:rPr lang="en-US" altLang="es-ES" sz="2000"/>
              <a:t>)</a:t>
            </a:r>
            <a:br>
              <a:rPr lang="en-US" altLang="es-ES" sz="2000"/>
            </a:br>
            <a:r>
              <a:rPr lang="en-US" altLang="es-ES" sz="1800"/>
              <a:t>http://www.enterpriseintegrationpatterns.com/eaipatterns.html</a:t>
            </a:r>
            <a:br>
              <a:rPr lang="en-US" altLang="es-ES" sz="2000"/>
            </a:br>
            <a:br>
              <a:rPr lang="en-US" altLang="es-ES" sz="2000"/>
            </a:br>
            <a:r>
              <a:rPr lang="en-US" altLang="es-ES" sz="1800"/>
              <a:t>The book</a:t>
            </a:r>
            <a:r>
              <a:rPr lang="en-US" altLang="es-ES" sz="1800" i="1"/>
              <a:t> </a:t>
            </a:r>
            <a:r>
              <a:rPr lang="en-US" altLang="es-ES" sz="1800"/>
              <a:t>provides a consistent vocabulary and visual notation framework to describe large-scale integration solutions across many technologies. It also explores in detail the advantages and limitations of asynchronous messaging architectures. </a:t>
            </a:r>
            <a:br>
              <a:rPr lang="en-US" altLang="es-ES" sz="1800"/>
            </a:br>
            <a:endParaRPr lang="en-US" altLang="es-ES" sz="2000"/>
          </a:p>
          <a:p>
            <a:pPr>
              <a:lnSpc>
                <a:spcPct val="90000"/>
              </a:lnSpc>
            </a:pPr>
            <a:r>
              <a:rPr lang="en-US" altLang="es-ES" sz="2000">
                <a:hlinkClick r:id="rId4"/>
              </a:rPr>
              <a:t>Microsoft - patterns &amp; practices Developer Center</a:t>
            </a:r>
            <a:br>
              <a:rPr lang="en-US" altLang="es-ES" sz="2000"/>
            </a:br>
            <a:r>
              <a:rPr lang="en-US" altLang="es-ES" sz="1800"/>
              <a:t>http://msdn2.microsoft.com/en-us/practices/default.aspx</a:t>
            </a:r>
          </a:p>
          <a:p>
            <a:pPr>
              <a:lnSpc>
                <a:spcPct val="90000"/>
              </a:lnSpc>
              <a:buFont typeface="Wingdings" panose="05000000000000000000" pitchFamily="2" charset="2"/>
              <a:buNone/>
            </a:pPr>
            <a:r>
              <a:rPr lang="en-US" altLang="es-ES" sz="1800"/>
              <a:t>  </a:t>
            </a:r>
            <a:br>
              <a:rPr lang="en-US" altLang="es-ES" sz="1800"/>
            </a:br>
            <a:r>
              <a:rPr lang="en-US" altLang="es-ES" sz="1800"/>
              <a:t>Microsoft patterns &amp; practices are Microsoft's recommendations for how to design, develop, deploy, and operate architecturally sound applications for the Microsoft application platform.</a:t>
            </a:r>
            <a:br>
              <a:rPr lang="en-US" altLang="es-ES" sz="1800"/>
            </a:br>
            <a:endParaRPr lang="en-US" altLang="es-ES" sz="1800"/>
          </a:p>
          <a:p>
            <a:pPr>
              <a:lnSpc>
                <a:spcPct val="80000"/>
              </a:lnSpc>
            </a:pPr>
            <a:r>
              <a:rPr lang="en-US" altLang="es-ES" sz="2000">
                <a:hlinkClick r:id="rId5"/>
              </a:rPr>
              <a:t>IBM – Pattern Solutions</a:t>
            </a:r>
            <a:br>
              <a:rPr lang="en-US" altLang="es-ES" sz="2000">
                <a:hlinkClick r:id="rId5"/>
              </a:rPr>
            </a:br>
            <a:r>
              <a:rPr lang="en-US" altLang="es-ES" sz="1800"/>
              <a:t>http://www-128.ibm.com/developerworks/rational/products/patternsolutions/</a:t>
            </a:r>
            <a:br>
              <a:rPr lang="en-US" altLang="es-ES" sz="1800"/>
            </a:br>
            <a:br>
              <a:rPr lang="en-US" altLang="es-ES" sz="1800"/>
            </a:br>
            <a:r>
              <a:rPr lang="en-US" altLang="es-ES" sz="1800"/>
              <a:t>Web site contains patterns that are already built and freely available for use as well as information about how to build your own custom patterns.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D63D421-9C61-4193-A6BC-CF99DAF6CB39}"/>
              </a:ext>
            </a:extLst>
          </p:cNvPr>
          <p:cNvSpPr>
            <a:spLocks noGrp="1"/>
          </p:cNvSpPr>
          <p:nvPr>
            <p:ph type="sldNum" sz="quarter" idx="10"/>
          </p:nvPr>
        </p:nvSpPr>
        <p:spPr/>
        <p:txBody>
          <a:bodyPr/>
          <a:lstStyle/>
          <a:p>
            <a:r>
              <a:rPr lang="en-US" altLang="es-ES"/>
              <a:t>Copyright 2007, Information Builders. Slide </a:t>
            </a:r>
            <a:fld id="{463E76E4-6B13-4AF8-8CDE-9BAED5F5A973}" type="slidenum">
              <a:rPr lang="en-US" altLang="es-ES"/>
              <a:pPr/>
              <a:t>5</a:t>
            </a:fld>
            <a:endParaRPr lang="en-US" altLang="es-ES"/>
          </a:p>
        </p:txBody>
      </p:sp>
      <p:sp>
        <p:nvSpPr>
          <p:cNvPr id="246786" name="Rectangle 2">
            <a:extLst>
              <a:ext uri="{FF2B5EF4-FFF2-40B4-BE49-F238E27FC236}">
                <a16:creationId xmlns:a16="http://schemas.microsoft.com/office/drawing/2014/main" id="{5EE62380-8C42-4572-8AAF-759EBA21C0C3}"/>
              </a:ext>
            </a:extLst>
          </p:cNvPr>
          <p:cNvSpPr>
            <a:spLocks noGrp="1" noChangeArrowheads="1"/>
          </p:cNvSpPr>
          <p:nvPr>
            <p:ph type="title"/>
          </p:nvPr>
        </p:nvSpPr>
        <p:spPr/>
        <p:txBody>
          <a:bodyPr/>
          <a:lstStyle/>
          <a:p>
            <a:r>
              <a:rPr lang="en-US" altLang="es-ES"/>
              <a:t>Basic Integration Styles</a:t>
            </a:r>
          </a:p>
        </p:txBody>
      </p:sp>
      <p:sp>
        <p:nvSpPr>
          <p:cNvPr id="246787" name="Rectangle 3">
            <a:extLst>
              <a:ext uri="{FF2B5EF4-FFF2-40B4-BE49-F238E27FC236}">
                <a16:creationId xmlns:a16="http://schemas.microsoft.com/office/drawing/2014/main" id="{6A886D78-35F3-4822-938A-D63D995008F3}"/>
              </a:ext>
            </a:extLst>
          </p:cNvPr>
          <p:cNvSpPr>
            <a:spLocks noGrp="1" noChangeArrowheads="1"/>
          </p:cNvSpPr>
          <p:nvPr>
            <p:ph type="body" idx="1"/>
          </p:nvPr>
        </p:nvSpPr>
        <p:spPr>
          <a:xfrm>
            <a:off x="304800" y="1143000"/>
            <a:ext cx="3886200" cy="4927600"/>
          </a:xfrm>
        </p:spPr>
        <p:txBody>
          <a:bodyPr/>
          <a:lstStyle/>
          <a:p>
            <a:pPr>
              <a:buFont typeface="Wingdings" panose="05000000000000000000" pitchFamily="2" charset="2"/>
              <a:buNone/>
            </a:pPr>
            <a:r>
              <a:rPr lang="en-US" altLang="es-ES" b="1" i="1"/>
              <a:t>Remote Procedure</a:t>
            </a:r>
            <a:br>
              <a:rPr lang="en-US" altLang="es-ES" b="1" i="1"/>
            </a:br>
            <a:r>
              <a:rPr lang="en-US" altLang="es-ES"/>
              <a:t>Applications share data by expose functionality that can be invoked remotely. </a:t>
            </a:r>
            <a:br>
              <a:rPr lang="en-US" altLang="es-ES"/>
            </a:br>
            <a:endParaRPr lang="en-US" altLang="es-ES"/>
          </a:p>
          <a:p>
            <a:pPr>
              <a:buFont typeface="Wingdings" panose="05000000000000000000" pitchFamily="2" charset="2"/>
              <a:buNone/>
            </a:pPr>
            <a:r>
              <a:rPr lang="en-US" altLang="es-ES" b="1" i="1"/>
              <a:t>Message Passing</a:t>
            </a:r>
            <a:br>
              <a:rPr lang="en-US" altLang="es-ES" b="1" i="1"/>
            </a:br>
            <a:r>
              <a:rPr lang="en-US" altLang="es-ES"/>
              <a:t>Applications share data by exchanging messages thru a common messaging system.</a:t>
            </a:r>
          </a:p>
        </p:txBody>
      </p:sp>
      <p:pic>
        <p:nvPicPr>
          <p:cNvPr id="246790" name="Picture 6">
            <a:extLst>
              <a:ext uri="{FF2B5EF4-FFF2-40B4-BE49-F238E27FC236}">
                <a16:creationId xmlns:a16="http://schemas.microsoft.com/office/drawing/2014/main" id="{2E94F3D6-12E5-485D-AFA3-0C845DA41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19200"/>
            <a:ext cx="4114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46791" name="Picture 7">
            <a:extLst>
              <a:ext uri="{FF2B5EF4-FFF2-40B4-BE49-F238E27FC236}">
                <a16:creationId xmlns:a16="http://schemas.microsoft.com/office/drawing/2014/main" id="{AEACE212-230F-4509-A73F-467CF598E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290"/>
          <a:stretch>
            <a:fillRect/>
          </a:stretch>
        </p:blipFill>
        <p:spPr bwMode="auto">
          <a:xfrm>
            <a:off x="4381500" y="3505200"/>
            <a:ext cx="419100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 calcmode="lin" valueType="num">
                                      <p:cBhvr additive="base">
                                        <p:cTn id="7" dur="500" fill="hold"/>
                                        <p:tgtEl>
                                          <p:spTgt spid="2467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67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6790"/>
                                        </p:tgtEl>
                                        <p:attrNameLst>
                                          <p:attrName>style.visibility</p:attrName>
                                        </p:attrNameLst>
                                      </p:cBhvr>
                                      <p:to>
                                        <p:strVal val="visible"/>
                                      </p:to>
                                    </p:set>
                                    <p:anim calcmode="lin" valueType="num">
                                      <p:cBhvr additive="base">
                                        <p:cTn id="11" dur="500" fill="hold"/>
                                        <p:tgtEl>
                                          <p:spTgt spid="246790"/>
                                        </p:tgtEl>
                                        <p:attrNameLst>
                                          <p:attrName>ppt_x</p:attrName>
                                        </p:attrNameLst>
                                      </p:cBhvr>
                                      <p:tavLst>
                                        <p:tav tm="0">
                                          <p:val>
                                            <p:strVal val="0-#ppt_w/2"/>
                                          </p:val>
                                        </p:tav>
                                        <p:tav tm="100000">
                                          <p:val>
                                            <p:strVal val="#ppt_x"/>
                                          </p:val>
                                        </p:tav>
                                      </p:tavLst>
                                    </p:anim>
                                    <p:anim calcmode="lin" valueType="num">
                                      <p:cBhvr additive="base">
                                        <p:cTn id="12" dur="500" fill="hold"/>
                                        <p:tgtEl>
                                          <p:spTgt spid="24679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246787">
                                            <p:txEl>
                                              <p:pRg st="1" end="1"/>
                                            </p:txEl>
                                          </p:spTgt>
                                        </p:tgtEl>
                                        <p:attrNameLst>
                                          <p:attrName>style.visibility</p:attrName>
                                        </p:attrNameLst>
                                      </p:cBhvr>
                                      <p:to>
                                        <p:strVal val="visible"/>
                                      </p:to>
                                    </p:set>
                                    <p:anim calcmode="lin" valueType="num">
                                      <p:cBhvr additive="base">
                                        <p:cTn id="17" dur="500" fill="hold"/>
                                        <p:tgtEl>
                                          <p:spTgt spid="24678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4678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46791"/>
                                        </p:tgtEl>
                                        <p:attrNameLst>
                                          <p:attrName>style.visibility</p:attrName>
                                        </p:attrNameLst>
                                      </p:cBhvr>
                                      <p:to>
                                        <p:strVal val="visible"/>
                                      </p:to>
                                    </p:set>
                                    <p:anim calcmode="lin" valueType="num">
                                      <p:cBhvr additive="base">
                                        <p:cTn id="21" dur="500" fill="hold"/>
                                        <p:tgtEl>
                                          <p:spTgt spid="246791"/>
                                        </p:tgtEl>
                                        <p:attrNameLst>
                                          <p:attrName>ppt_x</p:attrName>
                                        </p:attrNameLst>
                                      </p:cBhvr>
                                      <p:tavLst>
                                        <p:tav tm="0">
                                          <p:val>
                                            <p:strVal val="0-#ppt_w/2"/>
                                          </p:val>
                                        </p:tav>
                                        <p:tav tm="100000">
                                          <p:val>
                                            <p:strVal val="#ppt_x"/>
                                          </p:val>
                                        </p:tav>
                                      </p:tavLst>
                                    </p:anim>
                                    <p:anim calcmode="lin" valueType="num">
                                      <p:cBhvr additive="base">
                                        <p:cTn id="22" dur="500" fill="hold"/>
                                        <p:tgtEl>
                                          <p:spTgt spid="2467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13F502AD-C7C4-4058-9DB4-114908A0118C}"/>
              </a:ext>
            </a:extLst>
          </p:cNvPr>
          <p:cNvSpPr>
            <a:spLocks noGrp="1"/>
          </p:cNvSpPr>
          <p:nvPr>
            <p:ph type="sldNum" sz="quarter" idx="10"/>
          </p:nvPr>
        </p:nvSpPr>
        <p:spPr/>
        <p:txBody>
          <a:bodyPr/>
          <a:lstStyle/>
          <a:p>
            <a:r>
              <a:rPr lang="en-US" altLang="es-ES"/>
              <a:t>Copyright 2007, Information Builders. Slide </a:t>
            </a:r>
            <a:fld id="{80802E13-72E2-4412-91A8-2658E5DE5FB1}" type="slidenum">
              <a:rPr lang="en-US" altLang="es-ES"/>
              <a:pPr/>
              <a:t>50</a:t>
            </a:fld>
            <a:endParaRPr lang="en-US" altLang="es-ES"/>
          </a:p>
        </p:txBody>
      </p:sp>
      <p:sp>
        <p:nvSpPr>
          <p:cNvPr id="400386" name="Rectangle 2">
            <a:extLst>
              <a:ext uri="{FF2B5EF4-FFF2-40B4-BE49-F238E27FC236}">
                <a16:creationId xmlns:a16="http://schemas.microsoft.com/office/drawing/2014/main" id="{3B738C91-9131-4ACF-AAC4-C2E09D2A599F}"/>
              </a:ext>
            </a:extLst>
          </p:cNvPr>
          <p:cNvSpPr>
            <a:spLocks noGrp="1" noChangeArrowheads="1"/>
          </p:cNvSpPr>
          <p:nvPr>
            <p:ph type="title" idx="4294967295"/>
          </p:nvPr>
        </p:nvSpPr>
        <p:spPr>
          <a:xfrm>
            <a:off x="533400" y="111125"/>
            <a:ext cx="8610600" cy="685800"/>
          </a:xfrm>
        </p:spPr>
        <p:txBody>
          <a:bodyPr/>
          <a:lstStyle/>
          <a:p>
            <a:r>
              <a:rPr lang="en-US" altLang="es-ES"/>
              <a:t>Questions ?</a:t>
            </a:r>
          </a:p>
        </p:txBody>
      </p:sp>
      <p:pic>
        <p:nvPicPr>
          <p:cNvPr id="400389" name="Picture 5">
            <a:extLst>
              <a:ext uri="{FF2B5EF4-FFF2-40B4-BE49-F238E27FC236}">
                <a16:creationId xmlns:a16="http://schemas.microsoft.com/office/drawing/2014/main" id="{8E17E88E-D8C8-4DF6-A15F-2A1EA304980E}"/>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981200" y="1600200"/>
            <a:ext cx="4343400" cy="356393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2DC5B-BE1F-47AF-B004-49DAE600D904}"/>
              </a:ext>
            </a:extLst>
          </p:cNvPr>
          <p:cNvSpPr>
            <a:spLocks noGrp="1"/>
          </p:cNvSpPr>
          <p:nvPr>
            <p:ph type="sldNum" sz="quarter" idx="10"/>
          </p:nvPr>
        </p:nvSpPr>
        <p:spPr/>
        <p:txBody>
          <a:bodyPr/>
          <a:lstStyle/>
          <a:p>
            <a:r>
              <a:rPr lang="en-US" altLang="es-ES"/>
              <a:t>Copyright 2007, Information Builders. Slide </a:t>
            </a:r>
            <a:fld id="{7E916A71-2944-4677-8040-CC916580CEA3}" type="slidenum">
              <a:rPr lang="en-US" altLang="es-ES"/>
              <a:pPr/>
              <a:t>6</a:t>
            </a:fld>
            <a:endParaRPr lang="en-US" altLang="es-ES"/>
          </a:p>
        </p:txBody>
      </p:sp>
      <p:sp>
        <p:nvSpPr>
          <p:cNvPr id="145412" name="Rectangle 4">
            <a:extLst>
              <a:ext uri="{FF2B5EF4-FFF2-40B4-BE49-F238E27FC236}">
                <a16:creationId xmlns:a16="http://schemas.microsoft.com/office/drawing/2014/main" id="{10BCA9DF-E7C7-4133-9875-AA6D3A15CCFD}"/>
              </a:ext>
            </a:extLst>
          </p:cNvPr>
          <p:cNvSpPr>
            <a:spLocks noGrp="1" noChangeArrowheads="1"/>
          </p:cNvSpPr>
          <p:nvPr>
            <p:ph type="title"/>
          </p:nvPr>
        </p:nvSpPr>
        <p:spPr/>
        <p:txBody>
          <a:bodyPr/>
          <a:lstStyle/>
          <a:p>
            <a:r>
              <a:rPr lang="en-US" altLang="es-ES"/>
              <a:t>SOA, Working Definitions</a:t>
            </a:r>
          </a:p>
        </p:txBody>
      </p:sp>
      <p:sp>
        <p:nvSpPr>
          <p:cNvPr id="145413" name="Rectangle 5">
            <a:extLst>
              <a:ext uri="{FF2B5EF4-FFF2-40B4-BE49-F238E27FC236}">
                <a16:creationId xmlns:a16="http://schemas.microsoft.com/office/drawing/2014/main" id="{2CD80E2C-0348-4AC4-A71A-AF23D390AE56}"/>
              </a:ext>
            </a:extLst>
          </p:cNvPr>
          <p:cNvSpPr>
            <a:spLocks noGrp="1" noChangeArrowheads="1"/>
          </p:cNvSpPr>
          <p:nvPr>
            <p:ph type="body" idx="1"/>
          </p:nvPr>
        </p:nvSpPr>
        <p:spPr>
          <a:xfrm>
            <a:off x="152400" y="1143000"/>
            <a:ext cx="8305800" cy="4984750"/>
          </a:xfrm>
        </p:spPr>
        <p:txBody>
          <a:bodyPr/>
          <a:lstStyle/>
          <a:p>
            <a:r>
              <a:rPr lang="en-US" altLang="es-ES" b="1" i="1"/>
              <a:t>Service  - </a:t>
            </a:r>
            <a:r>
              <a:rPr lang="en-US" altLang="es-ES"/>
              <a:t>is a entity that provides something of value.</a:t>
            </a:r>
            <a:endParaRPr lang="en-US" altLang="es-ES" b="1" i="1"/>
          </a:p>
          <a:p>
            <a:pPr lvl="1"/>
            <a:r>
              <a:rPr lang="en-US" altLang="es-ES"/>
              <a:t>Self-contained (objects), Well-defined (interfaces) </a:t>
            </a:r>
          </a:p>
          <a:p>
            <a:pPr lvl="1"/>
            <a:r>
              <a:rPr lang="en-US" altLang="es-ES"/>
              <a:t>Independent of Consumer Context</a:t>
            </a:r>
          </a:p>
          <a:p>
            <a:pPr lvl="1"/>
            <a:r>
              <a:rPr lang="en-US" altLang="es-ES"/>
              <a:t>Business Services (customer, order)</a:t>
            </a:r>
          </a:p>
          <a:p>
            <a:pPr lvl="1"/>
            <a:r>
              <a:rPr lang="en-US" altLang="es-ES"/>
              <a:t>Technical Services (authentication) </a:t>
            </a:r>
          </a:p>
          <a:p>
            <a:pPr lvl="1"/>
            <a:endParaRPr lang="en-US" altLang="es-ES"/>
          </a:p>
          <a:p>
            <a:r>
              <a:rPr lang="en-US" altLang="es-ES" b="1"/>
              <a:t>Service-Oriented Architecture</a:t>
            </a:r>
            <a:r>
              <a:rPr lang="en-US" altLang="es-ES" b="1" i="1"/>
              <a:t> </a:t>
            </a:r>
          </a:p>
          <a:p>
            <a:pPr lvl="1"/>
            <a:r>
              <a:rPr lang="en-US" altLang="es-ES"/>
              <a:t>Style with distinguishing characteristics to produce desired effects. </a:t>
            </a:r>
          </a:p>
          <a:p>
            <a:pPr lvl="1"/>
            <a:r>
              <a:rPr lang="en-US" altLang="es-ES"/>
              <a:t>Agility - the ability to gracefully adapt to changing business and environmental factors </a:t>
            </a:r>
          </a:p>
          <a:p>
            <a:endParaRPr lang="en-US" alt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5413">
                                            <p:txEl>
                                              <p:pRg st="1" end="1"/>
                                            </p:txEl>
                                          </p:spTgt>
                                        </p:tgtEl>
                                        <p:attrNameLst>
                                          <p:attrName>style.visibility</p:attrName>
                                        </p:attrNameLst>
                                      </p:cBhvr>
                                      <p:to>
                                        <p:strVal val="visible"/>
                                      </p:to>
                                    </p:set>
                                    <p:animEffect transition="in" filter="wipe(up)">
                                      <p:cBhvr>
                                        <p:cTn id="7" dur="500"/>
                                        <p:tgtEl>
                                          <p:spTgt spid="14541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45413">
                                            <p:txEl>
                                              <p:pRg st="2" end="2"/>
                                            </p:txEl>
                                          </p:spTgt>
                                        </p:tgtEl>
                                        <p:attrNameLst>
                                          <p:attrName>style.visibility</p:attrName>
                                        </p:attrNameLst>
                                      </p:cBhvr>
                                      <p:to>
                                        <p:strVal val="visible"/>
                                      </p:to>
                                    </p:set>
                                    <p:animEffect transition="in" filter="wipe(up)">
                                      <p:cBhvr>
                                        <p:cTn id="12" dur="500"/>
                                        <p:tgtEl>
                                          <p:spTgt spid="14541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5413">
                                            <p:txEl>
                                              <p:pRg st="3" end="3"/>
                                            </p:txEl>
                                          </p:spTgt>
                                        </p:tgtEl>
                                        <p:attrNameLst>
                                          <p:attrName>style.visibility</p:attrName>
                                        </p:attrNameLst>
                                      </p:cBhvr>
                                      <p:to>
                                        <p:strVal val="visible"/>
                                      </p:to>
                                    </p:set>
                                    <p:animEffect transition="in" filter="wipe(up)">
                                      <p:cBhvr>
                                        <p:cTn id="17" dur="500"/>
                                        <p:tgtEl>
                                          <p:spTgt spid="14541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45413">
                                            <p:txEl>
                                              <p:pRg st="4" end="4"/>
                                            </p:txEl>
                                          </p:spTgt>
                                        </p:tgtEl>
                                        <p:attrNameLst>
                                          <p:attrName>style.visibility</p:attrName>
                                        </p:attrNameLst>
                                      </p:cBhvr>
                                      <p:to>
                                        <p:strVal val="visible"/>
                                      </p:to>
                                    </p:set>
                                    <p:animEffect transition="in" filter="wipe(up)">
                                      <p:cBhvr>
                                        <p:cTn id="22" dur="500"/>
                                        <p:tgtEl>
                                          <p:spTgt spid="14541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541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541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454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B420F5CD-13DB-45A4-84CC-E6064D0B9BCC}"/>
              </a:ext>
            </a:extLst>
          </p:cNvPr>
          <p:cNvSpPr>
            <a:spLocks noGrp="1"/>
          </p:cNvSpPr>
          <p:nvPr>
            <p:ph type="sldNum" sz="quarter" idx="10"/>
          </p:nvPr>
        </p:nvSpPr>
        <p:spPr/>
        <p:txBody>
          <a:bodyPr/>
          <a:lstStyle/>
          <a:p>
            <a:r>
              <a:rPr lang="en-US" altLang="es-ES"/>
              <a:t>Copyright 2007, Information Builders. Slide </a:t>
            </a:r>
            <a:fld id="{030EC1E8-F384-4CC4-BF6D-6F56166A0756}" type="slidenum">
              <a:rPr lang="en-US" altLang="es-ES"/>
              <a:pPr/>
              <a:t>7</a:t>
            </a:fld>
            <a:endParaRPr lang="en-US" altLang="es-ES"/>
          </a:p>
        </p:txBody>
      </p:sp>
      <p:sp>
        <p:nvSpPr>
          <p:cNvPr id="142338" name="Rectangle 2">
            <a:extLst>
              <a:ext uri="{FF2B5EF4-FFF2-40B4-BE49-F238E27FC236}">
                <a16:creationId xmlns:a16="http://schemas.microsoft.com/office/drawing/2014/main" id="{F8C81769-5876-4F9A-884E-D55C5AE8A236}"/>
              </a:ext>
            </a:extLst>
          </p:cNvPr>
          <p:cNvSpPr>
            <a:spLocks noGrp="1" noChangeArrowheads="1"/>
          </p:cNvSpPr>
          <p:nvPr>
            <p:ph type="title"/>
          </p:nvPr>
        </p:nvSpPr>
        <p:spPr/>
        <p:txBody>
          <a:bodyPr/>
          <a:lstStyle/>
          <a:p>
            <a:r>
              <a:rPr lang="en-US" altLang="es-ES"/>
              <a:t>SO</a:t>
            </a:r>
            <a:r>
              <a:rPr lang="en-US" altLang="es-ES">
                <a:solidFill>
                  <a:srgbClr val="FF0000"/>
                </a:solidFill>
              </a:rPr>
              <a:t>A</a:t>
            </a:r>
            <a:r>
              <a:rPr lang="en-US" altLang="es-ES"/>
              <a:t> is Architecture</a:t>
            </a:r>
          </a:p>
        </p:txBody>
      </p:sp>
      <p:sp>
        <p:nvSpPr>
          <p:cNvPr id="142339" name="Rectangle 3">
            <a:extLst>
              <a:ext uri="{FF2B5EF4-FFF2-40B4-BE49-F238E27FC236}">
                <a16:creationId xmlns:a16="http://schemas.microsoft.com/office/drawing/2014/main" id="{EE18E1F4-969B-4809-BE14-BD1C1C0F8DD5}"/>
              </a:ext>
            </a:extLst>
          </p:cNvPr>
          <p:cNvSpPr>
            <a:spLocks noGrp="1" noChangeArrowheads="1"/>
          </p:cNvSpPr>
          <p:nvPr>
            <p:ph type="body" idx="1"/>
          </p:nvPr>
        </p:nvSpPr>
        <p:spPr>
          <a:xfrm>
            <a:off x="152400" y="990600"/>
            <a:ext cx="8840788" cy="5137150"/>
          </a:xfrm>
        </p:spPr>
        <p:txBody>
          <a:bodyPr/>
          <a:lstStyle/>
          <a:p>
            <a:r>
              <a:rPr lang="en-US" altLang="es-ES"/>
              <a:t>An architecture is based on patterns and intent</a:t>
            </a:r>
          </a:p>
        </p:txBody>
      </p:sp>
      <p:grpSp>
        <p:nvGrpSpPr>
          <p:cNvPr id="142346" name="Group 10">
            <a:extLst>
              <a:ext uri="{FF2B5EF4-FFF2-40B4-BE49-F238E27FC236}">
                <a16:creationId xmlns:a16="http://schemas.microsoft.com/office/drawing/2014/main" id="{840F0A96-2DCA-4F39-B7AE-0CAAC42A0C2F}"/>
              </a:ext>
            </a:extLst>
          </p:cNvPr>
          <p:cNvGrpSpPr>
            <a:grpSpLocks/>
          </p:cNvGrpSpPr>
          <p:nvPr/>
        </p:nvGrpSpPr>
        <p:grpSpPr bwMode="auto">
          <a:xfrm>
            <a:off x="457200" y="1676400"/>
            <a:ext cx="6934200" cy="4267200"/>
            <a:chOff x="576" y="1104"/>
            <a:chExt cx="4368" cy="2832"/>
          </a:xfrm>
        </p:grpSpPr>
        <p:pic>
          <p:nvPicPr>
            <p:cNvPr id="142342" name="Picture 6">
              <a:extLst>
                <a:ext uri="{FF2B5EF4-FFF2-40B4-BE49-F238E27FC236}">
                  <a16:creationId xmlns:a16="http://schemas.microsoft.com/office/drawing/2014/main" id="{241B39EE-6B64-45BC-B849-D10842EA5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104"/>
              <a:ext cx="2112" cy="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3" name="Picture 7">
              <a:extLst>
                <a:ext uri="{FF2B5EF4-FFF2-40B4-BE49-F238E27FC236}">
                  <a16:creationId xmlns:a16="http://schemas.microsoft.com/office/drawing/2014/main" id="{C63C5A6B-CBBC-4587-9629-41317F326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1104"/>
              <a:ext cx="2208" cy="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4" name="Picture 8">
              <a:extLst>
                <a:ext uri="{FF2B5EF4-FFF2-40B4-BE49-F238E27FC236}">
                  <a16:creationId xmlns:a16="http://schemas.microsoft.com/office/drawing/2014/main" id="{8B0CB348-45CB-49E9-A98F-2BE6BA1D9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496"/>
              <a:ext cx="2208" cy="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5" name="Picture 9">
              <a:extLst>
                <a:ext uri="{FF2B5EF4-FFF2-40B4-BE49-F238E27FC236}">
                  <a16:creationId xmlns:a16="http://schemas.microsoft.com/office/drawing/2014/main" id="{6B12B00D-0143-4CBD-B2AF-C3BE8498E8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 y="2496"/>
              <a:ext cx="2160"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42346"/>
                                        </p:tgtEl>
                                        <p:attrNameLst>
                                          <p:attrName>style.visibility</p:attrName>
                                        </p:attrNameLst>
                                      </p:cBhvr>
                                      <p:to>
                                        <p:strVal val="visible"/>
                                      </p:to>
                                    </p:set>
                                    <p:animEffect transition="in" filter="wedge">
                                      <p:cBhvr>
                                        <p:cTn id="7" dur="2000"/>
                                        <p:tgtEl>
                                          <p:spTgt spid="142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06C6F2-7F31-4BAA-8CD7-96232A3A84D9}"/>
              </a:ext>
            </a:extLst>
          </p:cNvPr>
          <p:cNvSpPr>
            <a:spLocks noGrp="1"/>
          </p:cNvSpPr>
          <p:nvPr>
            <p:ph type="sldNum" sz="quarter" idx="10"/>
          </p:nvPr>
        </p:nvSpPr>
        <p:spPr/>
        <p:txBody>
          <a:bodyPr/>
          <a:lstStyle/>
          <a:p>
            <a:r>
              <a:rPr lang="en-US" altLang="es-ES"/>
              <a:t>Copyright 2007, Information Builders. Slide </a:t>
            </a:r>
            <a:fld id="{95F8A468-AE38-4B59-BC22-ABC2374DD7D7}" type="slidenum">
              <a:rPr lang="en-US" altLang="es-ES"/>
              <a:pPr/>
              <a:t>8</a:t>
            </a:fld>
            <a:endParaRPr lang="en-US" altLang="es-ES"/>
          </a:p>
        </p:txBody>
      </p:sp>
      <p:sp>
        <p:nvSpPr>
          <p:cNvPr id="272386" name="Rectangle 2">
            <a:extLst>
              <a:ext uri="{FF2B5EF4-FFF2-40B4-BE49-F238E27FC236}">
                <a16:creationId xmlns:a16="http://schemas.microsoft.com/office/drawing/2014/main" id="{D48338F3-D6A4-4DEC-9AA6-CFF01BAB83AB}"/>
              </a:ext>
            </a:extLst>
          </p:cNvPr>
          <p:cNvSpPr>
            <a:spLocks noGrp="1" noChangeArrowheads="1"/>
          </p:cNvSpPr>
          <p:nvPr>
            <p:ph type="title"/>
          </p:nvPr>
        </p:nvSpPr>
        <p:spPr/>
        <p:txBody>
          <a:bodyPr/>
          <a:lstStyle/>
          <a:p>
            <a:r>
              <a:rPr lang="en-US" altLang="es-ES"/>
              <a:t>Characteristics of SOA</a:t>
            </a:r>
          </a:p>
        </p:txBody>
      </p:sp>
      <p:sp>
        <p:nvSpPr>
          <p:cNvPr id="272388" name="Rectangle 4">
            <a:extLst>
              <a:ext uri="{FF2B5EF4-FFF2-40B4-BE49-F238E27FC236}">
                <a16:creationId xmlns:a16="http://schemas.microsoft.com/office/drawing/2014/main" id="{7AAE64B1-3B86-40C1-AF56-E882BB74299F}"/>
              </a:ext>
            </a:extLst>
          </p:cNvPr>
          <p:cNvSpPr>
            <a:spLocks noGrp="1" noChangeArrowheads="1"/>
          </p:cNvSpPr>
          <p:nvPr>
            <p:ph type="body" sz="half" idx="1"/>
          </p:nvPr>
        </p:nvSpPr>
        <p:spPr>
          <a:xfrm>
            <a:off x="914400" y="1260475"/>
            <a:ext cx="3810000" cy="4832350"/>
          </a:xfrm>
        </p:spPr>
        <p:txBody>
          <a:bodyPr/>
          <a:lstStyle/>
          <a:p>
            <a:pPr>
              <a:lnSpc>
                <a:spcPct val="175000"/>
              </a:lnSpc>
            </a:pPr>
            <a:r>
              <a:rPr lang="en-US" altLang="es-ES"/>
              <a:t>Collaboration</a:t>
            </a:r>
          </a:p>
          <a:p>
            <a:pPr>
              <a:lnSpc>
                <a:spcPct val="175000"/>
              </a:lnSpc>
            </a:pPr>
            <a:r>
              <a:rPr lang="en-US" altLang="es-ES"/>
              <a:t>Stateless </a:t>
            </a:r>
          </a:p>
          <a:p>
            <a:pPr>
              <a:lnSpc>
                <a:spcPct val="175000"/>
              </a:lnSpc>
            </a:pPr>
            <a:r>
              <a:rPr lang="en-US" altLang="es-ES"/>
              <a:t>Loosely coupled </a:t>
            </a:r>
          </a:p>
          <a:p>
            <a:pPr>
              <a:lnSpc>
                <a:spcPct val="175000"/>
              </a:lnSpc>
            </a:pPr>
            <a:r>
              <a:rPr lang="en-US" altLang="es-ES"/>
              <a:t>Coarse-grained </a:t>
            </a:r>
          </a:p>
          <a:p>
            <a:pPr>
              <a:lnSpc>
                <a:spcPct val="175000"/>
              </a:lnSpc>
            </a:pPr>
            <a:r>
              <a:rPr lang="en-US" altLang="es-ES"/>
              <a:t>Reusable </a:t>
            </a:r>
          </a:p>
          <a:p>
            <a:pPr>
              <a:lnSpc>
                <a:spcPct val="175000"/>
              </a:lnSpc>
            </a:pPr>
            <a:r>
              <a:rPr lang="en-US" altLang="es-ES"/>
              <a:t>Interoperable </a:t>
            </a:r>
          </a:p>
        </p:txBody>
      </p:sp>
      <p:sp>
        <p:nvSpPr>
          <p:cNvPr id="272389" name="Rectangle 5">
            <a:extLst>
              <a:ext uri="{FF2B5EF4-FFF2-40B4-BE49-F238E27FC236}">
                <a16:creationId xmlns:a16="http://schemas.microsoft.com/office/drawing/2014/main" id="{F1CFA2EF-EB67-49F9-B59C-79FF28911ED2}"/>
              </a:ext>
            </a:extLst>
          </p:cNvPr>
          <p:cNvSpPr>
            <a:spLocks noGrp="1" noChangeArrowheads="1"/>
          </p:cNvSpPr>
          <p:nvPr>
            <p:ph type="body" sz="half" idx="2"/>
          </p:nvPr>
        </p:nvSpPr>
        <p:spPr>
          <a:xfrm>
            <a:off x="4343400" y="1260475"/>
            <a:ext cx="4344988" cy="4835525"/>
          </a:xfrm>
          <a:noFill/>
        </p:spPr>
        <p:txBody>
          <a:bodyPr/>
          <a:lstStyle/>
          <a:p>
            <a:pPr>
              <a:lnSpc>
                <a:spcPct val="175000"/>
              </a:lnSpc>
            </a:pPr>
            <a:r>
              <a:rPr lang="en-US" altLang="es-ES"/>
              <a:t>Composable </a:t>
            </a:r>
          </a:p>
          <a:p>
            <a:pPr>
              <a:lnSpc>
                <a:spcPct val="175000"/>
              </a:lnSpc>
            </a:pPr>
            <a:r>
              <a:rPr lang="en-US" altLang="es-ES"/>
              <a:t>Autonomous </a:t>
            </a:r>
          </a:p>
          <a:p>
            <a:pPr>
              <a:lnSpc>
                <a:spcPct val="175000"/>
              </a:lnSpc>
            </a:pPr>
            <a:r>
              <a:rPr lang="en-US" altLang="es-ES"/>
              <a:t>Business focused </a:t>
            </a:r>
          </a:p>
          <a:p>
            <a:pPr>
              <a:lnSpc>
                <a:spcPct val="175000"/>
              </a:lnSpc>
            </a:pPr>
            <a:r>
              <a:rPr lang="en-US" altLang="es-ES"/>
              <a:t>Service contracts </a:t>
            </a:r>
          </a:p>
          <a:p>
            <a:pPr>
              <a:lnSpc>
                <a:spcPct val="175000"/>
              </a:lnSpc>
            </a:pPr>
            <a:r>
              <a:rPr lang="en-US" altLang="es-ES"/>
              <a:t>Document-orientated </a:t>
            </a:r>
          </a:p>
          <a:p>
            <a:pPr>
              <a:lnSpc>
                <a:spcPct val="175000"/>
              </a:lnSpc>
            </a:pPr>
            <a:r>
              <a:rPr lang="en-US" altLang="es-ES"/>
              <a:t>Monitored-managed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72388">
                                            <p:txEl>
                                              <p:pRg st="0" end="0"/>
                                            </p:txEl>
                                          </p:spTgt>
                                        </p:tgtEl>
                                        <p:attrNameLst>
                                          <p:attrName>style.visibility</p:attrName>
                                        </p:attrNameLst>
                                      </p:cBhvr>
                                      <p:to>
                                        <p:strVal val="visible"/>
                                      </p:to>
                                    </p:set>
                                    <p:anim calcmode="lin" valueType="num">
                                      <p:cBhvr>
                                        <p:cTn id="7" dur="500" fill="hold"/>
                                        <p:tgtEl>
                                          <p:spTgt spid="2723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238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72388">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272388">
                                            <p:txEl>
                                              <p:pRg st="0" end="0"/>
                                            </p:txEl>
                                          </p:spTgt>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272388">
                                            <p:txEl>
                                              <p:pRg st="1" end="1"/>
                                            </p:txEl>
                                          </p:spTgt>
                                        </p:tgtEl>
                                        <p:attrNameLst>
                                          <p:attrName>style.visibility</p:attrName>
                                        </p:attrNameLst>
                                      </p:cBhvr>
                                      <p:to>
                                        <p:strVal val="visible"/>
                                      </p:to>
                                    </p:set>
                                    <p:anim calcmode="lin" valueType="num">
                                      <p:cBhvr>
                                        <p:cTn id="13" dur="1000" fill="hold"/>
                                        <p:tgtEl>
                                          <p:spTgt spid="272388">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72388">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72388">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72388">
                                            <p:txEl>
                                              <p:pRg st="1" end="1"/>
                                            </p:txEl>
                                          </p:spTgt>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272388">
                                            <p:txEl>
                                              <p:pRg st="2" end="2"/>
                                            </p:txEl>
                                          </p:spTgt>
                                        </p:tgtEl>
                                        <p:attrNameLst>
                                          <p:attrName>style.visibility</p:attrName>
                                        </p:attrNameLst>
                                      </p:cBhvr>
                                      <p:to>
                                        <p:strVal val="visible"/>
                                      </p:to>
                                    </p:set>
                                    <p:anim calcmode="lin" valueType="num">
                                      <p:cBhvr>
                                        <p:cTn id="19" dur="1000" fill="hold"/>
                                        <p:tgtEl>
                                          <p:spTgt spid="272388">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72388">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72388">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72388">
                                            <p:txEl>
                                              <p:pRg st="2" end="2"/>
                                            </p:txEl>
                                          </p:spTgt>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272388">
                                            <p:txEl>
                                              <p:pRg st="3" end="3"/>
                                            </p:txEl>
                                          </p:spTgt>
                                        </p:tgtEl>
                                        <p:attrNameLst>
                                          <p:attrName>style.visibility</p:attrName>
                                        </p:attrNameLst>
                                      </p:cBhvr>
                                      <p:to>
                                        <p:strVal val="visible"/>
                                      </p:to>
                                    </p:set>
                                    <p:anim calcmode="lin" valueType="num">
                                      <p:cBhvr>
                                        <p:cTn id="25" dur="1000" fill="hold"/>
                                        <p:tgtEl>
                                          <p:spTgt spid="272388">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272388">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272388">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272388">
                                            <p:txEl>
                                              <p:pRg st="3" end="3"/>
                                            </p:txEl>
                                          </p:spTgt>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272388">
                                            <p:txEl>
                                              <p:pRg st="4" end="4"/>
                                            </p:txEl>
                                          </p:spTgt>
                                        </p:tgtEl>
                                        <p:attrNameLst>
                                          <p:attrName>style.visibility</p:attrName>
                                        </p:attrNameLst>
                                      </p:cBhvr>
                                      <p:to>
                                        <p:strVal val="visible"/>
                                      </p:to>
                                    </p:set>
                                    <p:anim calcmode="lin" valueType="num">
                                      <p:cBhvr>
                                        <p:cTn id="31" dur="1000" fill="hold"/>
                                        <p:tgtEl>
                                          <p:spTgt spid="272388">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72388">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72388">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72388">
                                            <p:txEl>
                                              <p:pRg st="4" end="4"/>
                                            </p:txEl>
                                          </p:spTgt>
                                        </p:tgtEl>
                                      </p:cBhvr>
                                    </p:animEffect>
                                  </p:childTnLst>
                                </p:cTn>
                              </p:par>
                              <p:par>
                                <p:cTn id="35" presetID="31" presetClass="entr" presetSubtype="0" fill="hold" grpId="0" nodeType="withEffect">
                                  <p:stCondLst>
                                    <p:cond delay="0"/>
                                  </p:stCondLst>
                                  <p:iterate type="lt">
                                    <p:tmPct val="5000"/>
                                  </p:iterate>
                                  <p:childTnLst>
                                    <p:set>
                                      <p:cBhvr>
                                        <p:cTn id="36" dur="1" fill="hold">
                                          <p:stCondLst>
                                            <p:cond delay="0"/>
                                          </p:stCondLst>
                                        </p:cTn>
                                        <p:tgtEl>
                                          <p:spTgt spid="272388">
                                            <p:txEl>
                                              <p:pRg st="5" end="5"/>
                                            </p:txEl>
                                          </p:spTgt>
                                        </p:tgtEl>
                                        <p:attrNameLst>
                                          <p:attrName>style.visibility</p:attrName>
                                        </p:attrNameLst>
                                      </p:cBhvr>
                                      <p:to>
                                        <p:strVal val="visible"/>
                                      </p:to>
                                    </p:set>
                                    <p:anim calcmode="lin" valueType="num">
                                      <p:cBhvr>
                                        <p:cTn id="37" dur="1000" fill="hold"/>
                                        <p:tgtEl>
                                          <p:spTgt spid="272388">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272388">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272388">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272388">
                                            <p:txEl>
                                              <p:pRg st="5" end="5"/>
                                            </p:txEl>
                                          </p:spTgt>
                                        </p:tgtEl>
                                      </p:cBhvr>
                                    </p:animEffect>
                                  </p:childTnLst>
                                </p:cTn>
                              </p:par>
                            </p:childTnLst>
                          </p:cTn>
                        </p:par>
                        <p:par>
                          <p:cTn id="41" fill="hold" nodeType="afterGroup">
                            <p:stCondLst>
                              <p:cond delay="165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272389">
                                            <p:txEl>
                                              <p:pRg st="0" end="0"/>
                                            </p:txEl>
                                          </p:spTgt>
                                        </p:tgtEl>
                                        <p:attrNameLst>
                                          <p:attrName>style.visibility</p:attrName>
                                        </p:attrNameLst>
                                      </p:cBhvr>
                                      <p:to>
                                        <p:strVal val="visible"/>
                                      </p:to>
                                    </p:set>
                                    <p:anim calcmode="lin" valueType="num">
                                      <p:cBhvr>
                                        <p:cTn id="44" dur="500" fill="hold"/>
                                        <p:tgtEl>
                                          <p:spTgt spid="272389">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272389">
                                            <p:txEl>
                                              <p:pRg st="0" end="0"/>
                                            </p:txEl>
                                          </p:spTgt>
                                        </p:tgtEl>
                                        <p:attrNameLst>
                                          <p:attrName>ppt_h</p:attrName>
                                        </p:attrNameLst>
                                      </p:cBhvr>
                                      <p:tavLst>
                                        <p:tav tm="0">
                                          <p:val>
                                            <p:fltVal val="0"/>
                                          </p:val>
                                        </p:tav>
                                        <p:tav tm="100000">
                                          <p:val>
                                            <p:strVal val="#ppt_h"/>
                                          </p:val>
                                        </p:tav>
                                      </p:tavLst>
                                    </p:anim>
                                    <p:anim calcmode="lin" valueType="num">
                                      <p:cBhvr>
                                        <p:cTn id="46" dur="500" fill="hold"/>
                                        <p:tgtEl>
                                          <p:spTgt spid="272389">
                                            <p:txEl>
                                              <p:pRg st="0" end="0"/>
                                            </p:txEl>
                                          </p:spTgt>
                                        </p:tgtEl>
                                        <p:attrNameLst>
                                          <p:attrName>style.rotation</p:attrName>
                                        </p:attrNameLst>
                                      </p:cBhvr>
                                      <p:tavLst>
                                        <p:tav tm="0">
                                          <p:val>
                                            <p:fltVal val="90"/>
                                          </p:val>
                                        </p:tav>
                                        <p:tav tm="100000">
                                          <p:val>
                                            <p:fltVal val="0"/>
                                          </p:val>
                                        </p:tav>
                                      </p:tavLst>
                                    </p:anim>
                                    <p:animEffect transition="in" filter="fade">
                                      <p:cBhvr>
                                        <p:cTn id="47" dur="500"/>
                                        <p:tgtEl>
                                          <p:spTgt spid="272389">
                                            <p:txEl>
                                              <p:pRg st="0" end="0"/>
                                            </p:txEl>
                                          </p:spTgt>
                                        </p:tgtEl>
                                      </p:cBhvr>
                                    </p:animEffect>
                                  </p:childTnLst>
                                </p:cTn>
                              </p:par>
                              <p:par>
                                <p:cTn id="48" presetID="31" presetClass="entr" presetSubtype="0" fill="hold" nodeType="withEffect">
                                  <p:stCondLst>
                                    <p:cond delay="0"/>
                                  </p:stCondLst>
                                  <p:iterate type="lt">
                                    <p:tmPct val="5000"/>
                                  </p:iterate>
                                  <p:childTnLst>
                                    <p:set>
                                      <p:cBhvr>
                                        <p:cTn id="49" dur="1" fill="hold">
                                          <p:stCondLst>
                                            <p:cond delay="0"/>
                                          </p:stCondLst>
                                        </p:cTn>
                                        <p:tgtEl>
                                          <p:spTgt spid="272389">
                                            <p:txEl>
                                              <p:pRg st="1" end="1"/>
                                            </p:txEl>
                                          </p:spTgt>
                                        </p:tgtEl>
                                        <p:attrNameLst>
                                          <p:attrName>style.visibility</p:attrName>
                                        </p:attrNameLst>
                                      </p:cBhvr>
                                      <p:to>
                                        <p:strVal val="visible"/>
                                      </p:to>
                                    </p:set>
                                    <p:anim calcmode="lin" valueType="num">
                                      <p:cBhvr>
                                        <p:cTn id="50" dur="1000" fill="hold"/>
                                        <p:tgtEl>
                                          <p:spTgt spid="272389">
                                            <p:txEl>
                                              <p:pRg st="1" end="1"/>
                                            </p:txEl>
                                          </p:spTgt>
                                        </p:tgtEl>
                                        <p:attrNameLst>
                                          <p:attrName>ppt_w</p:attrName>
                                        </p:attrNameLst>
                                      </p:cBhvr>
                                      <p:tavLst>
                                        <p:tav tm="0">
                                          <p:val>
                                            <p:fltVal val="0"/>
                                          </p:val>
                                        </p:tav>
                                        <p:tav tm="100000">
                                          <p:val>
                                            <p:strVal val="#ppt_w"/>
                                          </p:val>
                                        </p:tav>
                                      </p:tavLst>
                                    </p:anim>
                                    <p:anim calcmode="lin" valueType="num">
                                      <p:cBhvr>
                                        <p:cTn id="51" dur="1000" fill="hold"/>
                                        <p:tgtEl>
                                          <p:spTgt spid="272389">
                                            <p:txEl>
                                              <p:pRg st="1" end="1"/>
                                            </p:txEl>
                                          </p:spTgt>
                                        </p:tgtEl>
                                        <p:attrNameLst>
                                          <p:attrName>ppt_h</p:attrName>
                                        </p:attrNameLst>
                                      </p:cBhvr>
                                      <p:tavLst>
                                        <p:tav tm="0">
                                          <p:val>
                                            <p:fltVal val="0"/>
                                          </p:val>
                                        </p:tav>
                                        <p:tav tm="100000">
                                          <p:val>
                                            <p:strVal val="#ppt_h"/>
                                          </p:val>
                                        </p:tav>
                                      </p:tavLst>
                                    </p:anim>
                                    <p:anim calcmode="lin" valueType="num">
                                      <p:cBhvr>
                                        <p:cTn id="52" dur="1000" fill="hold"/>
                                        <p:tgtEl>
                                          <p:spTgt spid="272389">
                                            <p:txEl>
                                              <p:pRg st="1" end="1"/>
                                            </p:txEl>
                                          </p:spTgt>
                                        </p:tgtEl>
                                        <p:attrNameLst>
                                          <p:attrName>style.rotation</p:attrName>
                                        </p:attrNameLst>
                                      </p:cBhvr>
                                      <p:tavLst>
                                        <p:tav tm="0">
                                          <p:val>
                                            <p:fltVal val="90"/>
                                          </p:val>
                                        </p:tav>
                                        <p:tav tm="100000">
                                          <p:val>
                                            <p:fltVal val="0"/>
                                          </p:val>
                                        </p:tav>
                                      </p:tavLst>
                                    </p:anim>
                                    <p:animEffect transition="in" filter="fade">
                                      <p:cBhvr>
                                        <p:cTn id="53" dur="1000"/>
                                        <p:tgtEl>
                                          <p:spTgt spid="272389">
                                            <p:txEl>
                                              <p:pRg st="1" end="1"/>
                                            </p:txEl>
                                          </p:spTgt>
                                        </p:tgtEl>
                                      </p:cBhvr>
                                    </p:animEffect>
                                  </p:childTnLst>
                                </p:cTn>
                              </p:par>
                              <p:par>
                                <p:cTn id="54" presetID="31" presetClass="entr" presetSubtype="0" fill="hold" nodeType="withEffect">
                                  <p:stCondLst>
                                    <p:cond delay="0"/>
                                  </p:stCondLst>
                                  <p:iterate type="lt">
                                    <p:tmPct val="5000"/>
                                  </p:iterate>
                                  <p:childTnLst>
                                    <p:set>
                                      <p:cBhvr>
                                        <p:cTn id="55" dur="1" fill="hold">
                                          <p:stCondLst>
                                            <p:cond delay="0"/>
                                          </p:stCondLst>
                                        </p:cTn>
                                        <p:tgtEl>
                                          <p:spTgt spid="272389">
                                            <p:txEl>
                                              <p:pRg st="2" end="2"/>
                                            </p:txEl>
                                          </p:spTgt>
                                        </p:tgtEl>
                                        <p:attrNameLst>
                                          <p:attrName>style.visibility</p:attrName>
                                        </p:attrNameLst>
                                      </p:cBhvr>
                                      <p:to>
                                        <p:strVal val="visible"/>
                                      </p:to>
                                    </p:set>
                                    <p:anim calcmode="lin" valueType="num">
                                      <p:cBhvr>
                                        <p:cTn id="56" dur="1000" fill="hold"/>
                                        <p:tgtEl>
                                          <p:spTgt spid="272389">
                                            <p:txEl>
                                              <p:pRg st="2" end="2"/>
                                            </p:txEl>
                                          </p:spTgt>
                                        </p:tgtEl>
                                        <p:attrNameLst>
                                          <p:attrName>ppt_w</p:attrName>
                                        </p:attrNameLst>
                                      </p:cBhvr>
                                      <p:tavLst>
                                        <p:tav tm="0">
                                          <p:val>
                                            <p:fltVal val="0"/>
                                          </p:val>
                                        </p:tav>
                                        <p:tav tm="100000">
                                          <p:val>
                                            <p:strVal val="#ppt_w"/>
                                          </p:val>
                                        </p:tav>
                                      </p:tavLst>
                                    </p:anim>
                                    <p:anim calcmode="lin" valueType="num">
                                      <p:cBhvr>
                                        <p:cTn id="57" dur="1000" fill="hold"/>
                                        <p:tgtEl>
                                          <p:spTgt spid="272389">
                                            <p:txEl>
                                              <p:pRg st="2" end="2"/>
                                            </p:txEl>
                                          </p:spTgt>
                                        </p:tgtEl>
                                        <p:attrNameLst>
                                          <p:attrName>ppt_h</p:attrName>
                                        </p:attrNameLst>
                                      </p:cBhvr>
                                      <p:tavLst>
                                        <p:tav tm="0">
                                          <p:val>
                                            <p:fltVal val="0"/>
                                          </p:val>
                                        </p:tav>
                                        <p:tav tm="100000">
                                          <p:val>
                                            <p:strVal val="#ppt_h"/>
                                          </p:val>
                                        </p:tav>
                                      </p:tavLst>
                                    </p:anim>
                                    <p:anim calcmode="lin" valueType="num">
                                      <p:cBhvr>
                                        <p:cTn id="58" dur="1000" fill="hold"/>
                                        <p:tgtEl>
                                          <p:spTgt spid="272389">
                                            <p:txEl>
                                              <p:pRg st="2" end="2"/>
                                            </p:txEl>
                                          </p:spTgt>
                                        </p:tgtEl>
                                        <p:attrNameLst>
                                          <p:attrName>style.rotation</p:attrName>
                                        </p:attrNameLst>
                                      </p:cBhvr>
                                      <p:tavLst>
                                        <p:tav tm="0">
                                          <p:val>
                                            <p:fltVal val="90"/>
                                          </p:val>
                                        </p:tav>
                                        <p:tav tm="100000">
                                          <p:val>
                                            <p:fltVal val="0"/>
                                          </p:val>
                                        </p:tav>
                                      </p:tavLst>
                                    </p:anim>
                                    <p:animEffect transition="in" filter="fade">
                                      <p:cBhvr>
                                        <p:cTn id="59" dur="1000"/>
                                        <p:tgtEl>
                                          <p:spTgt spid="272389">
                                            <p:txEl>
                                              <p:pRg st="2" end="2"/>
                                            </p:txEl>
                                          </p:spTgt>
                                        </p:tgtEl>
                                      </p:cBhvr>
                                    </p:animEffect>
                                  </p:childTnLst>
                                </p:cTn>
                              </p:par>
                              <p:par>
                                <p:cTn id="60" presetID="31" presetClass="entr" presetSubtype="0" fill="hold" nodeType="withEffect">
                                  <p:stCondLst>
                                    <p:cond delay="0"/>
                                  </p:stCondLst>
                                  <p:iterate type="lt">
                                    <p:tmPct val="5000"/>
                                  </p:iterate>
                                  <p:childTnLst>
                                    <p:set>
                                      <p:cBhvr>
                                        <p:cTn id="61" dur="1" fill="hold">
                                          <p:stCondLst>
                                            <p:cond delay="0"/>
                                          </p:stCondLst>
                                        </p:cTn>
                                        <p:tgtEl>
                                          <p:spTgt spid="272389">
                                            <p:txEl>
                                              <p:pRg st="3" end="3"/>
                                            </p:txEl>
                                          </p:spTgt>
                                        </p:tgtEl>
                                        <p:attrNameLst>
                                          <p:attrName>style.visibility</p:attrName>
                                        </p:attrNameLst>
                                      </p:cBhvr>
                                      <p:to>
                                        <p:strVal val="visible"/>
                                      </p:to>
                                    </p:set>
                                    <p:anim calcmode="lin" valueType="num">
                                      <p:cBhvr>
                                        <p:cTn id="62" dur="1000" fill="hold"/>
                                        <p:tgtEl>
                                          <p:spTgt spid="272389">
                                            <p:txEl>
                                              <p:pRg st="3" end="3"/>
                                            </p:txEl>
                                          </p:spTgt>
                                        </p:tgtEl>
                                        <p:attrNameLst>
                                          <p:attrName>ppt_w</p:attrName>
                                        </p:attrNameLst>
                                      </p:cBhvr>
                                      <p:tavLst>
                                        <p:tav tm="0">
                                          <p:val>
                                            <p:fltVal val="0"/>
                                          </p:val>
                                        </p:tav>
                                        <p:tav tm="100000">
                                          <p:val>
                                            <p:strVal val="#ppt_w"/>
                                          </p:val>
                                        </p:tav>
                                      </p:tavLst>
                                    </p:anim>
                                    <p:anim calcmode="lin" valueType="num">
                                      <p:cBhvr>
                                        <p:cTn id="63" dur="1000" fill="hold"/>
                                        <p:tgtEl>
                                          <p:spTgt spid="272389">
                                            <p:txEl>
                                              <p:pRg st="3" end="3"/>
                                            </p:txEl>
                                          </p:spTgt>
                                        </p:tgtEl>
                                        <p:attrNameLst>
                                          <p:attrName>ppt_h</p:attrName>
                                        </p:attrNameLst>
                                      </p:cBhvr>
                                      <p:tavLst>
                                        <p:tav tm="0">
                                          <p:val>
                                            <p:fltVal val="0"/>
                                          </p:val>
                                        </p:tav>
                                        <p:tav tm="100000">
                                          <p:val>
                                            <p:strVal val="#ppt_h"/>
                                          </p:val>
                                        </p:tav>
                                      </p:tavLst>
                                    </p:anim>
                                    <p:anim calcmode="lin" valueType="num">
                                      <p:cBhvr>
                                        <p:cTn id="64" dur="1000" fill="hold"/>
                                        <p:tgtEl>
                                          <p:spTgt spid="272389">
                                            <p:txEl>
                                              <p:pRg st="3" end="3"/>
                                            </p:txEl>
                                          </p:spTgt>
                                        </p:tgtEl>
                                        <p:attrNameLst>
                                          <p:attrName>style.rotation</p:attrName>
                                        </p:attrNameLst>
                                      </p:cBhvr>
                                      <p:tavLst>
                                        <p:tav tm="0">
                                          <p:val>
                                            <p:fltVal val="90"/>
                                          </p:val>
                                        </p:tav>
                                        <p:tav tm="100000">
                                          <p:val>
                                            <p:fltVal val="0"/>
                                          </p:val>
                                        </p:tav>
                                      </p:tavLst>
                                    </p:anim>
                                    <p:animEffect transition="in" filter="fade">
                                      <p:cBhvr>
                                        <p:cTn id="65" dur="1000"/>
                                        <p:tgtEl>
                                          <p:spTgt spid="272389">
                                            <p:txEl>
                                              <p:pRg st="3" end="3"/>
                                            </p:txEl>
                                          </p:spTgt>
                                        </p:tgtEl>
                                      </p:cBhvr>
                                    </p:animEffect>
                                  </p:childTnLst>
                                </p:cTn>
                              </p:par>
                              <p:par>
                                <p:cTn id="66" presetID="31" presetClass="entr" presetSubtype="0" fill="hold" nodeType="withEffect">
                                  <p:stCondLst>
                                    <p:cond delay="0"/>
                                  </p:stCondLst>
                                  <p:iterate type="lt">
                                    <p:tmPct val="5000"/>
                                  </p:iterate>
                                  <p:childTnLst>
                                    <p:set>
                                      <p:cBhvr>
                                        <p:cTn id="67" dur="1" fill="hold">
                                          <p:stCondLst>
                                            <p:cond delay="0"/>
                                          </p:stCondLst>
                                        </p:cTn>
                                        <p:tgtEl>
                                          <p:spTgt spid="272389">
                                            <p:txEl>
                                              <p:pRg st="4" end="4"/>
                                            </p:txEl>
                                          </p:spTgt>
                                        </p:tgtEl>
                                        <p:attrNameLst>
                                          <p:attrName>style.visibility</p:attrName>
                                        </p:attrNameLst>
                                      </p:cBhvr>
                                      <p:to>
                                        <p:strVal val="visible"/>
                                      </p:to>
                                    </p:set>
                                    <p:anim calcmode="lin" valueType="num">
                                      <p:cBhvr>
                                        <p:cTn id="68" dur="1000" fill="hold"/>
                                        <p:tgtEl>
                                          <p:spTgt spid="272389">
                                            <p:txEl>
                                              <p:pRg st="4" end="4"/>
                                            </p:txEl>
                                          </p:spTgt>
                                        </p:tgtEl>
                                        <p:attrNameLst>
                                          <p:attrName>ppt_w</p:attrName>
                                        </p:attrNameLst>
                                      </p:cBhvr>
                                      <p:tavLst>
                                        <p:tav tm="0">
                                          <p:val>
                                            <p:fltVal val="0"/>
                                          </p:val>
                                        </p:tav>
                                        <p:tav tm="100000">
                                          <p:val>
                                            <p:strVal val="#ppt_w"/>
                                          </p:val>
                                        </p:tav>
                                      </p:tavLst>
                                    </p:anim>
                                    <p:anim calcmode="lin" valueType="num">
                                      <p:cBhvr>
                                        <p:cTn id="69" dur="1000" fill="hold"/>
                                        <p:tgtEl>
                                          <p:spTgt spid="272389">
                                            <p:txEl>
                                              <p:pRg st="4" end="4"/>
                                            </p:txEl>
                                          </p:spTgt>
                                        </p:tgtEl>
                                        <p:attrNameLst>
                                          <p:attrName>ppt_h</p:attrName>
                                        </p:attrNameLst>
                                      </p:cBhvr>
                                      <p:tavLst>
                                        <p:tav tm="0">
                                          <p:val>
                                            <p:fltVal val="0"/>
                                          </p:val>
                                        </p:tav>
                                        <p:tav tm="100000">
                                          <p:val>
                                            <p:strVal val="#ppt_h"/>
                                          </p:val>
                                        </p:tav>
                                      </p:tavLst>
                                    </p:anim>
                                    <p:anim calcmode="lin" valueType="num">
                                      <p:cBhvr>
                                        <p:cTn id="70" dur="1000" fill="hold"/>
                                        <p:tgtEl>
                                          <p:spTgt spid="272389">
                                            <p:txEl>
                                              <p:pRg st="4" end="4"/>
                                            </p:txEl>
                                          </p:spTgt>
                                        </p:tgtEl>
                                        <p:attrNameLst>
                                          <p:attrName>style.rotation</p:attrName>
                                        </p:attrNameLst>
                                      </p:cBhvr>
                                      <p:tavLst>
                                        <p:tav tm="0">
                                          <p:val>
                                            <p:fltVal val="90"/>
                                          </p:val>
                                        </p:tav>
                                        <p:tav tm="100000">
                                          <p:val>
                                            <p:fltVal val="0"/>
                                          </p:val>
                                        </p:tav>
                                      </p:tavLst>
                                    </p:anim>
                                    <p:animEffect transition="in" filter="fade">
                                      <p:cBhvr>
                                        <p:cTn id="71" dur="1000"/>
                                        <p:tgtEl>
                                          <p:spTgt spid="272389">
                                            <p:txEl>
                                              <p:pRg st="4" end="4"/>
                                            </p:txEl>
                                          </p:spTgt>
                                        </p:tgtEl>
                                      </p:cBhvr>
                                    </p:animEffect>
                                  </p:childTnLst>
                                </p:cTn>
                              </p:par>
                              <p:par>
                                <p:cTn id="72" presetID="31" presetClass="entr" presetSubtype="0" fill="hold" nodeType="withEffect">
                                  <p:stCondLst>
                                    <p:cond delay="0"/>
                                  </p:stCondLst>
                                  <p:iterate type="lt">
                                    <p:tmPct val="5000"/>
                                  </p:iterate>
                                  <p:childTnLst>
                                    <p:set>
                                      <p:cBhvr>
                                        <p:cTn id="73" dur="1" fill="hold">
                                          <p:stCondLst>
                                            <p:cond delay="0"/>
                                          </p:stCondLst>
                                        </p:cTn>
                                        <p:tgtEl>
                                          <p:spTgt spid="272389">
                                            <p:txEl>
                                              <p:pRg st="5" end="5"/>
                                            </p:txEl>
                                          </p:spTgt>
                                        </p:tgtEl>
                                        <p:attrNameLst>
                                          <p:attrName>style.visibility</p:attrName>
                                        </p:attrNameLst>
                                      </p:cBhvr>
                                      <p:to>
                                        <p:strVal val="visible"/>
                                      </p:to>
                                    </p:set>
                                    <p:anim calcmode="lin" valueType="num">
                                      <p:cBhvr>
                                        <p:cTn id="74" dur="1000" fill="hold"/>
                                        <p:tgtEl>
                                          <p:spTgt spid="272389">
                                            <p:txEl>
                                              <p:pRg st="5" end="5"/>
                                            </p:txEl>
                                          </p:spTgt>
                                        </p:tgtEl>
                                        <p:attrNameLst>
                                          <p:attrName>ppt_w</p:attrName>
                                        </p:attrNameLst>
                                      </p:cBhvr>
                                      <p:tavLst>
                                        <p:tav tm="0">
                                          <p:val>
                                            <p:fltVal val="0"/>
                                          </p:val>
                                        </p:tav>
                                        <p:tav tm="100000">
                                          <p:val>
                                            <p:strVal val="#ppt_w"/>
                                          </p:val>
                                        </p:tav>
                                      </p:tavLst>
                                    </p:anim>
                                    <p:anim calcmode="lin" valueType="num">
                                      <p:cBhvr>
                                        <p:cTn id="75" dur="1000" fill="hold"/>
                                        <p:tgtEl>
                                          <p:spTgt spid="272389">
                                            <p:txEl>
                                              <p:pRg st="5" end="5"/>
                                            </p:txEl>
                                          </p:spTgt>
                                        </p:tgtEl>
                                        <p:attrNameLst>
                                          <p:attrName>ppt_h</p:attrName>
                                        </p:attrNameLst>
                                      </p:cBhvr>
                                      <p:tavLst>
                                        <p:tav tm="0">
                                          <p:val>
                                            <p:fltVal val="0"/>
                                          </p:val>
                                        </p:tav>
                                        <p:tav tm="100000">
                                          <p:val>
                                            <p:strVal val="#ppt_h"/>
                                          </p:val>
                                        </p:tav>
                                      </p:tavLst>
                                    </p:anim>
                                    <p:anim calcmode="lin" valueType="num">
                                      <p:cBhvr>
                                        <p:cTn id="76" dur="1000" fill="hold"/>
                                        <p:tgtEl>
                                          <p:spTgt spid="272389">
                                            <p:txEl>
                                              <p:pRg st="5" end="5"/>
                                            </p:txEl>
                                          </p:spTgt>
                                        </p:tgtEl>
                                        <p:attrNameLst>
                                          <p:attrName>style.rotation</p:attrName>
                                        </p:attrNameLst>
                                      </p:cBhvr>
                                      <p:tavLst>
                                        <p:tav tm="0">
                                          <p:val>
                                            <p:fltVal val="90"/>
                                          </p:val>
                                        </p:tav>
                                        <p:tav tm="100000">
                                          <p:val>
                                            <p:fltVal val="0"/>
                                          </p:val>
                                        </p:tav>
                                      </p:tavLst>
                                    </p:anim>
                                    <p:animEffect transition="in" filter="fade">
                                      <p:cBhvr>
                                        <p:cTn id="77" dur="1000"/>
                                        <p:tgtEl>
                                          <p:spTgt spid="2723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F843C8F-E4BD-4D89-ADEE-C0EA015DF25A}"/>
              </a:ext>
            </a:extLst>
          </p:cNvPr>
          <p:cNvSpPr>
            <a:spLocks noGrp="1"/>
          </p:cNvSpPr>
          <p:nvPr>
            <p:ph type="sldNum" sz="quarter" idx="10"/>
          </p:nvPr>
        </p:nvSpPr>
        <p:spPr/>
        <p:txBody>
          <a:bodyPr/>
          <a:lstStyle/>
          <a:p>
            <a:r>
              <a:rPr lang="en-US" altLang="es-ES"/>
              <a:t>Copyright 2007, Information Builders. Slide </a:t>
            </a:r>
            <a:fld id="{59B6A846-829D-41FD-B62F-02CCBEA96EFA}" type="slidenum">
              <a:rPr lang="en-US" altLang="es-ES"/>
              <a:pPr/>
              <a:t>9</a:t>
            </a:fld>
            <a:endParaRPr lang="en-US" altLang="es-ES"/>
          </a:p>
        </p:txBody>
      </p:sp>
      <p:sp>
        <p:nvSpPr>
          <p:cNvPr id="5140" name="Rectangle 20">
            <a:extLst>
              <a:ext uri="{FF2B5EF4-FFF2-40B4-BE49-F238E27FC236}">
                <a16:creationId xmlns:a16="http://schemas.microsoft.com/office/drawing/2014/main" id="{08529C75-3CBC-4075-92CD-F3386B1A11DB}"/>
              </a:ext>
            </a:extLst>
          </p:cNvPr>
          <p:cNvSpPr>
            <a:spLocks noGrp="1" noChangeArrowheads="1"/>
          </p:cNvSpPr>
          <p:nvPr>
            <p:ph type="title"/>
          </p:nvPr>
        </p:nvSpPr>
        <p:spPr>
          <a:xfrm>
            <a:off x="304800" y="0"/>
            <a:ext cx="8610600" cy="685800"/>
          </a:xfrm>
        </p:spPr>
        <p:txBody>
          <a:bodyPr/>
          <a:lstStyle/>
          <a:p>
            <a:r>
              <a:rPr lang="en-US" altLang="es-ES"/>
              <a:t>Integration Patterns</a:t>
            </a:r>
          </a:p>
        </p:txBody>
      </p:sp>
      <p:sp>
        <p:nvSpPr>
          <p:cNvPr id="5141" name="Rectangle 21">
            <a:extLst>
              <a:ext uri="{FF2B5EF4-FFF2-40B4-BE49-F238E27FC236}">
                <a16:creationId xmlns:a16="http://schemas.microsoft.com/office/drawing/2014/main" id="{35CAD793-F24C-4B2E-9CC2-F1F294E08DFA}"/>
              </a:ext>
            </a:extLst>
          </p:cNvPr>
          <p:cNvSpPr>
            <a:spLocks noGrp="1" noChangeArrowheads="1"/>
          </p:cNvSpPr>
          <p:nvPr>
            <p:ph type="body" idx="1"/>
          </p:nvPr>
        </p:nvSpPr>
        <p:spPr>
          <a:xfrm>
            <a:off x="152400" y="1371600"/>
            <a:ext cx="8840788" cy="3962400"/>
          </a:xfrm>
        </p:spPr>
        <p:txBody>
          <a:bodyPr/>
          <a:lstStyle/>
          <a:p>
            <a:pPr>
              <a:lnSpc>
                <a:spcPct val="115000"/>
              </a:lnSpc>
            </a:pPr>
            <a:r>
              <a:rPr lang="en-US" altLang="es-ES"/>
              <a:t>What is an Integration Pattern? </a:t>
            </a:r>
          </a:p>
          <a:p>
            <a:pPr lvl="1">
              <a:lnSpc>
                <a:spcPct val="150000"/>
              </a:lnSpc>
            </a:pPr>
            <a:r>
              <a:rPr lang="en-US" altLang="es-ES"/>
              <a:t>“Mind-sized chunks of information” </a:t>
            </a:r>
          </a:p>
          <a:p>
            <a:pPr lvl="1">
              <a:lnSpc>
                <a:spcPct val="150000"/>
              </a:lnSpc>
            </a:pPr>
            <a:r>
              <a:rPr lang="en-US" altLang="es-ES"/>
              <a:t>Harvested, not invented </a:t>
            </a:r>
          </a:p>
          <a:p>
            <a:pPr lvl="1">
              <a:lnSpc>
                <a:spcPct val="150000"/>
              </a:lnSpc>
            </a:pPr>
            <a:r>
              <a:rPr lang="en-US" altLang="es-ES"/>
              <a:t>Higher levels of abstraction</a:t>
            </a:r>
          </a:p>
          <a:p>
            <a:pPr lvl="1">
              <a:lnSpc>
                <a:spcPct val="150000"/>
              </a:lnSpc>
            </a:pPr>
            <a:r>
              <a:rPr lang="en-US" altLang="es-ES"/>
              <a:t>Expresses the intent (why vs. how)</a:t>
            </a:r>
          </a:p>
        </p:txBody>
      </p:sp>
      <p:pic>
        <p:nvPicPr>
          <p:cNvPr id="5148" name="Picture 28">
            <a:extLst>
              <a:ext uri="{FF2B5EF4-FFF2-40B4-BE49-F238E27FC236}">
                <a16:creationId xmlns:a16="http://schemas.microsoft.com/office/drawing/2014/main" id="{BC7F244D-CAD2-4ACB-9416-76444DAAA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6651">
            <a:off x="6324600" y="1647825"/>
            <a:ext cx="1608138" cy="2009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4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4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4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4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5148"/>
                                        </p:tgtEl>
                                        <p:attrNameLst>
                                          <p:attrName>style.visibility</p:attrName>
                                        </p:attrNameLst>
                                      </p:cBhvr>
                                      <p:to>
                                        <p:strVal val="visible"/>
                                      </p:to>
                                    </p:set>
                                    <p:animEffect transition="in" filter="fade">
                                      <p:cBhvr>
                                        <p:cTn id="23" dur="500"/>
                                        <p:tgtEl>
                                          <p:spTgt spid="5148"/>
                                        </p:tgtEl>
                                      </p:cBhvr>
                                    </p:animEffect>
                                    <p:anim calcmode="lin" valueType="num">
                                      <p:cBhvr>
                                        <p:cTn id="24" dur="500" fill="hold"/>
                                        <p:tgtEl>
                                          <p:spTgt spid="5148"/>
                                        </p:tgtEl>
                                        <p:attrNameLst>
                                          <p:attrName>style.rotation</p:attrName>
                                        </p:attrNameLst>
                                      </p:cBhvr>
                                      <p:tavLst>
                                        <p:tav tm="0">
                                          <p:val>
                                            <p:fltVal val="720"/>
                                          </p:val>
                                        </p:tav>
                                        <p:tav tm="100000">
                                          <p:val>
                                            <p:fltVal val="0"/>
                                          </p:val>
                                        </p:tav>
                                      </p:tavLst>
                                    </p:anim>
                                    <p:anim calcmode="lin" valueType="num">
                                      <p:cBhvr>
                                        <p:cTn id="25" dur="500" fill="hold"/>
                                        <p:tgtEl>
                                          <p:spTgt spid="5148"/>
                                        </p:tgtEl>
                                        <p:attrNameLst>
                                          <p:attrName>ppt_h</p:attrName>
                                        </p:attrNameLst>
                                      </p:cBhvr>
                                      <p:tavLst>
                                        <p:tav tm="0">
                                          <p:val>
                                            <p:fltVal val="0"/>
                                          </p:val>
                                        </p:tav>
                                        <p:tav tm="100000">
                                          <p:val>
                                            <p:strVal val="#ppt_h"/>
                                          </p:val>
                                        </p:tav>
                                      </p:tavLst>
                                    </p:anim>
                                    <p:anim calcmode="lin" valueType="num">
                                      <p:cBhvr>
                                        <p:cTn id="26" dur="500" fill="hold"/>
                                        <p:tgtEl>
                                          <p:spTgt spid="51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IB2007">
  <a:themeElements>
    <a:clrScheme name="1_IB2007 2">
      <a:dk1>
        <a:srgbClr val="000000"/>
      </a:dk1>
      <a:lt1>
        <a:srgbClr val="FFFFFF"/>
      </a:lt1>
      <a:dk2>
        <a:srgbClr val="064493"/>
      </a:dk2>
      <a:lt2>
        <a:srgbClr val="7B8487"/>
      </a:lt2>
      <a:accent1>
        <a:srgbClr val="9B9FA5"/>
      </a:accent1>
      <a:accent2>
        <a:srgbClr val="EDC31B"/>
      </a:accent2>
      <a:accent3>
        <a:srgbClr val="FFFFFF"/>
      </a:accent3>
      <a:accent4>
        <a:srgbClr val="000000"/>
      </a:accent4>
      <a:accent5>
        <a:srgbClr val="CBCDCF"/>
      </a:accent5>
      <a:accent6>
        <a:srgbClr val="D7B017"/>
      </a:accent6>
      <a:hlink>
        <a:srgbClr val="005299"/>
      </a:hlink>
      <a:folHlink>
        <a:srgbClr val="9AD7EA"/>
      </a:folHlink>
    </a:clrScheme>
    <a:fontScheme name="1_IB2007">
      <a:majorFont>
        <a:latin typeface="CG Omega"/>
        <a:ea typeface=""/>
        <a:cs typeface=""/>
      </a:majorFont>
      <a:minorFont>
        <a:latin typeface="CG Omeg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0" rIns="92075"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3366"/>
          </a:buClr>
          <a:buSzPct val="125000"/>
          <a:buFont typeface="Wingdings" panose="05000000000000000000" pitchFamily="2" charset="2"/>
          <a:buNone/>
          <a:tabLst/>
          <a:defRPr kumimoji="0" lang="en-US" altLang="es-ES" sz="2400" b="0" i="0" u="none" strike="noStrike" cap="none" normalizeH="0" baseline="0" smtClean="0">
            <a:ln>
              <a:noFill/>
            </a:ln>
            <a:solidFill>
              <a:schemeClr val="tx1"/>
            </a:solidFill>
            <a:effectLst/>
            <a:latin typeface="CG Omeg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99FF">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0" rIns="92075"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003366"/>
          </a:buClr>
          <a:buSzPct val="125000"/>
          <a:buFont typeface="Wingdings" panose="05000000000000000000" pitchFamily="2" charset="2"/>
          <a:buNone/>
          <a:tabLst/>
          <a:defRPr kumimoji="0" lang="en-US" altLang="es-ES" sz="2400" b="0" i="0" u="none" strike="noStrike" cap="none" normalizeH="0" baseline="0" smtClean="0">
            <a:ln>
              <a:noFill/>
            </a:ln>
            <a:solidFill>
              <a:schemeClr val="tx1"/>
            </a:solidFill>
            <a:effectLst/>
            <a:latin typeface="CG Omega" pitchFamily="34" charset="0"/>
          </a:defRPr>
        </a:defPPr>
      </a:lstStyle>
    </a:lnDef>
  </a:objectDefaults>
  <a:extraClrSchemeLst>
    <a:extraClrScheme>
      <a:clrScheme name="1_IB2007 1">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B2007 2">
        <a:dk1>
          <a:srgbClr val="000000"/>
        </a:dk1>
        <a:lt1>
          <a:srgbClr val="FFFFFF"/>
        </a:lt1>
        <a:dk2>
          <a:srgbClr val="064493"/>
        </a:dk2>
        <a:lt2>
          <a:srgbClr val="7B8487"/>
        </a:lt2>
        <a:accent1>
          <a:srgbClr val="9B9FA5"/>
        </a:accent1>
        <a:accent2>
          <a:srgbClr val="EDC31B"/>
        </a:accent2>
        <a:accent3>
          <a:srgbClr val="FFFFFF"/>
        </a:accent3>
        <a:accent4>
          <a:srgbClr val="000000"/>
        </a:accent4>
        <a:accent5>
          <a:srgbClr val="CBCDCF"/>
        </a:accent5>
        <a:accent6>
          <a:srgbClr val="D7B017"/>
        </a:accent6>
        <a:hlink>
          <a:srgbClr val="005299"/>
        </a:hlink>
        <a:folHlink>
          <a:srgbClr val="9AD7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IB2007 2">
    <a:dk1>
      <a:srgbClr val="000000"/>
    </a:dk1>
    <a:lt1>
      <a:srgbClr val="FFFFFF"/>
    </a:lt1>
    <a:dk2>
      <a:srgbClr val="064493"/>
    </a:dk2>
    <a:lt2>
      <a:srgbClr val="7B8487"/>
    </a:lt2>
    <a:accent1>
      <a:srgbClr val="9B9FA5"/>
    </a:accent1>
    <a:accent2>
      <a:srgbClr val="EDC31B"/>
    </a:accent2>
    <a:accent3>
      <a:srgbClr val="FFFFFF"/>
    </a:accent3>
    <a:accent4>
      <a:srgbClr val="000000"/>
    </a:accent4>
    <a:accent5>
      <a:srgbClr val="CBCDCF"/>
    </a:accent5>
    <a:accent6>
      <a:srgbClr val="D7B017"/>
    </a:accent6>
    <a:hlink>
      <a:srgbClr val="005299"/>
    </a:hlink>
    <a:folHlink>
      <a:srgbClr val="9AD7EA"/>
    </a:folHlink>
  </a:clrScheme>
</a:themeOverride>
</file>

<file path=docProps/app.xml><?xml version="1.0" encoding="utf-8"?>
<Properties xmlns="http://schemas.openxmlformats.org/officeDocument/2006/extended-properties" xmlns:vt="http://schemas.openxmlformats.org/officeDocument/2006/docPropsVTypes">
  <Template/>
  <TotalTime>6075</TotalTime>
  <Words>1240</Words>
  <Application>Microsoft Office PowerPoint</Application>
  <PresentationFormat>On-screen Show (4:3)</PresentationFormat>
  <Paragraphs>209</Paragraphs>
  <Slides>50</Slides>
  <Notes>46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1_IB2007</vt:lpstr>
      <vt:lpstr>SOA Integration Patterns with Information Builders Technologies</vt:lpstr>
      <vt:lpstr>Common Integration Scenarios</vt:lpstr>
      <vt:lpstr>Four the Hard Way – Little Joe</vt:lpstr>
      <vt:lpstr>Basic Integration Styles</vt:lpstr>
      <vt:lpstr>Basic Integration Styles</vt:lpstr>
      <vt:lpstr>SOA, Working Definitions</vt:lpstr>
      <vt:lpstr>SOA is Architecture</vt:lpstr>
      <vt:lpstr>Characteristics of SOA</vt:lpstr>
      <vt:lpstr>Integration Patterns</vt:lpstr>
      <vt:lpstr>Integration Patterns By Category</vt:lpstr>
      <vt:lpstr>Patterns Exist to Solve Problems</vt:lpstr>
      <vt:lpstr>Patterns Exist to Solve Problems</vt:lpstr>
      <vt:lpstr>FOCUS  To XML (Apply a Splitter)</vt:lpstr>
      <vt:lpstr>FOCUS  To XML (Apply a Splitter)</vt:lpstr>
      <vt:lpstr>FOCUS  To XML (Apply a Splitter)</vt:lpstr>
      <vt:lpstr>Patterns Exist to Solve Problems</vt:lpstr>
      <vt:lpstr>FOCUS  To XML (Apply a Content Filter)</vt:lpstr>
      <vt:lpstr>FOCUS  To XML (Apply a Content Filter)</vt:lpstr>
      <vt:lpstr>Introducing LoansForYou.Com</vt:lpstr>
      <vt:lpstr>LoansForYou.Com</vt:lpstr>
      <vt:lpstr>LoansForYou.Com</vt:lpstr>
      <vt:lpstr>LoansForYou.Com</vt:lpstr>
      <vt:lpstr>LoansForYou.Com</vt:lpstr>
      <vt:lpstr>Summary of Patterns</vt:lpstr>
      <vt:lpstr>Get Credit Score</vt:lpstr>
      <vt:lpstr>Get Credit Score</vt:lpstr>
      <vt:lpstr>Get Credit Score</vt:lpstr>
      <vt:lpstr>Get Credit Score</vt:lpstr>
      <vt:lpstr>Get Banks</vt:lpstr>
      <vt:lpstr>Get Banks</vt:lpstr>
      <vt:lpstr>Get Banks</vt:lpstr>
      <vt:lpstr>Get Banks</vt:lpstr>
      <vt:lpstr>Get Banks</vt:lpstr>
      <vt:lpstr>Get Banks</vt:lpstr>
      <vt:lpstr>Get Banks</vt:lpstr>
      <vt:lpstr>Get Quotes</vt:lpstr>
      <vt:lpstr>Get Quotes</vt:lpstr>
      <vt:lpstr>Get Quotes</vt:lpstr>
      <vt:lpstr>Get Quotes</vt:lpstr>
      <vt:lpstr>LoansForYou.Com</vt:lpstr>
      <vt:lpstr>PowerPoint Presentation</vt:lpstr>
      <vt:lpstr>PowerPoint Presentation</vt:lpstr>
      <vt:lpstr>PowerPoint Presentation</vt:lpstr>
      <vt:lpstr>LoansForYou.Com</vt:lpstr>
      <vt:lpstr>Monitored - Managed</vt:lpstr>
      <vt:lpstr>Monitored - Managed</vt:lpstr>
      <vt:lpstr>Monitored - Managed</vt:lpstr>
      <vt:lpstr>Monitored - Managed</vt:lpstr>
      <vt:lpstr>References</vt:lpstr>
      <vt:lpstr>Questions ?</vt:lpstr>
    </vt:vector>
  </TitlesOfParts>
  <Company>iWay Software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SOA What! Integration Patterns with Information Builders Technologies</dc:title>
  <dc:creator>Marc J. Greenberg</dc:creator>
  <cp:lastModifiedBy>Information Builders</cp:lastModifiedBy>
  <cp:revision>230</cp:revision>
  <cp:lastPrinted>1601-01-01T00:00:00Z</cp:lastPrinted>
  <dcterms:created xsi:type="dcterms:W3CDTF">2007-04-24T13:50:30Z</dcterms:created>
  <dcterms:modified xsi:type="dcterms:W3CDTF">2024-10-24T13:48:35Z</dcterms:modified>
</cp:coreProperties>
</file>