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1pPr>
    <a:lvl2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2pPr>
    <a:lvl3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3pPr>
    <a:lvl4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4pPr>
    <a:lvl5pPr algn="l" rtl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Helvetica" panose="020B0604020202020204" pitchFamily="34" charset="0"/>
        <a:ea typeface="Helvetica" panose="020B0604020202020204" pitchFamily="34" charset="0"/>
        <a:cs typeface="Helvetica" panose="020B0604020202020204" pitchFamily="34" charset="0"/>
        <a:sym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86" d="100"/>
          <a:sy n="86" d="100"/>
        </p:scale>
        <p:origin x="-120" y="-1168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>
            <a:extLst>
              <a:ext uri="{FF2B5EF4-FFF2-40B4-BE49-F238E27FC236}">
                <a16:creationId xmlns:a16="http://schemas.microsoft.com/office/drawing/2014/main" id="{1AD587D8-AC94-4919-947E-80B9FF02CE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580FDF40-633A-4B75-9511-F9B06BF30D1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Helvetica Neue" charset="0"/>
              </a:rPr>
              <a:t>Second level</a:t>
            </a:r>
          </a:p>
          <a:p>
            <a:pPr lvl="2"/>
            <a:r>
              <a:rPr lang="en-US" altLang="en-US">
                <a:sym typeface="Helvetica Neue" charset="0"/>
              </a:rPr>
              <a:t>Third level</a:t>
            </a:r>
          </a:p>
          <a:p>
            <a:pPr lvl="3"/>
            <a:r>
              <a:rPr lang="en-US" altLang="en-US">
                <a:sym typeface="Helvetica Neue" charset="0"/>
              </a:rPr>
              <a:t>Fourth level</a:t>
            </a:r>
          </a:p>
          <a:p>
            <a:pPr lvl="4"/>
            <a:r>
              <a:rPr lang="en-US" alt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1pPr>
    <a:lvl2pPr indent="2286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85E89-5379-4E5F-8D4F-EEA84C502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4B7D2-83B7-4231-994E-0EC0B9D7B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05015-4E78-4659-9082-071F5E6ED7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8D16730-7076-4516-8FC4-171217E8F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90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8D0D9-55A5-4BEE-ABE2-9E40C93B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D9462-13AF-45CC-B6EB-C701AECEE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CF34B-F4D3-48E5-82DA-2CE64AE9AE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3F01228-524A-4F52-AF0D-28EFCA74B2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11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CBBA64-1258-43E3-8877-03222BB305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92075"/>
            <a:ext cx="2057400" cy="67659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56C61-585B-4937-8D48-A26635370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92075"/>
            <a:ext cx="6019800" cy="67659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5DC8B-D080-4F53-B867-82ECAE6C3D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4B037-1144-414B-AD41-7E5C11B705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348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0AA9-C7CB-400B-8A58-85970040E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D9E7-00AD-49D9-8FA4-5D22D8154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39264-F5AE-4CF0-99ED-F69345460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065A74-FE9B-47A8-816E-DB1CB46E4D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3963-B5F9-4067-8168-0F68A6DB2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F9C0D-2D75-478A-9502-B19577788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A5A88-3F52-4A2F-A786-78A539B187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0B8EFA-7A21-4352-A753-0837BB6B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44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593E3-38FA-4369-8D2D-3F246FE86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F960C-5AA4-4D54-AB33-7FD88E82B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E879C0-259D-4533-BB55-707A3A5443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CDD31-ACB2-4AE3-9E07-CF89F37F33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DC9CCA-8B0C-431D-B873-DA950B7FAD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056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EAF3-A534-4566-987C-F3FD00721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3A6FF-F088-42DE-8298-36D118966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5D625-B4F3-45B3-B5D7-A31C7C799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35EAA4-914B-4FCB-B279-068BA4C78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5C5D5-1CD1-4A2A-BA9B-EF9C83AA7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460983-820E-42DF-934D-37A46B533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002FE0-86C3-4426-8FF7-B20B69C877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56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C715E-68F2-472F-BDFD-D1D9CF479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7DE861-7E98-4625-B586-4AB47ED7E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FA01C7-C557-400E-A7C9-EEC8E24A1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91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1DCA7A-5B46-4A32-A6DC-2C9CCCF74D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93BC3-403F-466F-A432-89E2B4E9A0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53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6AFB-A659-4A4D-9ACD-6DE256011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D8ED-AF01-4A52-837D-3B929725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945F4-2009-4091-A588-44876B05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8EC57-0043-4481-AA60-C1BB419472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450BC0-89B1-4982-8A22-BE2ECB6299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864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5A4-83CF-4DB5-953C-D841F4B10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FB3C9-1CA3-4474-9250-0B39ABD7F6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D6030-91B4-4A1D-8A2C-A80F57F6C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3F5F6-5352-4EE4-899D-EB3730B04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568DB6-EE03-46BA-A542-D2DF24BB28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>
            <a:extLst>
              <a:ext uri="{FF2B5EF4-FFF2-40B4-BE49-F238E27FC236}">
                <a16:creationId xmlns:a16="http://schemas.microsoft.com/office/drawing/2014/main" id="{281D41A8-D1DB-45BC-9268-D774902108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92075"/>
            <a:ext cx="82296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8" tIns="45718" rIns="4571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venir Medium" charset="0"/>
              </a:rPr>
              <a:t>Click to edit Master title style</a:t>
            </a:r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AC121BC6-C59B-47C3-A355-4BD73BA69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F908D75-2A16-4EF3-87F2-201A5200B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  <a:sym typeface="Arial" panose="020B0604020202020204" pitchFamily="34" charset="0"/>
              </a:defRPr>
            </a:lvl1pPr>
          </a:lstStyle>
          <a:p>
            <a:fld id="{FA8F4ABD-10B5-4173-B695-3351705A371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24F49BD-84D5-4516-85D3-8DB78AE02DC1}"/>
              </a:ext>
            </a:extLst>
          </p:cNvPr>
          <p:cNvSpPr>
            <a:spLocks/>
          </p:cNvSpPr>
          <p:nvPr/>
        </p:nvSpPr>
        <p:spPr bwMode="auto">
          <a:xfrm>
            <a:off x="7451725" y="6540500"/>
            <a:ext cx="11811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en-US" sz="14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January 2015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 hangingPunct="0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  <a:sym typeface="Avenir Medium" charset="0"/>
        </a:defRPr>
      </a:lvl1pPr>
      <a:lvl2pPr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2pPr>
      <a:lvl3pPr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3pPr>
      <a:lvl4pPr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4pPr>
      <a:lvl5pPr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5pPr>
      <a:lvl6pPr marL="457200"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6pPr>
      <a:lvl7pPr marL="914400"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7pPr>
      <a:lvl8pPr marL="1371600"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8pPr>
      <a:lvl9pPr marL="1828800" algn="l" rtl="0" fontAlgn="base" hangingPunct="0">
        <a:spcBef>
          <a:spcPct val="0"/>
        </a:spcBef>
        <a:spcAft>
          <a:spcPct val="0"/>
        </a:spcAft>
        <a:defRPr sz="32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Avenir Medium" charset="0"/>
          <a:ea typeface="Avenir Medium" charset="0"/>
          <a:cs typeface="Avenir Medium" charset="0"/>
          <a:sym typeface="Avenir Medium" charset="0"/>
        </a:defRPr>
      </a:lvl9pPr>
    </p:titleStyle>
    <p:bodyStyle>
      <a:lvl1pPr marL="342900" indent="-342900" algn="l" rtl="0" fontAlgn="base" hangingPunct="0">
        <a:spcBef>
          <a:spcPts val="7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82638" indent="-325438" algn="l" rtl="0" fontAlgn="base" hangingPunct="0">
        <a:spcBef>
          <a:spcPts val="7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219200" indent="-304800" algn="l" rtl="0" fontAlgn="base" hangingPunct="0">
        <a:spcBef>
          <a:spcPts val="700"/>
        </a:spcBef>
        <a:spcAft>
          <a:spcPct val="0"/>
        </a:spcAft>
        <a:buSzPct val="10000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736725" indent="-365125" algn="l" rtl="0" fontAlgn="base" hangingPunct="0">
        <a:spcBef>
          <a:spcPts val="700"/>
        </a:spcBef>
        <a:spcAft>
          <a:spcPct val="0"/>
        </a:spcAft>
        <a:buSzPct val="10000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193925" indent="-365125" algn="l" rtl="0" fontAlgn="base" hangingPunct="0">
        <a:spcBef>
          <a:spcPts val="700"/>
        </a:spcBef>
        <a:spcAft>
          <a:spcPct val="0"/>
        </a:spcAft>
        <a:buSzPct val="10000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ry.hub.docker.com/" TargetMode="External"/><Relationship Id="rId2" Type="http://schemas.openxmlformats.org/officeDocument/2006/relationships/hyperlink" Target="http://odin.ibi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389671722/docker-ecosystem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12factor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4BBC9BDD-BD48-44FA-8CC7-F30C7BF2A3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123950"/>
            <a:ext cx="6192838" cy="649288"/>
          </a:xfrm>
        </p:spPr>
        <p:txBody>
          <a:bodyPr lIns="0" tIns="0" rIns="0" bIns="0"/>
          <a:lstStyle/>
          <a:p>
            <a:pPr defTabSz="831850"/>
            <a:r>
              <a:rPr lang="en-US" altLang="en-US" sz="4000">
                <a:solidFill>
                  <a:srgbClr val="1C1C1C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Born Again Cloud</a:t>
            </a:r>
            <a:endParaRPr lang="en-US" altLang="en-US" sz="1800"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9E764229-DDA1-4A88-85A5-B0D47C1909DF}"/>
              </a:ext>
            </a:extLst>
          </p:cNvPr>
          <p:cNvSpPr>
            <a:spLocks/>
          </p:cNvSpPr>
          <p:nvPr/>
        </p:nvSpPr>
        <p:spPr bwMode="auto">
          <a:xfrm>
            <a:off x="612775" y="5573713"/>
            <a:ext cx="374332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altLang="en-US"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Marc J. Greenberg</a:t>
            </a:r>
            <a:br>
              <a:rPr lang="en-US" altLang="en-US"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Chief Architect</a:t>
            </a:r>
          </a:p>
          <a:p>
            <a:r>
              <a:rPr lang="en-US" altLang="en-US"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iWay Software </a:t>
            </a: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9DEAE4C-F086-43C5-BEA1-F53BF25CACDD}"/>
              </a:ext>
            </a:extLst>
          </p:cNvPr>
          <p:cNvSpPr>
            <a:spLocks/>
          </p:cNvSpPr>
          <p:nvPr/>
        </p:nvSpPr>
        <p:spPr bwMode="auto">
          <a:xfrm>
            <a:off x="466725" y="1868488"/>
            <a:ext cx="53308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altLang="en-US" sz="32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Information Builders, Inc.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8A68D553-B0C6-4D9B-8D2A-7C8AFF32DD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875"/>
            <a:ext cx="8229600" cy="847725"/>
          </a:xfrm>
        </p:spPr>
        <p:txBody>
          <a:bodyPr lIns="0" tIns="0" rIns="0" bIns="0"/>
          <a:lstStyle/>
          <a:p>
            <a:r>
              <a:rPr lang="en-US" altLang="en-US" sz="3000"/>
              <a:t>Pick a Platform - Plug into existing PaaS</a:t>
            </a:r>
            <a:endParaRPr lang="en-US" altLang="en-US" sz="1800">
              <a:effectLst/>
            </a:endParaRPr>
          </a:p>
        </p:txBody>
      </p:sp>
      <p:grpSp>
        <p:nvGrpSpPr>
          <p:cNvPr id="12290" name="Group 2">
            <a:extLst>
              <a:ext uri="{FF2B5EF4-FFF2-40B4-BE49-F238E27FC236}">
                <a16:creationId xmlns:a16="http://schemas.microsoft.com/office/drawing/2014/main" id="{27078FA3-31D5-42D7-973A-25165BB82D0D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2230438"/>
            <a:ext cx="3703637" cy="1871662"/>
            <a:chOff x="0" y="0"/>
            <a:chExt cx="3703324" cy="1872211"/>
          </a:xfrm>
        </p:grpSpPr>
        <p:pic>
          <p:nvPicPr>
            <p:cNvPr id="12291" name="Picture 3">
              <a:extLst>
                <a:ext uri="{FF2B5EF4-FFF2-40B4-BE49-F238E27FC236}">
                  <a16:creationId xmlns:a16="http://schemas.microsoft.com/office/drawing/2014/main" id="{D20DAD9E-2493-4EF5-B718-6CF0ED9AB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90" r="4137"/>
            <a:stretch>
              <a:fillRect/>
            </a:stretch>
          </p:blipFill>
          <p:spPr bwMode="auto">
            <a:xfrm>
              <a:off x="0" y="0"/>
              <a:ext cx="3703324" cy="187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2" name="Rectangle 4">
              <a:extLst>
                <a:ext uri="{FF2B5EF4-FFF2-40B4-BE49-F238E27FC236}">
                  <a16:creationId xmlns:a16="http://schemas.microsoft.com/office/drawing/2014/main" id="{DDA0D1E1-63DC-4B9F-A89B-0AD05974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44" y="884415"/>
              <a:ext cx="2987828" cy="5063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>
              <a:lvl1pPr marL="14288" indent="-14288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9144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13716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Automatically deploys and scales unmodified </a:t>
              </a:r>
              <a:b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Google App Engine applications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Python, Ruby, Java, Go, PHP</a:t>
              </a:r>
              <a:endParaRPr lang="en-US" altLang="en-US"/>
            </a:p>
          </p:txBody>
        </p:sp>
        <p:pic>
          <p:nvPicPr>
            <p:cNvPr id="12293" name="Picture 5">
              <a:extLst>
                <a:ext uri="{FF2B5EF4-FFF2-40B4-BE49-F238E27FC236}">
                  <a16:creationId xmlns:a16="http://schemas.microsoft.com/office/drawing/2014/main" id="{E01676F2-F211-43B1-904D-CA47408E1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072" y="189511"/>
              <a:ext cx="504059" cy="724585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rgbClr val="333333">
                  <a:alpha val="6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12294" name="Group 6">
            <a:extLst>
              <a:ext uri="{FF2B5EF4-FFF2-40B4-BE49-F238E27FC236}">
                <a16:creationId xmlns:a16="http://schemas.microsoft.com/office/drawing/2014/main" id="{F349A54D-7629-4CDE-BA08-BC92C443A798}"/>
              </a:ext>
            </a:extLst>
          </p:cNvPr>
          <p:cNvGrpSpPr>
            <a:grpSpLocks/>
          </p:cNvGrpSpPr>
          <p:nvPr/>
        </p:nvGrpSpPr>
        <p:grpSpPr bwMode="auto">
          <a:xfrm>
            <a:off x="4822825" y="3382963"/>
            <a:ext cx="4248150" cy="2349500"/>
            <a:chOff x="-2" y="-3"/>
            <a:chExt cx="4248482" cy="2349759"/>
          </a:xfrm>
        </p:grpSpPr>
        <p:grpSp>
          <p:nvGrpSpPr>
            <p:cNvPr id="12295" name="Group 7">
              <a:extLst>
                <a:ext uri="{FF2B5EF4-FFF2-40B4-BE49-F238E27FC236}">
                  <a16:creationId xmlns:a16="http://schemas.microsoft.com/office/drawing/2014/main" id="{4159BFAC-DAF7-48B5-8C54-E2FAD9FF7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-3"/>
              <a:ext cx="4248482" cy="2349759"/>
              <a:chOff x="-1" y="-1"/>
              <a:chExt cx="4248482" cy="2349758"/>
            </a:xfrm>
          </p:grpSpPr>
          <p:pic>
            <p:nvPicPr>
              <p:cNvPr id="12296" name="Picture 8">
                <a:extLst>
                  <a:ext uri="{FF2B5EF4-FFF2-40B4-BE49-F238E27FC236}">
                    <a16:creationId xmlns:a16="http://schemas.microsoft.com/office/drawing/2014/main" id="{66AAEDDF-D080-486B-9CB4-317E56FCF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4248482" cy="234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297" name="Rectangle 9">
                <a:extLst>
                  <a:ext uri="{FF2B5EF4-FFF2-40B4-BE49-F238E27FC236}">
                    <a16:creationId xmlns:a16="http://schemas.microsoft.com/office/drawing/2014/main" id="{72CF99A3-341B-4F58-AF3A-B00E40303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95" y="864095"/>
                <a:ext cx="2865269" cy="7857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marL="20638" indent="-20638"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5pPr>
                <a:lvl6pPr marL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6pPr>
                <a:lvl7pPr marL="9144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7pPr>
                <a:lvl8pPr marL="13716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8pPr>
                <a:lvl9pPr marL="1828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Dynos – abstract computing environments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LXC containers – web or worker types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Salesforce.com (force.com 2010)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Python, Java, Scala, Clojure, PHP, PERL and Node.js</a:t>
                </a:r>
                <a:endParaRPr lang="en-US" altLang="en-US"/>
              </a:p>
            </p:txBody>
          </p:sp>
        </p:grpSp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0AC70779-4E36-40C0-8EB5-51C6457CF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5544" y="288032"/>
              <a:ext cx="1008115" cy="594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299" name="Group 11">
            <a:extLst>
              <a:ext uri="{FF2B5EF4-FFF2-40B4-BE49-F238E27FC236}">
                <a16:creationId xmlns:a16="http://schemas.microsoft.com/office/drawing/2014/main" id="{D8C43894-7A21-4708-A855-1E3EFA27971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2951163"/>
            <a:ext cx="4249738" cy="2349500"/>
            <a:chOff x="-2" y="-3"/>
            <a:chExt cx="4248482" cy="2349759"/>
          </a:xfrm>
        </p:grpSpPr>
        <p:grpSp>
          <p:nvGrpSpPr>
            <p:cNvPr id="12300" name="Group 12">
              <a:extLst>
                <a:ext uri="{FF2B5EF4-FFF2-40B4-BE49-F238E27FC236}">
                  <a16:creationId xmlns:a16="http://schemas.microsoft.com/office/drawing/2014/main" id="{12BB9FED-7E6E-4D99-9B15-758570A2F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-3"/>
              <a:ext cx="4248482" cy="2349759"/>
              <a:chOff x="-1" y="-1"/>
              <a:chExt cx="4248482" cy="2349758"/>
            </a:xfrm>
          </p:grpSpPr>
          <p:pic>
            <p:nvPicPr>
              <p:cNvPr id="12301" name="Picture 13">
                <a:extLst>
                  <a:ext uri="{FF2B5EF4-FFF2-40B4-BE49-F238E27FC236}">
                    <a16:creationId xmlns:a16="http://schemas.microsoft.com/office/drawing/2014/main" id="{91F4949A-2772-4BC7-BB26-0B4E586B8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4248482" cy="234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02" name="Rectangle 14">
                <a:extLst>
                  <a:ext uri="{FF2B5EF4-FFF2-40B4-BE49-F238E27FC236}">
                    <a16:creationId xmlns:a16="http://schemas.microsoft.com/office/drawing/2014/main" id="{E7AA2A1C-36C3-4405-AF83-828F04E1A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072" y="864095"/>
                <a:ext cx="3081293" cy="6460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marL="14288" indent="-14288"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5pPr>
                <a:lvl6pPr marL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6pPr>
                <a:lvl7pPr marL="9144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7pPr>
                <a:lvl8pPr marL="13716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8pPr>
                <a:lvl9pPr marL="1828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Red Hat’s platform that automates the provisioning, management and scaling of applications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JavaScript, Ruby, Python, PHP, Perl, Java, Haskell, .NET</a:t>
                </a:r>
                <a:endParaRPr lang="en-US" altLang="en-US"/>
              </a:p>
            </p:txBody>
          </p:sp>
        </p:grpSp>
        <p:pic>
          <p:nvPicPr>
            <p:cNvPr id="12303" name="Picture 15">
              <a:extLst>
                <a:ext uri="{FF2B5EF4-FFF2-40B4-BE49-F238E27FC236}">
                  <a16:creationId xmlns:a16="http://schemas.microsoft.com/office/drawing/2014/main" id="{431158A9-4136-4470-A165-481A199D7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200" y="186064"/>
              <a:ext cx="723532" cy="723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9DF6323B-7E03-4370-9F93-59DEF74F731D}"/>
              </a:ext>
            </a:extLst>
          </p:cNvPr>
          <p:cNvGrpSpPr>
            <a:grpSpLocks/>
          </p:cNvGrpSpPr>
          <p:nvPr/>
        </p:nvGrpSpPr>
        <p:grpSpPr bwMode="auto">
          <a:xfrm>
            <a:off x="1906588" y="4319588"/>
            <a:ext cx="4248150" cy="2349500"/>
            <a:chOff x="-2" y="-2"/>
            <a:chExt cx="4248480" cy="2349758"/>
          </a:xfrm>
        </p:grpSpPr>
        <p:grpSp>
          <p:nvGrpSpPr>
            <p:cNvPr id="12305" name="Group 17">
              <a:extLst>
                <a:ext uri="{FF2B5EF4-FFF2-40B4-BE49-F238E27FC236}">
                  <a16:creationId xmlns:a16="http://schemas.microsoft.com/office/drawing/2014/main" id="{164427E2-4172-40E7-AC4D-CE4162B5C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-2"/>
              <a:ext cx="4248480" cy="2349758"/>
              <a:chOff x="-1" y="-1"/>
              <a:chExt cx="4248480" cy="2349758"/>
            </a:xfrm>
          </p:grpSpPr>
          <p:pic>
            <p:nvPicPr>
              <p:cNvPr id="12306" name="Picture 18">
                <a:extLst>
                  <a:ext uri="{FF2B5EF4-FFF2-40B4-BE49-F238E27FC236}">
                    <a16:creationId xmlns:a16="http://schemas.microsoft.com/office/drawing/2014/main" id="{892FB660-B236-4F47-A1B3-CDA9E6071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4248480" cy="234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07" name="Rectangle 19">
                <a:extLst>
                  <a:ext uri="{FF2B5EF4-FFF2-40B4-BE49-F238E27FC236}">
                    <a16:creationId xmlns:a16="http://schemas.microsoft.com/office/drawing/2014/main" id="{8C188113-CE3D-4F4A-8A57-50F76FC40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95" y="1125616"/>
                <a:ext cx="2865269" cy="366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marL="14288" indent="-14288"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5pPr>
                <a:lvl6pPr marL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6pPr>
                <a:lvl7pPr marL="9144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7pPr>
                <a:lvl8pPr marL="13716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8pPr>
                <a:lvl9pPr marL="1828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9pPr>
              </a:lstStyle>
              <a:p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Pivotal, Vmware, EMC Corporation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Java, Ruby, Node.js, Scala, Python, PHP</a:t>
                </a:r>
                <a:endParaRPr lang="en-US" altLang="en-US"/>
              </a:p>
            </p:txBody>
          </p:sp>
        </p:grpSp>
        <p:pic>
          <p:nvPicPr>
            <p:cNvPr id="12308" name="Picture 20">
              <a:extLst>
                <a:ext uri="{FF2B5EF4-FFF2-40B4-BE49-F238E27FC236}">
                  <a16:creationId xmlns:a16="http://schemas.microsoft.com/office/drawing/2014/main" id="{267274E9-16EC-43CA-BB81-C86E943E6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6" t="5684" r="10417" b="8524"/>
            <a:stretch>
              <a:fillRect/>
            </a:stretch>
          </p:blipFill>
          <p:spPr bwMode="auto">
            <a:xfrm>
              <a:off x="1656184" y="261520"/>
              <a:ext cx="864099" cy="829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2309" name="Group 21">
            <a:extLst>
              <a:ext uri="{FF2B5EF4-FFF2-40B4-BE49-F238E27FC236}">
                <a16:creationId xmlns:a16="http://schemas.microsoft.com/office/drawing/2014/main" id="{454C9404-C09B-4F9C-AC70-2DC1F0A70FD4}"/>
              </a:ext>
            </a:extLst>
          </p:cNvPr>
          <p:cNvGrpSpPr>
            <a:grpSpLocks/>
          </p:cNvGrpSpPr>
          <p:nvPr/>
        </p:nvGrpSpPr>
        <p:grpSpPr bwMode="auto">
          <a:xfrm>
            <a:off x="0" y="1411288"/>
            <a:ext cx="4248150" cy="2351087"/>
            <a:chOff x="-2" y="-3"/>
            <a:chExt cx="4248482" cy="2349759"/>
          </a:xfrm>
        </p:grpSpPr>
        <p:grpSp>
          <p:nvGrpSpPr>
            <p:cNvPr id="12310" name="Group 22">
              <a:extLst>
                <a:ext uri="{FF2B5EF4-FFF2-40B4-BE49-F238E27FC236}">
                  <a16:creationId xmlns:a16="http://schemas.microsoft.com/office/drawing/2014/main" id="{9CCBDC0B-F508-4B99-9310-700FA84213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-3"/>
              <a:ext cx="4248482" cy="2349759"/>
              <a:chOff x="-1" y="-1"/>
              <a:chExt cx="4248482" cy="2349758"/>
            </a:xfrm>
          </p:grpSpPr>
          <p:pic>
            <p:nvPicPr>
              <p:cNvPr id="12311" name="Picture 23">
                <a:extLst>
                  <a:ext uri="{FF2B5EF4-FFF2-40B4-BE49-F238E27FC236}">
                    <a16:creationId xmlns:a16="http://schemas.microsoft.com/office/drawing/2014/main" id="{51B9D33E-595F-42B8-AD12-06259DFEFF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1"/>
                <a:ext cx="4248482" cy="23497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2312" name="Rectangle 24">
                <a:extLst>
                  <a:ext uri="{FF2B5EF4-FFF2-40B4-BE49-F238E27FC236}">
                    <a16:creationId xmlns:a16="http://schemas.microsoft.com/office/drawing/2014/main" id="{947F28C5-0F30-46E9-A8E3-5F036B5A73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4095" y="1125616"/>
                <a:ext cx="2865269" cy="506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>
                <a:lvl1pPr marL="28575" indent="-28575"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1pPr>
                <a:lvl2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2pPr>
                <a:lvl3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3pPr>
                <a:lvl4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4pPr>
                <a:lvl5pPr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5pPr>
                <a:lvl6pPr marL="4572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6pPr>
                <a:lvl7pPr marL="9144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7pPr>
                <a:lvl8pPr marL="13716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8pPr>
                <a:lvl9pPr marL="182880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Helvetica" panose="020B0604020202020204" pitchFamily="34" charset="0"/>
                    <a:ea typeface="Helvetica" panose="020B0604020202020204" pitchFamily="34" charset="0"/>
                    <a:cs typeface="Helvetica" panose="020B0604020202020204" pitchFamily="34" charset="0"/>
                    <a:sym typeface="Helvetica" panose="020B0604020202020204" pitchFamily="34" charset="0"/>
                  </a:defRPr>
                </a:lvl9pPr>
              </a:lstStyle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Focus Dialog Manager, Cactus, Maintain</a:t>
                </a:r>
              </a:p>
              <a:p>
                <a:pPr>
                  <a:buSzPct val="100000"/>
                  <a:buFont typeface="Arial" panose="020B0604020202020204" pitchFamily="34" charset="0"/>
                  <a:buChar char="-"/>
                </a:pP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CLI (Focus Command Line), like </a:t>
                </a:r>
                <a:b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en-US" sz="10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node REPL (Read-Evaluate-Print-Loop</a:t>
                </a:r>
                <a:endParaRPr lang="en-US" altLang="en-US"/>
              </a:p>
            </p:txBody>
          </p:sp>
        </p:grpSp>
        <p:grpSp>
          <p:nvGrpSpPr>
            <p:cNvPr id="12313" name="Group 25">
              <a:extLst>
                <a:ext uri="{FF2B5EF4-FFF2-40B4-BE49-F238E27FC236}">
                  <a16:creationId xmlns:a16="http://schemas.microsoft.com/office/drawing/2014/main" id="{0292C65C-65D8-42C0-B1C7-EB470956F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91679" y="504055"/>
              <a:ext cx="864102" cy="504061"/>
              <a:chOff x="-1" y="-2"/>
              <a:chExt cx="864102" cy="504062"/>
            </a:xfrm>
          </p:grpSpPr>
          <p:sp>
            <p:nvSpPr>
              <p:cNvPr id="12314" name="Rectangle 26">
                <a:extLst>
                  <a:ext uri="{FF2B5EF4-FFF2-40B4-BE49-F238E27FC236}">
                    <a16:creationId xmlns:a16="http://schemas.microsoft.com/office/drawing/2014/main" id="{8012F5DE-E7CB-43E9-8245-54319B16C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864102" cy="504062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7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2315" name="Rectangle 27">
                <a:extLst>
                  <a:ext uri="{FF2B5EF4-FFF2-40B4-BE49-F238E27FC236}">
                    <a16:creationId xmlns:a16="http://schemas.microsoft.com/office/drawing/2014/main" id="{5D0B390D-8FA7-48EB-90F8-0F0E4B6ED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164582"/>
                <a:ext cx="864102" cy="1748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 sz="7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CloudFocus Logo Here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2316" name="Rectangle 28">
            <a:extLst>
              <a:ext uri="{FF2B5EF4-FFF2-40B4-BE49-F238E27FC236}">
                <a16:creationId xmlns:a16="http://schemas.microsoft.com/office/drawing/2014/main" id="{B3706099-52ED-460C-9319-74087D691999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20D90073-1E03-4EC5-B6CB-BB908C1C5326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3" name="Group 1">
            <a:extLst>
              <a:ext uri="{FF2B5EF4-FFF2-40B4-BE49-F238E27FC236}">
                <a16:creationId xmlns:a16="http://schemas.microsoft.com/office/drawing/2014/main" id="{5A751B01-2EF3-46E1-96DD-E66AB2CEEF87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769938"/>
            <a:ext cx="3709988" cy="1876425"/>
            <a:chOff x="79" y="-21"/>
            <a:chExt cx="3712960" cy="1875927"/>
          </a:xfrm>
        </p:grpSpPr>
        <p:sp>
          <p:nvSpPr>
            <p:cNvPr id="13314" name="AutoShape 2">
              <a:extLst>
                <a:ext uri="{FF2B5EF4-FFF2-40B4-BE49-F238E27FC236}">
                  <a16:creationId xmlns:a16="http://schemas.microsoft.com/office/drawing/2014/main" id="{FE7E14CC-B3D9-464E-BDF5-036DD579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" y="-21"/>
              <a:ext cx="3712960" cy="1875927"/>
            </a:xfrm>
            <a:custGeom>
              <a:avLst/>
              <a:gdLst>
                <a:gd name="T0" fmla="+- 0 10736 297"/>
                <a:gd name="T1" fmla="*/ T0 w 20879"/>
                <a:gd name="T2" fmla="+- 0 10743 401"/>
                <a:gd name="T3" fmla="*/ 10743 h 20684"/>
                <a:gd name="T4" fmla="+- 0 10736 297"/>
                <a:gd name="T5" fmla="*/ T4 w 20879"/>
                <a:gd name="T6" fmla="+- 0 10743 401"/>
                <a:gd name="T7" fmla="*/ 10743 h 20684"/>
                <a:gd name="T8" fmla="+- 0 10736 297"/>
                <a:gd name="T9" fmla="*/ T8 w 20879"/>
                <a:gd name="T10" fmla="+- 0 10743 401"/>
                <a:gd name="T11" fmla="*/ 10743 h 20684"/>
                <a:gd name="T12" fmla="+- 0 10736 297"/>
                <a:gd name="T13" fmla="*/ T12 w 20879"/>
                <a:gd name="T14" fmla="+- 0 10743 401"/>
                <a:gd name="T15" fmla="*/ 10743 h 20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79" h="20684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BFBFB">
                <a:alpha val="95999"/>
              </a:srgbClr>
            </a:solidFill>
            <a:ln w="9525" cap="flat" cmpd="sng">
              <a:solidFill>
                <a:srgbClr val="F9F9F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3315" name="AutoShape 3">
              <a:extLst>
                <a:ext uri="{FF2B5EF4-FFF2-40B4-BE49-F238E27FC236}">
                  <a16:creationId xmlns:a16="http://schemas.microsoft.com/office/drawing/2014/main" id="{6BD5AE9C-61CC-475D-A26C-E59706516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49" y="95404"/>
              <a:ext cx="3402187" cy="15926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 cmpd="sng">
              <a:solidFill>
                <a:srgbClr val="F9F9F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D3CF136-FC8D-4664-ACBC-22CBE5EFE1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8925" y="39688"/>
            <a:ext cx="8229600" cy="490537"/>
          </a:xfrm>
        </p:spPr>
        <p:txBody>
          <a:bodyPr lIns="0" tIns="0" rIns="0" bIns="0"/>
          <a:lstStyle/>
          <a:p>
            <a:pPr defTabSz="657225"/>
            <a:r>
              <a:rPr lang="en-US" altLang="en-US" sz="2800"/>
              <a:t>Pick a Platform – Create Native iPaaS</a:t>
            </a:r>
            <a:endParaRPr lang="en-US" altLang="en-US" sz="1800">
              <a:effectLst/>
            </a:endParaRPr>
          </a:p>
        </p:txBody>
      </p:sp>
      <p:graphicFrame>
        <p:nvGraphicFramePr>
          <p:cNvPr id="13317" name="Group 5">
            <a:extLst>
              <a:ext uri="{FF2B5EF4-FFF2-40B4-BE49-F238E27FC236}">
                <a16:creationId xmlns:a16="http://schemas.microsoft.com/office/drawing/2014/main" id="{DBB6AF27-EA34-445A-9ED6-892C582F459C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060575"/>
          <a:ext cx="3529012" cy="2701290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4159773828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4240214867"/>
                    </a:ext>
                  </a:extLst>
                </a:gridCol>
              </a:tblGrid>
              <a:tr h="400050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Dell Boomi</a:t>
                      </a:r>
                      <a:b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</a:b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AtomSphere iPaaS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CSI, B2B, MDM, DQ, EAI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30776"/>
                  </a:ext>
                </a:extLst>
              </a:tr>
              <a:tr h="554038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Informatica Cloud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ETL with Salesforce, 1800 Customers</a:t>
                      </a:r>
                      <a:b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</a:b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process engine aas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310776"/>
                  </a:ext>
                </a:extLst>
              </a:tr>
              <a:tr h="400050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MuleSoft CloudHub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Shared Multitenant APIs</a:t>
                      </a:r>
                      <a:b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</a:b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170 Enterprise Customers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49748"/>
                  </a:ext>
                </a:extLst>
              </a:tr>
              <a:tr h="400050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IBM Cast Iron Live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CSI, DevOps, Web based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83283"/>
                  </a:ext>
                </a:extLst>
              </a:tr>
              <a:tr h="400050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SAP Hanna </a:t>
                      </a:r>
                      <a:b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</a:b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Cloud Integration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Solid Roadmap, HCI cloudstreams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444389"/>
                  </a:ext>
                </a:extLst>
              </a:tr>
              <a:tr h="400050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Arial" panose="020B0604020202020204" pitchFamily="34" charset="0"/>
                          <a:sym typeface="Helvetica" panose="020B0604020202020204" pitchFamily="34" charset="0"/>
                        </a:rPr>
                        <a:t>SnapLogic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Next Condensed Medium" charset="0"/>
                          <a:cs typeface="Arial" panose="020B0604020202020204" pitchFamily="34" charset="0"/>
                          <a:sym typeface="Avenir Next Condensed Medium" charset="0"/>
                        </a:rPr>
                        <a:t>Pureplay replacement of on-premise integration software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D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235678"/>
                  </a:ext>
                </a:extLst>
              </a:tr>
            </a:tbl>
          </a:graphicData>
        </a:graphic>
      </p:graphicFrame>
      <p:pic>
        <p:nvPicPr>
          <p:cNvPr id="13362" name="Picture 50">
            <a:extLst>
              <a:ext uri="{FF2B5EF4-FFF2-40B4-BE49-F238E27FC236}">
                <a16:creationId xmlns:a16="http://schemas.microsoft.com/office/drawing/2014/main" id="{79E02FBE-BDDF-4905-8683-089C917A1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692150"/>
            <a:ext cx="5214938" cy="57610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3363" name="Rectangle 51">
            <a:extLst>
              <a:ext uri="{FF2B5EF4-FFF2-40B4-BE49-F238E27FC236}">
                <a16:creationId xmlns:a16="http://schemas.microsoft.com/office/drawing/2014/main" id="{6C646AE1-F342-4699-B581-35E177A17FB5}"/>
              </a:ext>
            </a:extLst>
          </p:cNvPr>
          <p:cNvSpPr>
            <a:spLocks/>
          </p:cNvSpPr>
          <p:nvPr/>
        </p:nvSpPr>
        <p:spPr bwMode="auto">
          <a:xfrm>
            <a:off x="395288" y="879475"/>
            <a:ext cx="3311525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Cloud-based software tools that govern the interactions between cloud and 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on-premises applications, processes, services and data. </a:t>
            </a:r>
            <a:endParaRPr lang="en-US" altLang="en-US"/>
          </a:p>
        </p:txBody>
      </p:sp>
      <p:sp>
        <p:nvSpPr>
          <p:cNvPr id="13364" name="Rectangle 52">
            <a:extLst>
              <a:ext uri="{FF2B5EF4-FFF2-40B4-BE49-F238E27FC236}">
                <a16:creationId xmlns:a16="http://schemas.microsoft.com/office/drawing/2014/main" id="{B8C43D1D-C4D7-4D96-9A3C-3CC809532224}"/>
              </a:ext>
            </a:extLst>
          </p:cNvPr>
          <p:cNvSpPr>
            <a:spLocks/>
          </p:cNvSpPr>
          <p:nvPr/>
        </p:nvSpPr>
        <p:spPr bwMode="auto">
          <a:xfrm>
            <a:off x="106363" y="4868863"/>
            <a:ext cx="352901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215900" indent="-52388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en-US" sz="16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Partnering Opps with Saas Vendors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Packaged Integration</a:t>
            </a:r>
          </a:p>
          <a:p>
            <a:pPr lvl="1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Salesforce.com, Workday, NetSuite, Taleo, SuccessFactors and RightNow</a:t>
            </a:r>
            <a:endParaRPr lang="en-US" altLang="en-US"/>
          </a:p>
        </p:txBody>
      </p:sp>
      <p:sp>
        <p:nvSpPr>
          <p:cNvPr id="13365" name="Rectangle 53">
            <a:extLst>
              <a:ext uri="{FF2B5EF4-FFF2-40B4-BE49-F238E27FC236}">
                <a16:creationId xmlns:a16="http://schemas.microsoft.com/office/drawing/2014/main" id="{84D6A81E-B064-4474-9FE8-97EA21D7F473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52D02D1F-F3E5-4AA7-96BC-E9CAE3195CBD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5DD4A248-7D71-4CC7-99A1-3AECEFD371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8788" y="1625600"/>
            <a:ext cx="7175500" cy="3313113"/>
          </a:xfrm>
        </p:spPr>
        <p:txBody>
          <a:bodyPr/>
          <a:lstStyle/>
          <a:p>
            <a:pPr marL="0" indent="0">
              <a:spcBef>
                <a:spcPct val="0"/>
              </a:spcBef>
              <a:buSzTx/>
              <a:buFontTx/>
              <a:buNone/>
            </a:pPr>
            <a:br>
              <a:rPr lang="en-US" altLang="en-US" sz="1800">
                <a:latin typeface="Helvetica" panose="020B0604020202020204" pitchFamily="34" charset="0"/>
                <a:sym typeface="Helvetica" panose="020B0604020202020204" pitchFamily="34" charset="0"/>
              </a:rPr>
            </a:br>
            <a:r>
              <a:rPr lang="en-US" altLang="en-US" sz="1800"/>
              <a:t>   Create a private cloud using OpenStack Icehouse</a:t>
            </a:r>
          </a:p>
          <a:p>
            <a:pPr marL="0" lvl="1" indent="45720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29</a:t>
            </a:r>
            <a:r>
              <a:rPr lang="en-US" altLang="en-US" sz="1800" baseline="30000"/>
              <a:t>th</a:t>
            </a:r>
            <a:r>
              <a:rPr lang="en-US" altLang="en-US" sz="1800"/>
              <a:t> floor, 2 machine config (controller, compute1).</a:t>
            </a:r>
          </a:p>
          <a:p>
            <a:pPr marL="0" lvl="1" indent="45720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Had to start from scratch 3 time so far (</a:t>
            </a:r>
            <a:r>
              <a:rPr lang="en-US" altLang="en-US" sz="1400"/>
              <a:t>probably need a few more</a:t>
            </a:r>
            <a:r>
              <a:rPr lang="en-US" altLang="en-US" sz="1800"/>
              <a:t>)</a:t>
            </a:r>
          </a:p>
          <a:p>
            <a:pPr marL="0" lvl="1" indent="45720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Steep learning curve, Still not running properly</a:t>
            </a:r>
          </a:p>
          <a:p>
            <a:pPr marL="0" lvl="1" indent="45720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need 3 machine config, network config is painful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    Create a developer version of Icehouse (Devstack)</a:t>
            </a:r>
            <a:br>
              <a:rPr lang="en-US" altLang="en-US" sz="1800"/>
            </a:br>
            <a:r>
              <a:rPr lang="en-US" altLang="en-US" sz="1800"/>
              <a:t>    using tools like Vagrant and Virtualbox, per cookbook </a:t>
            </a:r>
            <a:br>
              <a:rPr lang="en-US" altLang="en-US" sz="1800"/>
            </a:br>
            <a:r>
              <a:rPr lang="en-US" altLang="en-US" sz="1800"/>
              <a:t>    on Linux, Mac and Windows</a:t>
            </a:r>
          </a:p>
          <a:p>
            <a:pPr marL="0" indent="0">
              <a:spcBef>
                <a:spcPct val="0"/>
              </a:spcBef>
              <a:buSzTx/>
              <a:buFontTx/>
              <a:buNone/>
            </a:pPr>
            <a:endParaRPr lang="en-US" altLang="en-US" sz="1800"/>
          </a:p>
          <a:p>
            <a:pPr marL="0" indent="0">
              <a:spcBef>
                <a:spcPct val="0"/>
              </a:spcBef>
              <a:buSzTx/>
              <a:buFontTx/>
              <a:buNone/>
            </a:pPr>
            <a:r>
              <a:rPr lang="en-US" altLang="en-US" sz="1800"/>
              <a:t>    Create a docker environment and containers for: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A9363B2-858F-4FB6-A3C2-91AE2F4EA1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2875"/>
            <a:ext cx="8229600" cy="850900"/>
          </a:xfrm>
        </p:spPr>
        <p:txBody>
          <a:bodyPr lIns="0" tIns="0" rIns="0" bIns="0"/>
          <a:lstStyle/>
          <a:p>
            <a:r>
              <a:rPr lang="en-US" altLang="en-US" sz="3000"/>
              <a:t>Cloud Architecture Exploration</a:t>
            </a:r>
            <a:endParaRPr lang="en-US" altLang="en-US" sz="1800">
              <a:effectLst/>
            </a:endParaRPr>
          </a:p>
        </p:txBody>
      </p:sp>
      <p:graphicFrame>
        <p:nvGraphicFramePr>
          <p:cNvPr id="14339" name="Group 3">
            <a:extLst>
              <a:ext uri="{FF2B5EF4-FFF2-40B4-BE49-F238E27FC236}">
                <a16:creationId xmlns:a16="http://schemas.microsoft.com/office/drawing/2014/main" id="{735BD8DC-08DA-4D7E-ABCE-D7AD8BDAAF3A}"/>
              </a:ext>
            </a:extLst>
          </p:cNvPr>
          <p:cNvGraphicFramePr>
            <a:graphicFrameLocks noGrp="1"/>
          </p:cNvGraphicFramePr>
          <p:nvPr/>
        </p:nvGraphicFramePr>
        <p:xfrm>
          <a:off x="738188" y="4941888"/>
          <a:ext cx="6048375" cy="1562100"/>
        </p:xfrm>
        <a:graphic>
          <a:graphicData uri="http://schemas.openxmlformats.org/drawingml/2006/table">
            <a:tbl>
              <a:tblPr/>
              <a:tblGrid>
                <a:gridCol w="1257300">
                  <a:extLst>
                    <a:ext uri="{9D8B030D-6E8A-4147-A177-3AD203B41FA5}">
                      <a16:colId xmlns:a16="http://schemas.microsoft.com/office/drawing/2014/main" val="1322011749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3352536057"/>
                    </a:ext>
                  </a:extLst>
                </a:gridCol>
              </a:tblGrid>
              <a:tr h="390525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iway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ubuntu 14.04.1 + java7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344988"/>
                  </a:ext>
                </a:extLst>
              </a:tr>
              <a:tr h="390525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sentinel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iway + tomcat + sentinel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454446"/>
                  </a:ext>
                </a:extLst>
              </a:tr>
              <a:tr h="390525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ism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iway + ism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871035"/>
                  </a:ext>
                </a:extLst>
              </a:tr>
              <a:tr h="390525"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egret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1pPr>
                      <a:lvl2pPr marL="782638" indent="-325438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2pPr>
                      <a:lvl3pPr marL="1219200" indent="-304800" defTabSz="457200">
                        <a:spcBef>
                          <a:spcPts val="700"/>
                        </a:spcBef>
                        <a:buSzPct val="100000"/>
                        <a:buChar char="•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3pPr>
                      <a:lvl4pPr marL="1736725" indent="-365125" defTabSz="457200">
                        <a:spcBef>
                          <a:spcPts val="700"/>
                        </a:spcBef>
                        <a:buSzPct val="100000"/>
                        <a:buChar char="–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4pPr>
                      <a:lvl5pPr marL="2193925" indent="-365125" defTabSz="457200">
                        <a:spcBef>
                          <a:spcPts val="700"/>
                        </a:spcBef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5pPr>
                      <a:lvl6pPr marL="26511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6pPr>
                      <a:lvl7pPr marL="31083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7pPr>
                      <a:lvl8pPr marL="35655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8pPr>
                      <a:lvl9pPr marL="4022725" indent="-365125" defTabSz="457200" fontAlgn="base" hangingPunct="0">
                        <a:spcBef>
                          <a:spcPts val="700"/>
                        </a:spcBef>
                        <a:spcAft>
                          <a:spcPct val="0"/>
                        </a:spcAft>
                        <a:buSzPct val="100000"/>
                        <a:buChar char="»"/>
                        <a:defRPr sz="320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venir Book" charset="0"/>
                          <a:cs typeface="Arial" panose="020B0604020202020204" pitchFamily="34" charset="0"/>
                          <a:sym typeface="Avenir Book" charset="0"/>
                        </a:rPr>
                        <a:t>Iway + jetty + egret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marL="45720" marR="4572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BBE0E3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191084"/>
                  </a:ext>
                </a:extLst>
              </a:tr>
            </a:tbl>
          </a:graphicData>
        </a:graphic>
      </p:graphicFrame>
      <p:sp>
        <p:nvSpPr>
          <p:cNvPr id="14370" name="Rectangle 34">
            <a:extLst>
              <a:ext uri="{FF2B5EF4-FFF2-40B4-BE49-F238E27FC236}">
                <a16:creationId xmlns:a16="http://schemas.microsoft.com/office/drawing/2014/main" id="{B0943E40-F67D-4075-8530-E91900D0A577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13BCDC75-B90A-461D-BCDC-C7F3F4B04FE7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C111572C-A454-4BF3-9C93-8679C2186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8229600" cy="503237"/>
          </a:xfrm>
        </p:spPr>
        <p:txBody>
          <a:bodyPr lIns="0" tIns="0" rIns="0" bIns="0"/>
          <a:lstStyle/>
          <a:p>
            <a:pPr algn="r" defTabSz="885825"/>
            <a:r>
              <a:rPr lang="en-US" altLang="en-US" sz="2300"/>
              <a:t>CIBI</a:t>
            </a:r>
            <a:endParaRPr lang="en-US" altLang="en-US" sz="1800">
              <a:effectLst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63EFBAF-4B40-425B-992D-F2AD799C8134}"/>
              </a:ext>
            </a:extLst>
          </p:cNvPr>
          <p:cNvSpPr>
            <a:spLocks/>
          </p:cNvSpPr>
          <p:nvPr/>
        </p:nvSpPr>
        <p:spPr bwMode="auto">
          <a:xfrm>
            <a:off x="682625" y="0"/>
            <a:ext cx="6121400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330200" indent="-13017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Docker – Build, Ship and Run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Provides a uniformed wrapper around a software package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Portable deployment across machines</a:t>
            </a:r>
            <a:endParaRPr lang="en-US" altLang="en-US"/>
          </a:p>
        </p:txBody>
      </p:sp>
      <p:grpSp>
        <p:nvGrpSpPr>
          <p:cNvPr id="15363" name="Group 3">
            <a:extLst>
              <a:ext uri="{FF2B5EF4-FFF2-40B4-BE49-F238E27FC236}">
                <a16:creationId xmlns:a16="http://schemas.microsoft.com/office/drawing/2014/main" id="{E66164E3-7148-45B6-8AD9-BA4A9167D2D9}"/>
              </a:ext>
            </a:extLst>
          </p:cNvPr>
          <p:cNvGrpSpPr>
            <a:grpSpLocks/>
          </p:cNvGrpSpPr>
          <p:nvPr/>
        </p:nvGrpSpPr>
        <p:grpSpPr bwMode="auto">
          <a:xfrm>
            <a:off x="1211263" y="2055813"/>
            <a:ext cx="6272212" cy="3536950"/>
            <a:chOff x="-1" y="-2"/>
            <a:chExt cx="6272829" cy="3536804"/>
          </a:xfrm>
        </p:grpSpPr>
        <p:pic>
          <p:nvPicPr>
            <p:cNvPr id="15364" name="Picture 4">
              <a:extLst>
                <a:ext uri="{FF2B5EF4-FFF2-40B4-BE49-F238E27FC236}">
                  <a16:creationId xmlns:a16="http://schemas.microsoft.com/office/drawing/2014/main" id="{949D6821-39C5-4A72-99AD-A5F3D8B8B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57766"/>
              <a:ext cx="6272829" cy="3379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62961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5365" name="Group 5">
              <a:extLst>
                <a:ext uri="{FF2B5EF4-FFF2-40B4-BE49-F238E27FC236}">
                  <a16:creationId xmlns:a16="http://schemas.microsoft.com/office/drawing/2014/main" id="{4B50F598-D8FC-4F42-B6DE-25FC9DAC0B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4143" y="1172759"/>
              <a:ext cx="1465831" cy="692945"/>
              <a:chOff x="-2" y="-2"/>
              <a:chExt cx="1465831" cy="692946"/>
            </a:xfrm>
          </p:grpSpPr>
          <p:sp>
            <p:nvSpPr>
              <p:cNvPr id="15366" name="AutoShape 6">
                <a:extLst>
                  <a:ext uri="{FF2B5EF4-FFF2-40B4-BE49-F238E27FC236}">
                    <a16:creationId xmlns:a16="http://schemas.microsoft.com/office/drawing/2014/main" id="{95DAEB09-276D-462F-B9DF-F03E71A7B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465830" cy="6929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553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04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67" name="AutoShape 7">
                <a:extLst>
                  <a:ext uri="{FF2B5EF4-FFF2-40B4-BE49-F238E27FC236}">
                    <a16:creationId xmlns:a16="http://schemas.microsoft.com/office/drawing/2014/main" id="{AC0D0CD5-3160-4A65-A759-4D409C807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592" y="-2"/>
                <a:ext cx="173237" cy="6929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68" name="AutoShape 8">
                <a:extLst>
                  <a:ext uri="{FF2B5EF4-FFF2-40B4-BE49-F238E27FC236}">
                    <a16:creationId xmlns:a16="http://schemas.microsoft.com/office/drawing/2014/main" id="{C76B4EAC-A342-4B9E-9210-7CC682D5A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465830" cy="1732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553" y="0"/>
                    </a:lnTo>
                    <a:lnTo>
                      <a:pt x="21600" y="0"/>
                    </a:lnTo>
                    <a:lnTo>
                      <a:pt x="1904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69" name="AutoShape 9">
                <a:extLst>
                  <a:ext uri="{FF2B5EF4-FFF2-40B4-BE49-F238E27FC236}">
                    <a16:creationId xmlns:a16="http://schemas.microsoft.com/office/drawing/2014/main" id="{5C0937B4-716D-4A37-ABEB-48747C156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465830" cy="69294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553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047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047" y="5400"/>
                    </a:lnTo>
                    <a:lnTo>
                      <a:pt x="21600" y="0"/>
                    </a:lnTo>
                    <a:moveTo>
                      <a:pt x="19047" y="5400"/>
                    </a:moveTo>
                    <a:lnTo>
                      <a:pt x="19047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0" name="Rectangle 10">
                <a:extLst>
                  <a:ext uri="{FF2B5EF4-FFF2-40B4-BE49-F238E27FC236}">
                    <a16:creationId xmlns:a16="http://schemas.microsoft.com/office/drawing/2014/main" id="{D0D46C7D-5066-4637-AB0C-F494EF73A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303477"/>
                <a:ext cx="1292597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sentinel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71" name="Group 11">
              <a:extLst>
                <a:ext uri="{FF2B5EF4-FFF2-40B4-BE49-F238E27FC236}">
                  <a16:creationId xmlns:a16="http://schemas.microsoft.com/office/drawing/2014/main" id="{17E9C1EF-4A97-4ADC-9D3B-2A057E24A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2295" y="1166251"/>
              <a:ext cx="1584184" cy="699452"/>
              <a:chOff x="-2" y="-2"/>
              <a:chExt cx="1584185" cy="699453"/>
            </a:xfrm>
          </p:grpSpPr>
          <p:sp>
            <p:nvSpPr>
              <p:cNvPr id="15372" name="AutoShape 12">
                <a:extLst>
                  <a:ext uri="{FF2B5EF4-FFF2-40B4-BE49-F238E27FC236}">
                    <a16:creationId xmlns:a16="http://schemas.microsoft.com/office/drawing/2014/main" id="{55080E19-5CDA-4998-B152-9EE9AC79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3" name="AutoShape 13">
                <a:extLst>
                  <a:ext uri="{FF2B5EF4-FFF2-40B4-BE49-F238E27FC236}">
                    <a16:creationId xmlns:a16="http://schemas.microsoft.com/office/drawing/2014/main" id="{5948F385-E053-4CB7-9C60-358332E38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319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4" name="AutoShape 14">
                <a:extLst>
                  <a:ext uri="{FF2B5EF4-FFF2-40B4-BE49-F238E27FC236}">
                    <a16:creationId xmlns:a16="http://schemas.microsoft.com/office/drawing/2014/main" id="{9858744B-FDE4-4F12-B176-62C4F8C90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84183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1921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5" name="AutoShape 15">
                <a:extLst>
                  <a:ext uri="{FF2B5EF4-FFF2-40B4-BE49-F238E27FC236}">
                    <a16:creationId xmlns:a16="http://schemas.microsoft.com/office/drawing/2014/main" id="{7F3F86AC-D54B-47B4-9B96-38E28BDB9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216" y="5400"/>
                    </a:lnTo>
                    <a:lnTo>
                      <a:pt x="21600" y="0"/>
                    </a:lnTo>
                    <a:moveTo>
                      <a:pt x="19216" y="5400"/>
                    </a:moveTo>
                    <a:lnTo>
                      <a:pt x="19216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6" name="Rectangle 16">
                <a:extLst>
                  <a:ext uri="{FF2B5EF4-FFF2-40B4-BE49-F238E27FC236}">
                    <a16:creationId xmlns:a16="http://schemas.microsoft.com/office/drawing/2014/main" id="{5DB6D7BC-EFE1-4304-8DDC-22C2E9D19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307543"/>
                <a:ext cx="1409322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tomcat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77" name="Group 17">
              <a:extLst>
                <a:ext uri="{FF2B5EF4-FFF2-40B4-BE49-F238E27FC236}">
                  <a16:creationId xmlns:a16="http://schemas.microsoft.com/office/drawing/2014/main" id="{C3BCCA2A-4B1A-4C3F-88B1-3D15927858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4464" y="1175122"/>
              <a:ext cx="1584182" cy="690581"/>
              <a:chOff x="-1" y="-2"/>
              <a:chExt cx="1584182" cy="690582"/>
            </a:xfrm>
          </p:grpSpPr>
          <p:sp>
            <p:nvSpPr>
              <p:cNvPr id="15378" name="AutoShape 18">
                <a:extLst>
                  <a:ext uri="{FF2B5EF4-FFF2-40B4-BE49-F238E27FC236}">
                    <a16:creationId xmlns:a16="http://schemas.microsoft.com/office/drawing/2014/main" id="{8CAAE8C0-E696-4C8D-A85B-D1CCEC2C5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84182" cy="690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5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4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79" name="AutoShape 19">
                <a:extLst>
                  <a:ext uri="{FF2B5EF4-FFF2-40B4-BE49-F238E27FC236}">
                    <a16:creationId xmlns:a16="http://schemas.microsoft.com/office/drawing/2014/main" id="{8DCFEF3D-A494-4F0D-BEA6-6DB81D792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534" y="-1"/>
                <a:ext cx="172647" cy="690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0" name="AutoShape 20">
                <a:extLst>
                  <a:ext uri="{FF2B5EF4-FFF2-40B4-BE49-F238E27FC236}">
                    <a16:creationId xmlns:a16="http://schemas.microsoft.com/office/drawing/2014/main" id="{23E8CBA0-0A6F-49CB-9319-73D07470F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2" cy="1726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354" y="0"/>
                    </a:lnTo>
                    <a:lnTo>
                      <a:pt x="21600" y="0"/>
                    </a:lnTo>
                    <a:lnTo>
                      <a:pt x="1924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1" name="AutoShape 21">
                <a:extLst>
                  <a:ext uri="{FF2B5EF4-FFF2-40B4-BE49-F238E27FC236}">
                    <a16:creationId xmlns:a16="http://schemas.microsoft.com/office/drawing/2014/main" id="{9E0D41C1-FCE2-4E3E-960B-D20F942EE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84182" cy="6905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5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46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246" y="5400"/>
                    </a:lnTo>
                    <a:lnTo>
                      <a:pt x="21600" y="0"/>
                    </a:lnTo>
                    <a:moveTo>
                      <a:pt x="19246" y="5400"/>
                    </a:moveTo>
                    <a:lnTo>
                      <a:pt x="19246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2" name="Rectangle 22">
                <a:extLst>
                  <a:ext uri="{FF2B5EF4-FFF2-40B4-BE49-F238E27FC236}">
                    <a16:creationId xmlns:a16="http://schemas.microsoft.com/office/drawing/2014/main" id="{59E083F3-9FA7-4B84-A26F-7EAE22BFD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02000"/>
                <a:ext cx="1411537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mongo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83" name="Group 23">
              <a:extLst>
                <a:ext uri="{FF2B5EF4-FFF2-40B4-BE49-F238E27FC236}">
                  <a16:creationId xmlns:a16="http://schemas.microsoft.com/office/drawing/2014/main" id="{89660532-7736-4D44-B6EB-23E420A767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49" y="596695"/>
              <a:ext cx="1510805" cy="699452"/>
              <a:chOff x="-2" y="-2"/>
              <a:chExt cx="1510805" cy="699453"/>
            </a:xfrm>
          </p:grpSpPr>
          <p:sp>
            <p:nvSpPr>
              <p:cNvPr id="15384" name="AutoShape 24">
                <a:extLst>
                  <a:ext uri="{FF2B5EF4-FFF2-40B4-BE49-F238E27FC236}">
                    <a16:creationId xmlns:a16="http://schemas.microsoft.com/office/drawing/2014/main" id="{1C748010-35A6-4EDB-A05F-3137F71C1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2"/>
                <a:ext cx="151080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50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5" name="AutoShape 25">
                <a:extLst>
                  <a:ext uri="{FF2B5EF4-FFF2-40B4-BE49-F238E27FC236}">
                    <a16:creationId xmlns:a16="http://schemas.microsoft.com/office/drawing/2014/main" id="{7581FDC4-C6C2-452F-A13B-334EF7F05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939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6" name="AutoShape 26">
                <a:extLst>
                  <a:ext uri="{FF2B5EF4-FFF2-40B4-BE49-F238E27FC236}">
                    <a16:creationId xmlns:a16="http://schemas.microsoft.com/office/drawing/2014/main" id="{83D0661D-4154-4203-A8E4-C9F0719A9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1510803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500" y="0"/>
                    </a:lnTo>
                    <a:lnTo>
                      <a:pt x="21600" y="0"/>
                    </a:lnTo>
                    <a:lnTo>
                      <a:pt x="19100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7" name="AutoShape 27">
                <a:extLst>
                  <a:ext uri="{FF2B5EF4-FFF2-40B4-BE49-F238E27FC236}">
                    <a16:creationId xmlns:a16="http://schemas.microsoft.com/office/drawing/2014/main" id="{1AAF0706-337C-429C-9430-04BFA67E2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2"/>
                <a:ext cx="151080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500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0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100" y="5400"/>
                    </a:lnTo>
                    <a:lnTo>
                      <a:pt x="21600" y="0"/>
                    </a:lnTo>
                    <a:moveTo>
                      <a:pt x="19100" y="5400"/>
                    </a:moveTo>
                    <a:lnTo>
                      <a:pt x="19100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88" name="Rectangle 28">
                <a:extLst>
                  <a:ext uri="{FF2B5EF4-FFF2-40B4-BE49-F238E27FC236}">
                    <a16:creationId xmlns:a16="http://schemas.microsoft.com/office/drawing/2014/main" id="{AD84D7A4-3736-474A-995F-6602B5154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307543"/>
                <a:ext cx="1335945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egret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89" name="Group 29">
              <a:extLst>
                <a:ext uri="{FF2B5EF4-FFF2-40B4-BE49-F238E27FC236}">
                  <a16:creationId xmlns:a16="http://schemas.microsoft.com/office/drawing/2014/main" id="{6BE6FEFE-482B-4E94-A3DC-6D22C15F53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6310" y="576061"/>
              <a:ext cx="1584184" cy="699452"/>
              <a:chOff x="-2" y="-2"/>
              <a:chExt cx="1584185" cy="699453"/>
            </a:xfrm>
          </p:grpSpPr>
          <p:sp>
            <p:nvSpPr>
              <p:cNvPr id="15390" name="AutoShape 30">
                <a:extLst>
                  <a:ext uri="{FF2B5EF4-FFF2-40B4-BE49-F238E27FC236}">
                    <a16:creationId xmlns:a16="http://schemas.microsoft.com/office/drawing/2014/main" id="{0D02120C-203B-4AED-8094-9506F3B15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1" name="AutoShape 31">
                <a:extLst>
                  <a:ext uri="{FF2B5EF4-FFF2-40B4-BE49-F238E27FC236}">
                    <a16:creationId xmlns:a16="http://schemas.microsoft.com/office/drawing/2014/main" id="{D155D99A-0337-4148-A3D3-4219A7F1A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319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2" name="AutoShape 32">
                <a:extLst>
                  <a:ext uri="{FF2B5EF4-FFF2-40B4-BE49-F238E27FC236}">
                    <a16:creationId xmlns:a16="http://schemas.microsoft.com/office/drawing/2014/main" id="{A14D4562-0BB7-4E3B-80A5-19BAED26E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84183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1921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3" name="AutoShape 33">
                <a:extLst>
                  <a:ext uri="{FF2B5EF4-FFF2-40B4-BE49-F238E27FC236}">
                    <a16:creationId xmlns:a16="http://schemas.microsoft.com/office/drawing/2014/main" id="{44DA7724-1817-4218-88D5-DAC950BED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3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216" y="5400"/>
                    </a:lnTo>
                    <a:lnTo>
                      <a:pt x="21600" y="0"/>
                    </a:lnTo>
                    <a:moveTo>
                      <a:pt x="19216" y="5400"/>
                    </a:moveTo>
                    <a:lnTo>
                      <a:pt x="19216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4" name="Rectangle 34">
                <a:extLst>
                  <a:ext uri="{FF2B5EF4-FFF2-40B4-BE49-F238E27FC236}">
                    <a16:creationId xmlns:a16="http://schemas.microsoft.com/office/drawing/2014/main" id="{225D763C-A3E8-4DBC-8244-A31D750B5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307543"/>
                <a:ext cx="1409322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ism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395" name="Group 35">
              <a:extLst>
                <a:ext uri="{FF2B5EF4-FFF2-40B4-BE49-F238E27FC236}">
                  <a16:creationId xmlns:a16="http://schemas.microsoft.com/office/drawing/2014/main" id="{705A7634-79C4-4954-A9C6-A746E9660D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8480" y="576061"/>
              <a:ext cx="1584183" cy="699452"/>
              <a:chOff x="-1" y="-2"/>
              <a:chExt cx="1584183" cy="699453"/>
            </a:xfrm>
          </p:grpSpPr>
          <p:sp>
            <p:nvSpPr>
              <p:cNvPr id="15396" name="AutoShape 36">
                <a:extLst>
                  <a:ext uri="{FF2B5EF4-FFF2-40B4-BE49-F238E27FC236}">
                    <a16:creationId xmlns:a16="http://schemas.microsoft.com/office/drawing/2014/main" id="{19B98A55-C1E6-4C60-9EB5-B9630F3C8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2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7" name="AutoShape 37">
                <a:extLst>
                  <a:ext uri="{FF2B5EF4-FFF2-40B4-BE49-F238E27FC236}">
                    <a16:creationId xmlns:a16="http://schemas.microsoft.com/office/drawing/2014/main" id="{68EF68EF-4AE5-4B93-8C84-3DA870528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9318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8" name="AutoShape 38">
                <a:extLst>
                  <a:ext uri="{FF2B5EF4-FFF2-40B4-BE49-F238E27FC236}">
                    <a16:creationId xmlns:a16="http://schemas.microsoft.com/office/drawing/2014/main" id="{6A619E4F-8672-406E-B693-B33B6A251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84182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19216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399" name="AutoShape 39">
                <a:extLst>
                  <a:ext uri="{FF2B5EF4-FFF2-40B4-BE49-F238E27FC236}">
                    <a16:creationId xmlns:a16="http://schemas.microsoft.com/office/drawing/2014/main" id="{CA9AAEB3-6053-4927-8163-2C17C479D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84182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384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216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216" y="5400"/>
                    </a:lnTo>
                    <a:lnTo>
                      <a:pt x="21600" y="0"/>
                    </a:lnTo>
                    <a:moveTo>
                      <a:pt x="19216" y="5400"/>
                    </a:moveTo>
                    <a:lnTo>
                      <a:pt x="19216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0" name="Rectangle 40">
                <a:extLst>
                  <a:ext uri="{FF2B5EF4-FFF2-40B4-BE49-F238E27FC236}">
                    <a16:creationId xmlns:a16="http://schemas.microsoft.com/office/drawing/2014/main" id="{7F1A8BFC-7317-4255-9169-89583D88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07543"/>
                <a:ext cx="1409320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mysql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401" name="Group 41">
              <a:extLst>
                <a:ext uri="{FF2B5EF4-FFF2-40B4-BE49-F238E27FC236}">
                  <a16:creationId xmlns:a16="http://schemas.microsoft.com/office/drawing/2014/main" id="{16F5A83F-FED1-46F1-9BCC-FED47A620D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0326" y="-2"/>
              <a:ext cx="1512176" cy="699452"/>
              <a:chOff x="-1" y="-2"/>
              <a:chExt cx="1512176" cy="699453"/>
            </a:xfrm>
          </p:grpSpPr>
          <p:sp>
            <p:nvSpPr>
              <p:cNvPr id="15402" name="AutoShape 42">
                <a:extLst>
                  <a:ext uri="{FF2B5EF4-FFF2-40B4-BE49-F238E27FC236}">
                    <a16:creationId xmlns:a16="http://schemas.microsoft.com/office/drawing/2014/main" id="{9DB2C77C-B233-4B86-8C4A-BFC44CAA1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12176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3" name="AutoShape 43">
                <a:extLst>
                  <a:ext uri="{FF2B5EF4-FFF2-40B4-BE49-F238E27FC236}">
                    <a16:creationId xmlns:a16="http://schemas.microsoft.com/office/drawing/2014/main" id="{DE0C9335-FB89-4A6E-B1CF-0A64F03C87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311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4" name="AutoShape 44">
                <a:extLst>
                  <a:ext uri="{FF2B5EF4-FFF2-40B4-BE49-F238E27FC236}">
                    <a16:creationId xmlns:a16="http://schemas.microsoft.com/office/drawing/2014/main" id="{D5641119-6544-43FE-B37E-31BC1D98D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512176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1910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5" name="AutoShape 45">
                <a:extLst>
                  <a:ext uri="{FF2B5EF4-FFF2-40B4-BE49-F238E27FC236}">
                    <a16:creationId xmlns:a16="http://schemas.microsoft.com/office/drawing/2014/main" id="{78CDC064-3546-484E-AC18-5E74E9930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512176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2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102" y="5400"/>
                    </a:lnTo>
                    <a:lnTo>
                      <a:pt x="21600" y="0"/>
                    </a:lnTo>
                    <a:moveTo>
                      <a:pt x="19102" y="5400"/>
                    </a:moveTo>
                    <a:lnTo>
                      <a:pt x="19102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6" name="Rectangle 46">
                <a:extLst>
                  <a:ext uri="{FF2B5EF4-FFF2-40B4-BE49-F238E27FC236}">
                    <a16:creationId xmlns:a16="http://schemas.microsoft.com/office/drawing/2014/main" id="{7974BC0A-54D2-4A42-96DD-3DA23751C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07543"/>
                <a:ext cx="1337315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webfocus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407" name="Group 47">
              <a:extLst>
                <a:ext uri="{FF2B5EF4-FFF2-40B4-BE49-F238E27FC236}">
                  <a16:creationId xmlns:a16="http://schemas.microsoft.com/office/drawing/2014/main" id="{60A4334A-7BAF-4536-9DAA-8D144DB91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496" y="-2"/>
              <a:ext cx="1512175" cy="699452"/>
              <a:chOff x="-2" y="-2"/>
              <a:chExt cx="1512176" cy="699453"/>
            </a:xfrm>
          </p:grpSpPr>
          <p:sp>
            <p:nvSpPr>
              <p:cNvPr id="15408" name="AutoShape 48">
                <a:extLst>
                  <a:ext uri="{FF2B5EF4-FFF2-40B4-BE49-F238E27FC236}">
                    <a16:creationId xmlns:a16="http://schemas.microsoft.com/office/drawing/2014/main" id="{078F747F-3D08-4B4C-B2FF-2F86BC40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512176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2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09" name="AutoShape 49">
                <a:extLst>
                  <a:ext uri="{FF2B5EF4-FFF2-40B4-BE49-F238E27FC236}">
                    <a16:creationId xmlns:a16="http://schemas.microsoft.com/office/drawing/2014/main" id="{82D1B248-1A7E-4B57-9A25-4A73BE29E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310" y="-2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10" name="AutoShape 50">
                <a:extLst>
                  <a:ext uri="{FF2B5EF4-FFF2-40B4-BE49-F238E27FC236}">
                    <a16:creationId xmlns:a16="http://schemas.microsoft.com/office/drawing/2014/main" id="{F261010A-6181-4C81-A92F-BFACEDC49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1"/>
                <a:ext cx="1512176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19102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11" name="AutoShape 51">
                <a:extLst>
                  <a:ext uri="{FF2B5EF4-FFF2-40B4-BE49-F238E27FC236}">
                    <a16:creationId xmlns:a16="http://schemas.microsoft.com/office/drawing/2014/main" id="{94CF0CCB-8B42-4586-AA79-70E901B9F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512176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498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9102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9102" y="5400"/>
                    </a:lnTo>
                    <a:lnTo>
                      <a:pt x="21600" y="0"/>
                    </a:lnTo>
                    <a:moveTo>
                      <a:pt x="19102" y="5400"/>
                    </a:moveTo>
                    <a:lnTo>
                      <a:pt x="19102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15412" name="Rectangle 52">
                <a:extLst>
                  <a:ext uri="{FF2B5EF4-FFF2-40B4-BE49-F238E27FC236}">
                    <a16:creationId xmlns:a16="http://schemas.microsoft.com/office/drawing/2014/main" id="{7AE94271-0DE7-4675-BB15-228A986E6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07543"/>
                <a:ext cx="1337314" cy="2592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focus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5413" name="Rectangle 53">
            <a:extLst>
              <a:ext uri="{FF2B5EF4-FFF2-40B4-BE49-F238E27FC236}">
                <a16:creationId xmlns:a16="http://schemas.microsoft.com/office/drawing/2014/main" id="{103F77D3-FC11-4920-90BA-39C634EFC031}"/>
              </a:ext>
            </a:extLst>
          </p:cNvPr>
          <p:cNvSpPr>
            <a:spLocks/>
          </p:cNvSpPr>
          <p:nvPr/>
        </p:nvSpPr>
        <p:spPr bwMode="auto">
          <a:xfrm>
            <a:off x="274638" y="5754688"/>
            <a:ext cx="25209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 marL="20638" indent="-20638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endParaRPr lang="en-US" altLang="en-US" sz="1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LXC (LinuX Containers)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libvirt: Platform Virtualization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Layered File System</a:t>
            </a:r>
            <a:endParaRPr lang="en-US" altLang="en-US"/>
          </a:p>
        </p:txBody>
      </p:sp>
      <p:sp>
        <p:nvSpPr>
          <p:cNvPr id="15414" name="Rectangle 54">
            <a:extLst>
              <a:ext uri="{FF2B5EF4-FFF2-40B4-BE49-F238E27FC236}">
                <a16:creationId xmlns:a16="http://schemas.microsoft.com/office/drawing/2014/main" id="{42624AA7-641A-49C5-9E56-5A36CCF10ACF}"/>
              </a:ext>
            </a:extLst>
          </p:cNvPr>
          <p:cNvSpPr>
            <a:spLocks/>
          </p:cNvSpPr>
          <p:nvPr/>
        </p:nvSpPr>
        <p:spPr bwMode="auto">
          <a:xfrm>
            <a:off x="5419725" y="5894388"/>
            <a:ext cx="43926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 marL="28575" indent="-2857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Linux distros (Ubuntu, Fedora, RHEL, Centos, openSUSE, ...)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Cloud (Amazon EC2, Google Compute Engine, Rackspace)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Microsoft with next release of Windows Server</a:t>
            </a:r>
            <a:endParaRPr lang="en-US" altLang="en-US"/>
          </a:p>
        </p:txBody>
      </p:sp>
      <p:sp>
        <p:nvSpPr>
          <p:cNvPr id="15415" name="Rectangle 55">
            <a:extLst>
              <a:ext uri="{FF2B5EF4-FFF2-40B4-BE49-F238E27FC236}">
                <a16:creationId xmlns:a16="http://schemas.microsoft.com/office/drawing/2014/main" id="{B48F7F25-02BB-475D-864C-8DB5B7AC0348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09C43289-EE9D-41A9-9764-34A0DB471332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>
            <a:extLst>
              <a:ext uri="{FF2B5EF4-FFF2-40B4-BE49-F238E27FC236}">
                <a16:creationId xmlns:a16="http://schemas.microsoft.com/office/drawing/2014/main" id="{D0C55EE2-99CA-4893-8CCF-9FC4768F95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8229600" cy="503237"/>
          </a:xfrm>
        </p:spPr>
        <p:txBody>
          <a:bodyPr lIns="0" tIns="0" rIns="0" bIns="0"/>
          <a:lstStyle/>
          <a:p>
            <a:pPr algn="r" defTabSz="885825"/>
            <a:r>
              <a:rPr lang="en-US" altLang="en-US" sz="2300"/>
              <a:t>CIBI</a:t>
            </a:r>
            <a:endParaRPr lang="en-US" altLang="en-US" sz="1800">
              <a:effectLst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7C10481F-562C-4185-96C5-AADCD3B088B3}"/>
              </a:ext>
            </a:extLst>
          </p:cNvPr>
          <p:cNvSpPr>
            <a:spLocks/>
          </p:cNvSpPr>
          <p:nvPr/>
        </p:nvSpPr>
        <p:spPr bwMode="auto">
          <a:xfrm>
            <a:off x="395288" y="187325"/>
            <a:ext cx="8556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Docker vs. Virtual Machine</a:t>
            </a:r>
            <a:endParaRPr lang="en-US" altLang="en-US">
              <a:latin typeface="Avenir Medium" charset="0"/>
              <a:ea typeface="Avenir Medium" charset="0"/>
              <a:cs typeface="Avenir Medium" charset="0"/>
              <a:sym typeface="Avenir Medium" charset="0"/>
            </a:endParaRPr>
          </a:p>
        </p:txBody>
      </p:sp>
      <p:pic>
        <p:nvPicPr>
          <p:cNvPr id="16387" name="Picture 3">
            <a:extLst>
              <a:ext uri="{FF2B5EF4-FFF2-40B4-BE49-F238E27FC236}">
                <a16:creationId xmlns:a16="http://schemas.microsoft.com/office/drawing/2014/main" id="{07DF82CE-E713-485D-B035-023556740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1973263"/>
            <a:ext cx="33067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82CF5254-A5D5-407A-AF70-46CF2EEC6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5613"/>
            <a:ext cx="3325812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9" name="Rectangle 5">
            <a:extLst>
              <a:ext uri="{FF2B5EF4-FFF2-40B4-BE49-F238E27FC236}">
                <a16:creationId xmlns:a16="http://schemas.microsoft.com/office/drawing/2014/main" id="{C174E71E-8D31-404A-A547-B9AC390B9EEB}"/>
              </a:ext>
            </a:extLst>
          </p:cNvPr>
          <p:cNvSpPr>
            <a:spLocks/>
          </p:cNvSpPr>
          <p:nvPr/>
        </p:nvSpPr>
        <p:spPr bwMode="auto">
          <a:xfrm>
            <a:off x="4154488" y="5754688"/>
            <a:ext cx="48180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https://www.docker.com/whatisdocker/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9AC536C8-1E0B-4542-8A0C-0935A892C1EB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EC0C5050-A54B-4FFF-8169-970017013AC5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849D79E7-3B89-44A5-81BE-629A8E30A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8229600" cy="503237"/>
          </a:xfrm>
        </p:spPr>
        <p:txBody>
          <a:bodyPr lIns="0" tIns="0" rIns="0" bIns="0"/>
          <a:lstStyle/>
          <a:p>
            <a:pPr algn="r" defTabSz="885825"/>
            <a:r>
              <a:rPr lang="en-US" altLang="en-US" sz="2300"/>
              <a:t>CIBI</a:t>
            </a:r>
            <a:endParaRPr lang="en-US" altLang="en-US" sz="1800">
              <a:effectLst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E70E6487-3D41-4D83-B40F-3B37C7D2A6E5}"/>
              </a:ext>
            </a:extLst>
          </p:cNvPr>
          <p:cNvSpPr>
            <a:spLocks/>
          </p:cNvSpPr>
          <p:nvPr/>
        </p:nvSpPr>
        <p:spPr bwMode="auto">
          <a:xfrm>
            <a:off x="153988" y="2149475"/>
            <a:ext cx="7327900" cy="297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504825" indent="-3048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Docker image / version control: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push, pull and tag images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Private, Self Hosted - see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2"/>
              </a:rPr>
              <a:t>odin.ibi.com</a:t>
            </a: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Private 3rd Party Hosted, quay.io, jfrog,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microsoft, and recently google</a:t>
            </a:r>
          </a:p>
          <a:p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Public / Private Official + Trusted Builds: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  <a:hlinkClick r:id="rId3"/>
              </a:rPr>
              <a:t>https://registry.hub.docker.com/</a:t>
            </a:r>
            <a:endParaRPr lang="en-US" alt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5BBD31E-F75A-4976-B879-CE7A6B8A6EDB}"/>
              </a:ext>
            </a:extLst>
          </p:cNvPr>
          <p:cNvSpPr>
            <a:spLocks/>
          </p:cNvSpPr>
          <p:nvPr/>
        </p:nvSpPr>
        <p:spPr bwMode="auto">
          <a:xfrm>
            <a:off x="369888" y="74613"/>
            <a:ext cx="73279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en-US" altLang="en-US" sz="3000">
                <a:effectLst>
                  <a:outerShdw blurRad="38100" dist="38100" dir="2700000" algn="tl">
                    <a:srgbClr val="C0C0C0"/>
                  </a:outerShdw>
                </a:effectLst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Docker Registry</a:t>
            </a:r>
            <a:endParaRPr lang="en-US" altLang="en-US">
              <a:latin typeface="Avenir Medium" charset="0"/>
              <a:ea typeface="Avenir Medium" charset="0"/>
              <a:cs typeface="Avenir Medium" charset="0"/>
              <a:sym typeface="Avenir Medium" charset="0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F59796A2-76AF-4E17-A455-143D6ADB78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r="62917"/>
          <a:stretch>
            <a:fillRect/>
          </a:stretch>
        </p:blipFill>
        <p:spPr bwMode="auto">
          <a:xfrm>
            <a:off x="5467350" y="584200"/>
            <a:ext cx="3448050" cy="543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15F878D4-0362-4B9B-A02B-EBCF751D449C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5218F4CB-ED97-49D8-818C-35E922D8D027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BC7FE6F4-9E2B-43BE-802C-9FEACA227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41325"/>
            <a:ext cx="8229600" cy="1508125"/>
          </a:xfrm>
        </p:spPr>
        <p:txBody>
          <a:bodyPr/>
          <a:lstStyle/>
          <a:p>
            <a:r>
              <a:rPr lang="en-US" altLang="en-US"/>
              <a:t>Docker Ecosystem</a:t>
            </a:r>
            <a:endParaRPr lang="en-US" altLang="en-US" sz="1800">
              <a:effectLst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A1E17444-F266-4638-82CF-2EB7226BCB48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8802452F-1C80-410E-8486-548172866FEC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6076F43-71E1-4448-BA56-0312A13E6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2022475"/>
            <a:ext cx="9547226" cy="4510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18436" name="Rectangle 4">
            <a:extLst>
              <a:ext uri="{FF2B5EF4-FFF2-40B4-BE49-F238E27FC236}">
                <a16:creationId xmlns:a16="http://schemas.microsoft.com/office/drawing/2014/main" id="{E6836884-73D7-4A2E-BF36-366FC8412E6E}"/>
              </a:ext>
            </a:extLst>
          </p:cNvPr>
          <p:cNvSpPr>
            <a:spLocks/>
          </p:cNvSpPr>
          <p:nvPr/>
        </p:nvSpPr>
        <p:spPr bwMode="auto">
          <a:xfrm>
            <a:off x="319088" y="611188"/>
            <a:ext cx="38798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474663" indent="-274638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altLang="en-US" sz="1100" i="1" u="sng" baseline="27000">
                <a:solidFill>
                  <a:srgbClr val="0000FF"/>
                </a:solidFill>
                <a:hlinkClick r:id="rId3"/>
              </a:rPr>
              <a:t>www.mindmeister.com/389671722/docker-ecosystem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CA5DC667-386C-413C-8627-B1FF80215C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115888"/>
            <a:ext cx="8229600" cy="503237"/>
          </a:xfrm>
        </p:spPr>
        <p:txBody>
          <a:bodyPr lIns="0" tIns="0" rIns="0" bIns="0"/>
          <a:lstStyle/>
          <a:p>
            <a:pPr algn="r" defTabSz="885825"/>
            <a:r>
              <a:rPr lang="en-US" altLang="en-US" sz="2300"/>
              <a:t>CIBI</a:t>
            </a:r>
            <a:endParaRPr lang="en-US" altLang="en-US" sz="1800">
              <a:effectLst/>
            </a:endParaRPr>
          </a:p>
        </p:txBody>
      </p:sp>
      <p:grpSp>
        <p:nvGrpSpPr>
          <p:cNvPr id="19458" name="Group 2">
            <a:extLst>
              <a:ext uri="{FF2B5EF4-FFF2-40B4-BE49-F238E27FC236}">
                <a16:creationId xmlns:a16="http://schemas.microsoft.com/office/drawing/2014/main" id="{F62736EE-812A-46F2-BD55-1327D0E10314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314325"/>
            <a:ext cx="6838950" cy="6251575"/>
            <a:chOff x="-1" y="-1"/>
            <a:chExt cx="6838290" cy="6252186"/>
          </a:xfrm>
        </p:grpSpPr>
        <p:sp>
          <p:nvSpPr>
            <p:cNvPr id="19459" name="AutoShape 3">
              <a:extLst>
                <a:ext uri="{FF2B5EF4-FFF2-40B4-BE49-F238E27FC236}">
                  <a16:creationId xmlns:a16="http://schemas.microsoft.com/office/drawing/2014/main" id="{3F194D21-4AC8-4EEB-91B7-A47BC962F1EF}"/>
                </a:ext>
              </a:extLst>
            </p:cNvPr>
            <p:cNvSpPr>
              <a:spLocks/>
            </p:cNvSpPr>
            <p:nvPr/>
          </p:nvSpPr>
          <p:spPr bwMode="auto">
            <a:xfrm rot="11593553">
              <a:off x="500340" y="600813"/>
              <a:ext cx="5837608" cy="5050559"/>
            </a:xfrm>
            <a:custGeom>
              <a:avLst/>
              <a:gdLst>
                <a:gd name="T0" fmla="+- 0 10736 297"/>
                <a:gd name="T1" fmla="*/ T0 w 20879"/>
                <a:gd name="T2" fmla="+- 0 10743 401"/>
                <a:gd name="T3" fmla="*/ 10743 h 20684"/>
                <a:gd name="T4" fmla="+- 0 10736 297"/>
                <a:gd name="T5" fmla="*/ T4 w 20879"/>
                <a:gd name="T6" fmla="+- 0 10743 401"/>
                <a:gd name="T7" fmla="*/ 10743 h 20684"/>
                <a:gd name="T8" fmla="+- 0 10736 297"/>
                <a:gd name="T9" fmla="*/ T8 w 20879"/>
                <a:gd name="T10" fmla="+- 0 10743 401"/>
                <a:gd name="T11" fmla="*/ 10743 h 20684"/>
                <a:gd name="T12" fmla="+- 0 10736 297"/>
                <a:gd name="T13" fmla="*/ T12 w 20879"/>
                <a:gd name="T14" fmla="+- 0 10743 401"/>
                <a:gd name="T15" fmla="*/ 10743 h 20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79" h="20684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rotWithShape="0">
              <a:gsLst>
                <a:gs pos="0">
                  <a:srgbClr val="7CABE3">
                    <a:alpha val="89999"/>
                  </a:srgbClr>
                </a:gs>
                <a:gs pos="62000">
                  <a:srgbClr val="FFFFFF">
                    <a:alpha val="89999"/>
                  </a:srgbClr>
                </a:gs>
                <a:gs pos="100000">
                  <a:srgbClr val="FFFFFF">
                    <a:alpha val="89999"/>
                  </a:srgbClr>
                </a:gs>
              </a:gsLst>
              <a:path path="rect">
                <a:fillToRect l="62279" t="119635" r="37721" b="-19635"/>
              </a:path>
            </a:gradFill>
            <a:ln w="9525" cap="flat" cmpd="sng">
              <a:solidFill>
                <a:srgbClr val="729ECF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>
              <a:extLst>
                <a:ext uri="{FF2B5EF4-FFF2-40B4-BE49-F238E27FC236}">
                  <a16:creationId xmlns:a16="http://schemas.microsoft.com/office/drawing/2014/main" id="{20DBE7DE-1E3F-47F1-9237-5BC7464B3533}"/>
                </a:ext>
              </a:extLst>
            </p:cNvPr>
            <p:cNvSpPr>
              <a:spLocks/>
            </p:cNvSpPr>
            <p:nvPr/>
          </p:nvSpPr>
          <p:spPr bwMode="auto">
            <a:xfrm rot="11593553">
              <a:off x="665697" y="1091368"/>
              <a:ext cx="5349002" cy="42879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 cmpd="sng">
              <a:solidFill>
                <a:srgbClr val="729ECF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461" name="Group 5">
            <a:extLst>
              <a:ext uri="{FF2B5EF4-FFF2-40B4-BE49-F238E27FC236}">
                <a16:creationId xmlns:a16="http://schemas.microsoft.com/office/drawing/2014/main" id="{E4DAA866-4E83-44F8-BCBB-7693EF9EEC29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3355975"/>
            <a:ext cx="1465263" cy="693738"/>
            <a:chOff x="-2" y="-2"/>
            <a:chExt cx="1465831" cy="692946"/>
          </a:xfrm>
        </p:grpSpPr>
        <p:sp>
          <p:nvSpPr>
            <p:cNvPr id="19462" name="AutoShape 6">
              <a:extLst>
                <a:ext uri="{FF2B5EF4-FFF2-40B4-BE49-F238E27FC236}">
                  <a16:creationId xmlns:a16="http://schemas.microsoft.com/office/drawing/2014/main" id="{EC402A78-B062-4B0E-8E1E-38C9F8F3F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3" name="AutoShape 7">
              <a:extLst>
                <a:ext uri="{FF2B5EF4-FFF2-40B4-BE49-F238E27FC236}">
                  <a16:creationId xmlns:a16="http://schemas.microsoft.com/office/drawing/2014/main" id="{E20B9CEB-32A9-48CC-AC2B-A717A7635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591" y="-1"/>
              <a:ext cx="173237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4" name="AutoShape 8">
              <a:extLst>
                <a:ext uri="{FF2B5EF4-FFF2-40B4-BE49-F238E27FC236}">
                  <a16:creationId xmlns:a16="http://schemas.microsoft.com/office/drawing/2014/main" id="{6D68654B-A318-4D78-BCDD-4FA57E1CD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65831" cy="1732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1904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5" name="AutoShape 9">
              <a:extLst>
                <a:ext uri="{FF2B5EF4-FFF2-40B4-BE49-F238E27FC236}">
                  <a16:creationId xmlns:a16="http://schemas.microsoft.com/office/drawing/2014/main" id="{81ADC78E-1E80-402D-890D-BFA671994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47" y="5400"/>
                  </a:lnTo>
                  <a:lnTo>
                    <a:pt x="21600" y="0"/>
                  </a:lnTo>
                  <a:moveTo>
                    <a:pt x="19047" y="5400"/>
                  </a:moveTo>
                  <a:lnTo>
                    <a:pt x="1904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6" name="Rectangle 10">
              <a:extLst>
                <a:ext uri="{FF2B5EF4-FFF2-40B4-BE49-F238E27FC236}">
                  <a16:creationId xmlns:a16="http://schemas.microsoft.com/office/drawing/2014/main" id="{447B4F92-09AA-4EF3-93C9-ECCD12EE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3477"/>
              <a:ext cx="1292594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sentinel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467" name="Group 11">
            <a:extLst>
              <a:ext uri="{FF2B5EF4-FFF2-40B4-BE49-F238E27FC236}">
                <a16:creationId xmlns:a16="http://schemas.microsoft.com/office/drawing/2014/main" id="{41C027F7-16FE-412E-86A8-CA89A0B53F3B}"/>
              </a:ext>
            </a:extLst>
          </p:cNvPr>
          <p:cNvGrpSpPr>
            <a:grpSpLocks/>
          </p:cNvGrpSpPr>
          <p:nvPr/>
        </p:nvGrpSpPr>
        <p:grpSpPr bwMode="auto">
          <a:xfrm>
            <a:off x="7019925" y="3860800"/>
            <a:ext cx="1443038" cy="690563"/>
            <a:chOff x="-2" y="-2"/>
            <a:chExt cx="1443852" cy="690582"/>
          </a:xfrm>
        </p:grpSpPr>
        <p:sp>
          <p:nvSpPr>
            <p:cNvPr id="19468" name="AutoShape 12">
              <a:extLst>
                <a:ext uri="{FF2B5EF4-FFF2-40B4-BE49-F238E27FC236}">
                  <a16:creationId xmlns:a16="http://schemas.microsoft.com/office/drawing/2014/main" id="{514E5C63-F1CA-4C6A-B0BA-5D46F4435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43852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1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9" name="AutoShape 13">
              <a:extLst>
                <a:ext uri="{FF2B5EF4-FFF2-40B4-BE49-F238E27FC236}">
                  <a16:creationId xmlns:a16="http://schemas.microsoft.com/office/drawing/2014/main" id="{2E68D3C0-F198-41A7-80E2-E9B63088E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01" y="-1"/>
              <a:ext cx="172648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0" name="AutoShape 14">
              <a:extLst>
                <a:ext uri="{FF2B5EF4-FFF2-40B4-BE49-F238E27FC236}">
                  <a16:creationId xmlns:a16="http://schemas.microsoft.com/office/drawing/2014/main" id="{A6B9EFC1-16BC-48C9-A7D3-566EF75EF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43852" cy="1726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1901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1" name="AutoShape 15">
              <a:extLst>
                <a:ext uri="{FF2B5EF4-FFF2-40B4-BE49-F238E27FC236}">
                  <a16:creationId xmlns:a16="http://schemas.microsoft.com/office/drawing/2014/main" id="{A5CD5BA3-940C-4F74-A445-B2BFFB9E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43852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1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17" y="5400"/>
                  </a:lnTo>
                  <a:lnTo>
                    <a:pt x="21600" y="0"/>
                  </a:lnTo>
                  <a:moveTo>
                    <a:pt x="19017" y="5400"/>
                  </a:moveTo>
                  <a:lnTo>
                    <a:pt x="1901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2" name="Rectangle 16">
              <a:extLst>
                <a:ext uri="{FF2B5EF4-FFF2-40B4-BE49-F238E27FC236}">
                  <a16:creationId xmlns:a16="http://schemas.microsoft.com/office/drawing/2014/main" id="{366AF46E-F953-4E40-910C-59E6E860F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2000"/>
              <a:ext cx="1271204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mongodb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9473" name="Group 17">
            <a:extLst>
              <a:ext uri="{FF2B5EF4-FFF2-40B4-BE49-F238E27FC236}">
                <a16:creationId xmlns:a16="http://schemas.microsoft.com/office/drawing/2014/main" id="{36BC131B-DDE3-4F7F-B5F4-136CA4FAF399}"/>
              </a:ext>
            </a:extLst>
          </p:cNvPr>
          <p:cNvGrpSpPr>
            <a:grpSpLocks/>
          </p:cNvGrpSpPr>
          <p:nvPr/>
        </p:nvGrpSpPr>
        <p:grpSpPr bwMode="auto">
          <a:xfrm>
            <a:off x="5362575" y="1987550"/>
            <a:ext cx="1366838" cy="700088"/>
            <a:chOff x="-1" y="-2"/>
            <a:chExt cx="1366787" cy="699452"/>
          </a:xfrm>
        </p:grpSpPr>
        <p:sp>
          <p:nvSpPr>
            <p:cNvPr id="19474" name="AutoShape 18">
              <a:extLst>
                <a:ext uri="{FF2B5EF4-FFF2-40B4-BE49-F238E27FC236}">
                  <a16:creationId xmlns:a16="http://schemas.microsoft.com/office/drawing/2014/main" id="{540F78F5-A67B-4FFE-A2C3-C9D1C7359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366786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>
              <a:extLst>
                <a:ext uri="{FF2B5EF4-FFF2-40B4-BE49-F238E27FC236}">
                  <a16:creationId xmlns:a16="http://schemas.microsoft.com/office/drawing/2014/main" id="{E12C151F-C503-4561-883E-F3AE9EE78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921" y="-1"/>
              <a:ext cx="174865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6" name="AutoShape 20">
              <a:extLst>
                <a:ext uri="{FF2B5EF4-FFF2-40B4-BE49-F238E27FC236}">
                  <a16:creationId xmlns:a16="http://schemas.microsoft.com/office/drawing/2014/main" id="{B085632F-4A0E-43B2-875F-5A8D620DE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1366786" cy="1748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1883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7" name="AutoShape 21">
              <a:extLst>
                <a:ext uri="{FF2B5EF4-FFF2-40B4-BE49-F238E27FC236}">
                  <a16:creationId xmlns:a16="http://schemas.microsoft.com/office/drawing/2014/main" id="{573820DA-4F49-47A8-9163-68EEC4D60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366786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8837" y="5400"/>
                  </a:lnTo>
                  <a:lnTo>
                    <a:pt x="21600" y="0"/>
                  </a:lnTo>
                  <a:moveTo>
                    <a:pt x="18837" y="5400"/>
                  </a:moveTo>
                  <a:lnTo>
                    <a:pt x="1883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8" name="Rectangle 22">
              <a:extLst>
                <a:ext uri="{FF2B5EF4-FFF2-40B4-BE49-F238E27FC236}">
                  <a16:creationId xmlns:a16="http://schemas.microsoft.com/office/drawing/2014/main" id="{D871B591-1C90-46E3-9E48-0A49E803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7543"/>
              <a:ext cx="1191924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xmla </a:t>
              </a:r>
              <a:r>
                <a:rPr lang="en-US" altLang="en-US" sz="14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(ism)</a:t>
              </a:r>
              <a:endParaRPr lang="en-US" altLang="en-US"/>
            </a:p>
          </p:txBody>
        </p:sp>
      </p:grpSp>
      <p:sp>
        <p:nvSpPr>
          <p:cNvPr id="19479" name="Rectangle 23">
            <a:extLst>
              <a:ext uri="{FF2B5EF4-FFF2-40B4-BE49-F238E27FC236}">
                <a16:creationId xmlns:a16="http://schemas.microsoft.com/office/drawing/2014/main" id="{D2BC10AB-B436-4D06-9211-3D0EEE22516E}"/>
              </a:ext>
            </a:extLst>
          </p:cNvPr>
          <p:cNvSpPr>
            <a:spLocks/>
          </p:cNvSpPr>
          <p:nvPr/>
        </p:nvSpPr>
        <p:spPr bwMode="auto">
          <a:xfrm>
            <a:off x="395288" y="115888"/>
            <a:ext cx="38163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marL="330200" indent="-13017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/>
              <a:t>An Example - </a:t>
            </a:r>
            <a:r>
              <a:rPr lang="en-US" altLang="en-US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XmlArchive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What does it do?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What does it depend on?</a:t>
            </a:r>
          </a:p>
          <a:p>
            <a:pPr lvl="1">
              <a:lnSpc>
                <a:spcPct val="120000"/>
              </a:lnSpc>
              <a:buSzPct val="100000"/>
              <a:buFont typeface="Arial" panose="020B0604020202020204" pitchFamily="34" charset="0"/>
              <a:buChar char="•"/>
            </a:pPr>
            <a:r>
              <a:rPr lang="en-US" altLang="en-US" sz="14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How do I know it is working?</a:t>
            </a:r>
            <a:endParaRPr lang="en-US" altLang="en-US"/>
          </a:p>
        </p:txBody>
      </p:sp>
      <p:grpSp>
        <p:nvGrpSpPr>
          <p:cNvPr id="19480" name="Group 24">
            <a:extLst>
              <a:ext uri="{FF2B5EF4-FFF2-40B4-BE49-F238E27FC236}">
                <a16:creationId xmlns:a16="http://schemas.microsoft.com/office/drawing/2014/main" id="{EE806E97-AC7C-4B96-9BAF-9E458D363755}"/>
              </a:ext>
            </a:extLst>
          </p:cNvPr>
          <p:cNvGrpSpPr>
            <a:grpSpLocks/>
          </p:cNvGrpSpPr>
          <p:nvPr/>
        </p:nvGrpSpPr>
        <p:grpSpPr bwMode="auto">
          <a:xfrm>
            <a:off x="322263" y="3330575"/>
            <a:ext cx="1081087" cy="1433513"/>
            <a:chOff x="-1" y="-2"/>
            <a:chExt cx="1080127" cy="1433970"/>
          </a:xfrm>
        </p:grpSpPr>
        <p:pic>
          <p:nvPicPr>
            <p:cNvPr id="19481" name="Picture 25">
              <a:extLst>
                <a:ext uri="{FF2B5EF4-FFF2-40B4-BE49-F238E27FC236}">
                  <a16:creationId xmlns:a16="http://schemas.microsoft.com/office/drawing/2014/main" id="{3862926D-69CE-4D89-A58C-47D4EF7D1C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48" y="360042"/>
              <a:ext cx="548644" cy="580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9482" name="Group 26">
              <a:extLst>
                <a:ext uri="{FF2B5EF4-FFF2-40B4-BE49-F238E27FC236}">
                  <a16:creationId xmlns:a16="http://schemas.microsoft.com/office/drawing/2014/main" id="{4E53F9FA-00D0-4FB9-91D2-1AC3E351ED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-3"/>
              <a:ext cx="1080127" cy="1433971"/>
              <a:chOff x="0" y="-1"/>
              <a:chExt cx="1080127" cy="1433970"/>
            </a:xfrm>
          </p:grpSpPr>
          <p:pic>
            <p:nvPicPr>
              <p:cNvPr id="19483" name="Picture 27">
                <a:extLst>
                  <a:ext uri="{FF2B5EF4-FFF2-40B4-BE49-F238E27FC236}">
                    <a16:creationId xmlns:a16="http://schemas.microsoft.com/office/drawing/2014/main" id="{E35AADD2-4355-4066-87C8-71436DF2B3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"/>
                <a:ext cx="648077" cy="648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484" name="Rectangle 28">
                <a:extLst>
                  <a:ext uri="{FF2B5EF4-FFF2-40B4-BE49-F238E27FC236}">
                    <a16:creationId xmlns:a16="http://schemas.microsoft.com/office/drawing/2014/main" id="{9B4187B7-73FB-4A97-BF72-3CE323A22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889902"/>
                <a:ext cx="1080127" cy="5440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r>
                  <a:rPr lang="en-US" altLang="en-US" sz="11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XmlArchive.iia</a:t>
                </a:r>
                <a:br>
                  <a:rPr lang="en-US" altLang="en-US" sz="11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en-US" sz="11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xmla.ita</a:t>
                </a:r>
              </a:p>
              <a:p>
                <a:r>
                  <a:rPr lang="en-US" altLang="en-US" sz="11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xmla.sh</a:t>
                </a:r>
                <a:endParaRPr lang="en-US" altLang="en-US"/>
              </a:p>
            </p:txBody>
          </p:sp>
        </p:grpSp>
      </p:grpSp>
      <p:sp>
        <p:nvSpPr>
          <p:cNvPr id="19485" name="Line 29">
            <a:extLst>
              <a:ext uri="{FF2B5EF4-FFF2-40B4-BE49-F238E27FC236}">
                <a16:creationId xmlns:a16="http://schemas.microsoft.com/office/drawing/2014/main" id="{EEE707CB-EC28-4ADC-97B8-D76E0C8158F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22363" y="3762375"/>
            <a:ext cx="2513012" cy="26988"/>
          </a:xfrm>
          <a:prstGeom prst="line">
            <a:avLst/>
          </a:prstGeom>
          <a:noFill/>
          <a:ln w="25400" cap="flat" cmpd="sng">
            <a:solidFill>
              <a:srgbClr val="BBE0E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9486" name="AutoShape 30">
            <a:extLst>
              <a:ext uri="{FF2B5EF4-FFF2-40B4-BE49-F238E27FC236}">
                <a16:creationId xmlns:a16="http://schemas.microsoft.com/office/drawing/2014/main" id="{0F5CA630-596C-4961-B4E2-F23112B08135}"/>
              </a:ext>
            </a:extLst>
          </p:cNvPr>
          <p:cNvSpPr>
            <a:spLocks/>
          </p:cNvSpPr>
          <p:nvPr/>
        </p:nvSpPr>
        <p:spPr bwMode="auto">
          <a:xfrm flipV="1">
            <a:off x="5075238" y="2687638"/>
            <a:ext cx="884237" cy="7413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9487" name="Group 31">
            <a:extLst>
              <a:ext uri="{FF2B5EF4-FFF2-40B4-BE49-F238E27FC236}">
                <a16:creationId xmlns:a16="http://schemas.microsoft.com/office/drawing/2014/main" id="{2E907E49-2102-4699-B824-B2AE7941ED93}"/>
              </a:ext>
            </a:extLst>
          </p:cNvPr>
          <p:cNvGrpSpPr>
            <a:grpSpLocks/>
          </p:cNvGrpSpPr>
          <p:nvPr/>
        </p:nvGrpSpPr>
        <p:grpSpPr bwMode="auto">
          <a:xfrm>
            <a:off x="1114425" y="3248025"/>
            <a:ext cx="2592388" cy="428625"/>
            <a:chOff x="0" y="0"/>
            <a:chExt cx="2592292" cy="428975"/>
          </a:xfrm>
        </p:grpSpPr>
        <p:sp>
          <p:nvSpPr>
            <p:cNvPr id="19488" name="Rectangle 32">
              <a:extLst>
                <a:ext uri="{FF2B5EF4-FFF2-40B4-BE49-F238E27FC236}">
                  <a16:creationId xmlns:a16="http://schemas.microsoft.com/office/drawing/2014/main" id="{55D5AAC0-E822-4E33-A8EE-5E128ABD5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64" y="0"/>
              <a:ext cx="1296147" cy="271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r>
                <a:rPr lang="en-US" alt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Uploads </a:t>
              </a:r>
              <a:r>
                <a:rPr lang="en-US" altLang="en-US" sz="1400">
                  <a:latin typeface="Wingdings 2" panose="05020102010507070707" pitchFamily="18" charset="2"/>
                  <a:ea typeface="Wingdings 2" panose="05020102010507070707" pitchFamily="18" charset="2"/>
                  <a:cs typeface="Wingdings 2" panose="05020102010507070707" pitchFamily="18" charset="2"/>
                  <a:sym typeface="Wingdings 2" panose="05020102010507070707" pitchFamily="18" charset="2"/>
                </a:rPr>
                <a:t>①</a:t>
              </a:r>
              <a:endParaRPr lang="en-US" altLang="en-US"/>
            </a:p>
          </p:txBody>
        </p:sp>
        <p:sp>
          <p:nvSpPr>
            <p:cNvPr id="19489" name="Rectangle 33">
              <a:extLst>
                <a:ext uri="{FF2B5EF4-FFF2-40B4-BE49-F238E27FC236}">
                  <a16:creationId xmlns:a16="http://schemas.microsoft.com/office/drawing/2014/main" id="{7E6B7CEA-248F-49E2-9456-46DE1F290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26562"/>
              <a:ext cx="2592292" cy="202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r>
                <a:rPr lang="en-US" altLang="en-US" sz="800" b="1" i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docker port xmla 9999 </a:t>
              </a:r>
              <a:r>
                <a:rPr lang="en-US" altLang="en-US" sz="8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finds ism console port</a:t>
              </a:r>
              <a:endParaRPr lang="en-US" altLang="en-US"/>
            </a:p>
          </p:txBody>
        </p:sp>
      </p:grpSp>
      <p:sp>
        <p:nvSpPr>
          <p:cNvPr id="19490" name="Rectangle 34">
            <a:extLst>
              <a:ext uri="{FF2B5EF4-FFF2-40B4-BE49-F238E27FC236}">
                <a16:creationId xmlns:a16="http://schemas.microsoft.com/office/drawing/2014/main" id="{024BED3E-71E9-41C2-9539-4849136A133E}"/>
              </a:ext>
            </a:extLst>
          </p:cNvPr>
          <p:cNvSpPr>
            <a:spLocks/>
          </p:cNvSpPr>
          <p:nvPr/>
        </p:nvSpPr>
        <p:spPr bwMode="auto">
          <a:xfrm>
            <a:off x="5291138" y="3429000"/>
            <a:ext cx="172878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Deploys XmlArchive iia </a:t>
            </a:r>
            <a:b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using xmla template </a:t>
            </a:r>
            <a:r>
              <a:rPr lang="en-US" altLang="en-US" sz="1400"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 2" panose="05020102010507070707" pitchFamily="18" charset="2"/>
              </a:rPr>
              <a:t>③</a:t>
            </a:r>
            <a:endParaRPr lang="en-US" altLang="en-US"/>
          </a:p>
        </p:txBody>
      </p:sp>
      <p:sp>
        <p:nvSpPr>
          <p:cNvPr id="19491" name="Line 35">
            <a:extLst>
              <a:ext uri="{FF2B5EF4-FFF2-40B4-BE49-F238E27FC236}">
                <a16:creationId xmlns:a16="http://schemas.microsoft.com/office/drawing/2014/main" id="{3B070211-11CA-4E75-B2FA-E72F42EA96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2662238"/>
            <a:ext cx="687388" cy="688975"/>
          </a:xfrm>
          <a:prstGeom prst="line">
            <a:avLst/>
          </a:prstGeom>
          <a:noFill/>
          <a:ln w="25400" cap="flat" cmpd="sng">
            <a:solidFill>
              <a:srgbClr val="BBE0E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9492" name="Rectangle 36">
            <a:extLst>
              <a:ext uri="{FF2B5EF4-FFF2-40B4-BE49-F238E27FC236}">
                <a16:creationId xmlns:a16="http://schemas.microsoft.com/office/drawing/2014/main" id="{7BB21DF0-F36C-4C29-9728-5C5D1C391B5B}"/>
              </a:ext>
            </a:extLst>
          </p:cNvPr>
          <p:cNvSpPr>
            <a:spLocks/>
          </p:cNvSpPr>
          <p:nvPr/>
        </p:nvSpPr>
        <p:spPr bwMode="auto">
          <a:xfrm>
            <a:off x="3490913" y="2316163"/>
            <a:ext cx="15128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Runs xmla.sh to </a:t>
            </a:r>
            <a:r>
              <a:rPr lang="en-US" altLang="en-US" sz="1400"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 2" panose="05020102010507070707" pitchFamily="18" charset="2"/>
              </a:rPr>
              <a:t>②</a:t>
            </a:r>
            <a: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br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configure the env</a:t>
            </a:r>
            <a:endParaRPr lang="en-US" altLang="en-US"/>
          </a:p>
        </p:txBody>
      </p:sp>
      <p:sp>
        <p:nvSpPr>
          <p:cNvPr id="19493" name="Rectangle 37">
            <a:extLst>
              <a:ext uri="{FF2B5EF4-FFF2-40B4-BE49-F238E27FC236}">
                <a16:creationId xmlns:a16="http://schemas.microsoft.com/office/drawing/2014/main" id="{96C8A539-8679-4638-91E3-E6BD22C2F676}"/>
              </a:ext>
            </a:extLst>
          </p:cNvPr>
          <p:cNvSpPr>
            <a:spLocks/>
          </p:cNvSpPr>
          <p:nvPr/>
        </p:nvSpPr>
        <p:spPr bwMode="auto">
          <a:xfrm>
            <a:off x="1474788" y="3932238"/>
            <a:ext cx="1655762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Start XmlArchive </a:t>
            </a:r>
            <a:r>
              <a:rPr lang="en-US" altLang="en-US" sz="1400"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 2" panose="05020102010507070707" pitchFamily="18" charset="2"/>
              </a:rPr>
              <a:t>④</a:t>
            </a:r>
            <a:endParaRPr lang="en-US" altLang="en-US"/>
          </a:p>
        </p:txBody>
      </p:sp>
      <p:sp>
        <p:nvSpPr>
          <p:cNvPr id="19494" name="Line 38">
            <a:extLst>
              <a:ext uri="{FF2B5EF4-FFF2-40B4-BE49-F238E27FC236}">
                <a16:creationId xmlns:a16="http://schemas.microsoft.com/office/drawing/2014/main" id="{F25FA18F-42CD-4B3D-8A32-43BF652BB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7463" y="2692400"/>
            <a:ext cx="1173162" cy="1171575"/>
          </a:xfrm>
          <a:prstGeom prst="line">
            <a:avLst/>
          </a:prstGeom>
          <a:noFill/>
          <a:ln w="25400" cap="flat" cmpd="sng">
            <a:solidFill>
              <a:srgbClr val="BBE0E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9495" name="Rectangle 39">
            <a:extLst>
              <a:ext uri="{FF2B5EF4-FFF2-40B4-BE49-F238E27FC236}">
                <a16:creationId xmlns:a16="http://schemas.microsoft.com/office/drawing/2014/main" id="{689DCBE1-7FAB-469D-A7CA-7F0E2957BCC4}"/>
              </a:ext>
            </a:extLst>
          </p:cNvPr>
          <p:cNvSpPr>
            <a:spLocks/>
          </p:cNvSpPr>
          <p:nvPr/>
        </p:nvSpPr>
        <p:spPr bwMode="auto">
          <a:xfrm>
            <a:off x="7596188" y="2636838"/>
            <a:ext cx="12954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Archive data to </a:t>
            </a:r>
            <a:b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11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mongodb </a:t>
            </a:r>
            <a:r>
              <a:rPr lang="en-US" altLang="en-US" sz="1400">
                <a:latin typeface="Wingdings 2" panose="05020102010507070707" pitchFamily="18" charset="2"/>
                <a:ea typeface="Wingdings 2" panose="05020102010507070707" pitchFamily="18" charset="2"/>
                <a:cs typeface="Wingdings 2" panose="05020102010507070707" pitchFamily="18" charset="2"/>
                <a:sym typeface="Wingdings 2" panose="05020102010507070707" pitchFamily="18" charset="2"/>
              </a:rPr>
              <a:t>⑤</a:t>
            </a:r>
            <a:endParaRPr lang="en-US" altLang="en-US"/>
          </a:p>
        </p:txBody>
      </p:sp>
      <p:sp>
        <p:nvSpPr>
          <p:cNvPr id="19496" name="Line 40">
            <a:extLst>
              <a:ext uri="{FF2B5EF4-FFF2-40B4-BE49-F238E27FC236}">
                <a16:creationId xmlns:a16="http://schemas.microsoft.com/office/drawing/2014/main" id="{0C3852A4-6C77-4603-B8BB-76CBC29930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4425" y="3932238"/>
            <a:ext cx="2513013" cy="26987"/>
          </a:xfrm>
          <a:prstGeom prst="line">
            <a:avLst/>
          </a:prstGeom>
          <a:noFill/>
          <a:ln w="25400" cap="flat" cmpd="sng">
            <a:solidFill>
              <a:srgbClr val="BBE0E3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>
            <a:lvl1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 defTabSz="4572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defTabSz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endParaRPr lang="en-US" altLang="en-US" sz="1200"/>
          </a:p>
        </p:txBody>
      </p:sp>
      <p:sp>
        <p:nvSpPr>
          <p:cNvPr id="19497" name="Rectangle 41">
            <a:extLst>
              <a:ext uri="{FF2B5EF4-FFF2-40B4-BE49-F238E27FC236}">
                <a16:creationId xmlns:a16="http://schemas.microsoft.com/office/drawing/2014/main" id="{9E7C6F33-EECE-4100-90E3-1CE9F4BCAE58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835E8AE2-672B-42E0-BACA-186D42E1A223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>
            <a:extLst>
              <a:ext uri="{FF2B5EF4-FFF2-40B4-BE49-F238E27FC236}">
                <a16:creationId xmlns:a16="http://schemas.microsoft.com/office/drawing/2014/main" id="{1C1AA058-00FD-45EB-AE91-82540B0A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87325"/>
            <a:ext cx="9936163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7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E5A25F11-7D8C-4775-A146-C6D7CED316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364038"/>
            <a:ext cx="3375025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FB9476F8-0DA5-4AE6-AAD9-8D3DED556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5948363"/>
            <a:ext cx="617537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22392681-085F-4610-AD45-5FCE6604FF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5876925"/>
            <a:ext cx="6159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AutoShape 5">
            <a:extLst>
              <a:ext uri="{FF2B5EF4-FFF2-40B4-BE49-F238E27FC236}">
                <a16:creationId xmlns:a16="http://schemas.microsoft.com/office/drawing/2014/main" id="{7A956DE4-DE49-48A6-92D4-F4A6A5B211B5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373688" y="5073650"/>
            <a:ext cx="863600" cy="885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8D22AC41-EBF3-43CF-B9AD-8E4582CF2E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63" y="71438"/>
            <a:ext cx="6048375" cy="620712"/>
          </a:xfrm>
        </p:spPr>
        <p:txBody>
          <a:bodyPr lIns="0" tIns="0" rIns="0" bIns="0"/>
          <a:lstStyle/>
          <a:p>
            <a:r>
              <a:rPr lang="en-US" altLang="en-US" sz="2800"/>
              <a:t>Architecture Evolved</a:t>
            </a:r>
            <a:endParaRPr lang="en-US" altLang="en-US" sz="1800">
              <a:effectLst/>
            </a:endParaRPr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2CB3FB7F-7053-4D16-97CB-1B278C093B86}"/>
              </a:ext>
            </a:extLst>
          </p:cNvPr>
          <p:cNvSpPr>
            <a:spLocks/>
          </p:cNvSpPr>
          <p:nvPr/>
        </p:nvSpPr>
        <p:spPr bwMode="auto">
          <a:xfrm>
            <a:off x="2914650" y="1017588"/>
            <a:ext cx="316865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rPr lang="en-US" altLang="en-US" sz="11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Virtual, Scalable, Unified</a:t>
            </a:r>
            <a:br>
              <a:rPr lang="en-US" altLang="en-US" sz="11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</a:br>
            <a:r>
              <a:rPr lang="en-US" altLang="en-US" sz="32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CloudFocus</a:t>
            </a:r>
            <a:endParaRPr lang="en-US" altLang="en-US"/>
          </a:p>
        </p:txBody>
      </p:sp>
      <p:grpSp>
        <p:nvGrpSpPr>
          <p:cNvPr id="20488" name="Group 8">
            <a:extLst>
              <a:ext uri="{FF2B5EF4-FFF2-40B4-BE49-F238E27FC236}">
                <a16:creationId xmlns:a16="http://schemas.microsoft.com/office/drawing/2014/main" id="{305E0C38-4B33-452B-99B3-C3BB375513FA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3527425"/>
            <a:ext cx="1466850" cy="692150"/>
            <a:chOff x="-2" y="-2"/>
            <a:chExt cx="1465831" cy="692944"/>
          </a:xfrm>
        </p:grpSpPr>
        <p:sp>
          <p:nvSpPr>
            <p:cNvPr id="20489" name="AutoShape 9">
              <a:extLst>
                <a:ext uri="{FF2B5EF4-FFF2-40B4-BE49-F238E27FC236}">
                  <a16:creationId xmlns:a16="http://schemas.microsoft.com/office/drawing/2014/main" id="{50B68FF7-6CC2-4FA8-A9A1-A22B490A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0" name="AutoShape 10">
              <a:extLst>
                <a:ext uri="{FF2B5EF4-FFF2-40B4-BE49-F238E27FC236}">
                  <a16:creationId xmlns:a16="http://schemas.microsoft.com/office/drawing/2014/main" id="{2EC80CED-19A8-4EC2-A300-6C030762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591" y="-1"/>
              <a:ext cx="173237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1" name="AutoShape 11">
              <a:extLst>
                <a:ext uri="{FF2B5EF4-FFF2-40B4-BE49-F238E27FC236}">
                  <a16:creationId xmlns:a16="http://schemas.microsoft.com/office/drawing/2014/main" id="{70E8ED02-CA61-4AAB-BDAD-2FB182E94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65831" cy="1732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1904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2" name="AutoShape 12">
              <a:extLst>
                <a:ext uri="{FF2B5EF4-FFF2-40B4-BE49-F238E27FC236}">
                  <a16:creationId xmlns:a16="http://schemas.microsoft.com/office/drawing/2014/main" id="{66A0AC9D-2F4A-479B-BF8F-F13CC904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47" y="5400"/>
                  </a:lnTo>
                  <a:lnTo>
                    <a:pt x="21600" y="0"/>
                  </a:lnTo>
                  <a:moveTo>
                    <a:pt x="19047" y="5400"/>
                  </a:moveTo>
                  <a:lnTo>
                    <a:pt x="1904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2F0EC994-F13E-4643-A512-02947688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3476"/>
              <a:ext cx="1292594" cy="25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egret 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494" name="Group 14">
            <a:extLst>
              <a:ext uri="{FF2B5EF4-FFF2-40B4-BE49-F238E27FC236}">
                <a16:creationId xmlns:a16="http://schemas.microsoft.com/office/drawing/2014/main" id="{89E313AF-D6CA-4562-BF34-2E202AD91291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3436938"/>
            <a:ext cx="1443037" cy="690562"/>
            <a:chOff x="-2" y="-2"/>
            <a:chExt cx="1443852" cy="690582"/>
          </a:xfrm>
        </p:grpSpPr>
        <p:sp>
          <p:nvSpPr>
            <p:cNvPr id="20495" name="AutoShape 15">
              <a:extLst>
                <a:ext uri="{FF2B5EF4-FFF2-40B4-BE49-F238E27FC236}">
                  <a16:creationId xmlns:a16="http://schemas.microsoft.com/office/drawing/2014/main" id="{4ECEE4D8-3AC5-477D-A7A6-55C2AB9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43852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1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6" name="AutoShape 16">
              <a:extLst>
                <a:ext uri="{FF2B5EF4-FFF2-40B4-BE49-F238E27FC236}">
                  <a16:creationId xmlns:a16="http://schemas.microsoft.com/office/drawing/2014/main" id="{F858D0FD-7FEB-421C-8439-0079DB19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01" y="-1"/>
              <a:ext cx="172648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7" name="AutoShape 17">
              <a:extLst>
                <a:ext uri="{FF2B5EF4-FFF2-40B4-BE49-F238E27FC236}">
                  <a16:creationId xmlns:a16="http://schemas.microsoft.com/office/drawing/2014/main" id="{132797B0-CD68-4CC4-B613-5AF26B0F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43852" cy="1726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1901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8" name="AutoShape 18">
              <a:extLst>
                <a:ext uri="{FF2B5EF4-FFF2-40B4-BE49-F238E27FC236}">
                  <a16:creationId xmlns:a16="http://schemas.microsoft.com/office/drawing/2014/main" id="{6A58E177-0C5E-4FF8-B074-2A07317BB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43852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8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1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17" y="5400"/>
                  </a:lnTo>
                  <a:lnTo>
                    <a:pt x="21600" y="0"/>
                  </a:lnTo>
                  <a:moveTo>
                    <a:pt x="19017" y="5400"/>
                  </a:moveTo>
                  <a:lnTo>
                    <a:pt x="1901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499" name="Rectangle 19">
              <a:extLst>
                <a:ext uri="{FF2B5EF4-FFF2-40B4-BE49-F238E27FC236}">
                  <a16:creationId xmlns:a16="http://schemas.microsoft.com/office/drawing/2014/main" id="{6DF7BCD7-F80C-43D9-B6D4-55C32DA19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2000"/>
              <a:ext cx="1271204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express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00" name="Group 20">
            <a:extLst>
              <a:ext uri="{FF2B5EF4-FFF2-40B4-BE49-F238E27FC236}">
                <a16:creationId xmlns:a16="http://schemas.microsoft.com/office/drawing/2014/main" id="{183F5CC6-A7E8-4CAD-A999-5D2E3780DA65}"/>
              </a:ext>
            </a:extLst>
          </p:cNvPr>
          <p:cNvGrpSpPr>
            <a:grpSpLocks/>
          </p:cNvGrpSpPr>
          <p:nvPr/>
        </p:nvGrpSpPr>
        <p:grpSpPr bwMode="auto">
          <a:xfrm>
            <a:off x="4427538" y="2014538"/>
            <a:ext cx="1465262" cy="693737"/>
            <a:chOff x="-2" y="-2"/>
            <a:chExt cx="1465831" cy="692946"/>
          </a:xfrm>
        </p:grpSpPr>
        <p:sp>
          <p:nvSpPr>
            <p:cNvPr id="20501" name="AutoShape 21">
              <a:extLst>
                <a:ext uri="{FF2B5EF4-FFF2-40B4-BE49-F238E27FC236}">
                  <a16:creationId xmlns:a16="http://schemas.microsoft.com/office/drawing/2014/main" id="{C1F2126C-809D-4034-859E-CCF135C08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2" name="AutoShape 22">
              <a:extLst>
                <a:ext uri="{FF2B5EF4-FFF2-40B4-BE49-F238E27FC236}">
                  <a16:creationId xmlns:a16="http://schemas.microsoft.com/office/drawing/2014/main" id="{0A844672-E796-4F68-9A4E-08938E335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591" y="-1"/>
              <a:ext cx="173237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3" name="AutoShape 23">
              <a:extLst>
                <a:ext uri="{FF2B5EF4-FFF2-40B4-BE49-F238E27FC236}">
                  <a16:creationId xmlns:a16="http://schemas.microsoft.com/office/drawing/2014/main" id="{4B9720C6-5F3C-4EC4-9D25-F1235D364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65831" cy="1732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1904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4" name="AutoShape 24">
              <a:extLst>
                <a:ext uri="{FF2B5EF4-FFF2-40B4-BE49-F238E27FC236}">
                  <a16:creationId xmlns:a16="http://schemas.microsoft.com/office/drawing/2014/main" id="{CFD924D5-D81D-4A87-A0A5-2081C6631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47" y="5400"/>
                  </a:lnTo>
                  <a:lnTo>
                    <a:pt x="21600" y="0"/>
                  </a:lnTo>
                  <a:moveTo>
                    <a:pt x="19047" y="5400"/>
                  </a:moveTo>
                  <a:lnTo>
                    <a:pt x="1904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05" name="Rectangle 25">
              <a:extLst>
                <a:ext uri="{FF2B5EF4-FFF2-40B4-BE49-F238E27FC236}">
                  <a16:creationId xmlns:a16="http://schemas.microsoft.com/office/drawing/2014/main" id="{4E0A3F80-61BB-4F8F-B967-A33CF679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3477"/>
              <a:ext cx="1292594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sentinel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506" name="Rectangle 26">
            <a:extLst>
              <a:ext uri="{FF2B5EF4-FFF2-40B4-BE49-F238E27FC236}">
                <a16:creationId xmlns:a16="http://schemas.microsoft.com/office/drawing/2014/main" id="{A4D47BC9-1808-433F-B2B1-F2AFB9C7EB53}"/>
              </a:ext>
            </a:extLst>
          </p:cNvPr>
          <p:cNvSpPr>
            <a:spLocks/>
          </p:cNvSpPr>
          <p:nvPr/>
        </p:nvSpPr>
        <p:spPr bwMode="auto">
          <a:xfrm>
            <a:off x="2627313" y="4216400"/>
            <a:ext cx="4103687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rPr lang="en-US" altLang="en-US" sz="28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C</a:t>
            </a:r>
            <a:r>
              <a:rPr lang="en-US" altLang="en-US" sz="16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loud </a:t>
            </a:r>
            <a:r>
              <a:rPr lang="en-US" altLang="en-US" sz="28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I</a:t>
            </a:r>
            <a:r>
              <a:rPr lang="en-US" altLang="en-US" sz="16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ntegrated </a:t>
            </a:r>
            <a:r>
              <a:rPr lang="en-US" altLang="en-US" sz="28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B</a:t>
            </a:r>
            <a:r>
              <a:rPr lang="en-US" altLang="en-US" sz="16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usiness </a:t>
            </a:r>
            <a:r>
              <a:rPr lang="en-US" altLang="en-US" sz="24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I</a:t>
            </a:r>
            <a:r>
              <a:rPr lang="en-US" altLang="en-US" sz="1600">
                <a:latin typeface="Avenir Medium" charset="0"/>
                <a:ea typeface="Avenir Medium" charset="0"/>
                <a:cs typeface="Avenir Medium" charset="0"/>
                <a:sym typeface="Avenir Medium" charset="0"/>
              </a:rPr>
              <a:t>ntelligence</a:t>
            </a:r>
            <a:endParaRPr lang="en-US" altLang="en-US"/>
          </a:p>
        </p:txBody>
      </p:sp>
      <p:sp>
        <p:nvSpPr>
          <p:cNvPr id="20507" name="AutoShape 27">
            <a:extLst>
              <a:ext uri="{FF2B5EF4-FFF2-40B4-BE49-F238E27FC236}">
                <a16:creationId xmlns:a16="http://schemas.microsoft.com/office/drawing/2014/main" id="{D27DF9FA-4DCD-4C8F-9A87-CC7A885104B3}"/>
              </a:ext>
            </a:extLst>
          </p:cNvPr>
          <p:cNvSpPr>
            <a:spLocks/>
          </p:cNvSpPr>
          <p:nvPr/>
        </p:nvSpPr>
        <p:spPr bwMode="auto">
          <a:xfrm rot="5400000" flipH="1" flipV="1">
            <a:off x="2973388" y="5070475"/>
            <a:ext cx="820737" cy="7921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none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508" name="Rectangle 28">
            <a:extLst>
              <a:ext uri="{FF2B5EF4-FFF2-40B4-BE49-F238E27FC236}">
                <a16:creationId xmlns:a16="http://schemas.microsoft.com/office/drawing/2014/main" id="{9FE93257-6A2A-4024-A838-EE97508B7974}"/>
              </a:ext>
            </a:extLst>
          </p:cNvPr>
          <p:cNvSpPr>
            <a:spLocks/>
          </p:cNvSpPr>
          <p:nvPr/>
        </p:nvSpPr>
        <p:spPr bwMode="auto">
          <a:xfrm>
            <a:off x="4354513" y="4940300"/>
            <a:ext cx="598487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CIBI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509" name="Group 29">
            <a:extLst>
              <a:ext uri="{FF2B5EF4-FFF2-40B4-BE49-F238E27FC236}">
                <a16:creationId xmlns:a16="http://schemas.microsoft.com/office/drawing/2014/main" id="{7D06FB6D-A224-4BD7-B41B-B3C78D7CCEA3}"/>
              </a:ext>
            </a:extLst>
          </p:cNvPr>
          <p:cNvGrpSpPr>
            <a:grpSpLocks/>
          </p:cNvGrpSpPr>
          <p:nvPr/>
        </p:nvGrpSpPr>
        <p:grpSpPr bwMode="auto">
          <a:xfrm>
            <a:off x="3562350" y="2636838"/>
            <a:ext cx="792163" cy="482600"/>
            <a:chOff x="-2" y="-2"/>
            <a:chExt cx="792096" cy="483427"/>
          </a:xfrm>
        </p:grpSpPr>
        <p:sp>
          <p:nvSpPr>
            <p:cNvPr id="20510" name="AutoShape 30">
              <a:extLst>
                <a:ext uri="{FF2B5EF4-FFF2-40B4-BE49-F238E27FC236}">
                  <a16:creationId xmlns:a16="http://schemas.microsoft.com/office/drawing/2014/main" id="{3A55AB3A-77A5-4137-9EAE-A6C5B54E2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792093" cy="4834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3296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30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1" name="AutoShape 31">
              <a:extLst>
                <a:ext uri="{FF2B5EF4-FFF2-40B4-BE49-F238E27FC236}">
                  <a16:creationId xmlns:a16="http://schemas.microsoft.com/office/drawing/2014/main" id="{E63C616F-AA8E-43B6-B52A-1FD44CBBC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234" y="-2"/>
              <a:ext cx="120860" cy="4834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2" name="AutoShape 32">
              <a:extLst>
                <a:ext uri="{FF2B5EF4-FFF2-40B4-BE49-F238E27FC236}">
                  <a16:creationId xmlns:a16="http://schemas.microsoft.com/office/drawing/2014/main" id="{8C78EF43-C708-42B7-A5AD-5689F7E03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792093" cy="12086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3296" y="0"/>
                  </a:lnTo>
                  <a:lnTo>
                    <a:pt x="21600" y="0"/>
                  </a:lnTo>
                  <a:lnTo>
                    <a:pt x="18304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3" name="AutoShape 33">
              <a:extLst>
                <a:ext uri="{FF2B5EF4-FFF2-40B4-BE49-F238E27FC236}">
                  <a16:creationId xmlns:a16="http://schemas.microsoft.com/office/drawing/2014/main" id="{6D61DD4E-1BF4-4B6C-96D5-F2B765E0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792093" cy="4834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3296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304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8304" y="5400"/>
                  </a:lnTo>
                  <a:lnTo>
                    <a:pt x="21600" y="0"/>
                  </a:lnTo>
                  <a:moveTo>
                    <a:pt x="18304" y="5400"/>
                  </a:moveTo>
                  <a:lnTo>
                    <a:pt x="18304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 sz="1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14" name="Rectangle 34">
              <a:extLst>
                <a:ext uri="{FF2B5EF4-FFF2-40B4-BE49-F238E27FC236}">
                  <a16:creationId xmlns:a16="http://schemas.microsoft.com/office/drawing/2014/main" id="{45CCB721-4FA0-4558-82E3-088C14375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228224"/>
              <a:ext cx="671237" cy="14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mysql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15" name="Group 35">
            <a:extLst>
              <a:ext uri="{FF2B5EF4-FFF2-40B4-BE49-F238E27FC236}">
                <a16:creationId xmlns:a16="http://schemas.microsoft.com/office/drawing/2014/main" id="{631492B6-3293-4447-8152-FF9FC8F905EF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2419350"/>
            <a:ext cx="1509712" cy="936625"/>
            <a:chOff x="-2" y="-2"/>
            <a:chExt cx="1508493" cy="936112"/>
          </a:xfrm>
        </p:grpSpPr>
        <p:grpSp>
          <p:nvGrpSpPr>
            <p:cNvPr id="20516" name="Group 36">
              <a:extLst>
                <a:ext uri="{FF2B5EF4-FFF2-40B4-BE49-F238E27FC236}">
                  <a16:creationId xmlns:a16="http://schemas.microsoft.com/office/drawing/2014/main" id="{95665485-482E-4154-8812-8EDB61F048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6395" y="452681"/>
              <a:ext cx="792096" cy="483429"/>
              <a:chOff x="-1" y="-2"/>
              <a:chExt cx="792096" cy="483429"/>
            </a:xfrm>
          </p:grpSpPr>
          <p:sp>
            <p:nvSpPr>
              <p:cNvPr id="20517" name="AutoShape 37">
                <a:extLst>
                  <a:ext uri="{FF2B5EF4-FFF2-40B4-BE49-F238E27FC236}">
                    <a16:creationId xmlns:a16="http://schemas.microsoft.com/office/drawing/2014/main" id="{D6CAA663-3902-49D5-9EFC-9A41426CFC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792093" cy="4834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3296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8304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8" name="AutoShape 38">
                <a:extLst>
                  <a:ext uri="{FF2B5EF4-FFF2-40B4-BE49-F238E27FC236}">
                    <a16:creationId xmlns:a16="http://schemas.microsoft.com/office/drawing/2014/main" id="{A1A412C8-CE0E-4A1A-99A1-1FFFE6ED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237" y="0"/>
                <a:ext cx="120858" cy="4834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19" name="AutoShape 39">
                <a:extLst>
                  <a:ext uri="{FF2B5EF4-FFF2-40B4-BE49-F238E27FC236}">
                    <a16:creationId xmlns:a16="http://schemas.microsoft.com/office/drawing/2014/main" id="{61DFFBE3-7FAD-4621-93CC-DEDC204D9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-2"/>
                <a:ext cx="792093" cy="12086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3296" y="0"/>
                    </a:lnTo>
                    <a:lnTo>
                      <a:pt x="21600" y="0"/>
                    </a:lnTo>
                    <a:lnTo>
                      <a:pt x="18304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0" name="AutoShape 40">
                <a:extLst>
                  <a:ext uri="{FF2B5EF4-FFF2-40B4-BE49-F238E27FC236}">
                    <a16:creationId xmlns:a16="http://schemas.microsoft.com/office/drawing/2014/main" id="{ED6719C8-2CB3-44E2-8A76-DCDBCB464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" y="0"/>
                <a:ext cx="792093" cy="4834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3296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8304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8304" y="5400"/>
                    </a:lnTo>
                    <a:lnTo>
                      <a:pt x="21600" y="0"/>
                    </a:lnTo>
                    <a:moveTo>
                      <a:pt x="18304" y="5400"/>
                    </a:moveTo>
                    <a:lnTo>
                      <a:pt x="18304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11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1" name="Rectangle 41">
                <a:extLst>
                  <a:ext uri="{FF2B5EF4-FFF2-40B4-BE49-F238E27FC236}">
                    <a16:creationId xmlns:a16="http://schemas.microsoft.com/office/drawing/2014/main" id="{8F488993-D880-4641-BAEF-B514E94D5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228225"/>
                <a:ext cx="671240" cy="147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 sz="110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mongo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522" name="Group 42">
              <a:extLst>
                <a:ext uri="{FF2B5EF4-FFF2-40B4-BE49-F238E27FC236}">
                  <a16:creationId xmlns:a16="http://schemas.microsoft.com/office/drawing/2014/main" id="{96E00BC2-D172-40FD-AF2D-2C95DF3EB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-2"/>
              <a:ext cx="1366791" cy="699453"/>
              <a:chOff x="-1" y="-1"/>
              <a:chExt cx="1366791" cy="699453"/>
            </a:xfrm>
          </p:grpSpPr>
          <p:sp>
            <p:nvSpPr>
              <p:cNvPr id="20523" name="AutoShape 43">
                <a:extLst>
                  <a:ext uri="{FF2B5EF4-FFF2-40B4-BE49-F238E27FC236}">
                    <a16:creationId xmlns:a16="http://schemas.microsoft.com/office/drawing/2014/main" id="{1900A6D1-96A8-4A44-896A-C286EF56F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1366789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763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8837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60A8E3"/>
              </a:soli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4" name="AutoShape 44">
                <a:extLst>
                  <a:ext uri="{FF2B5EF4-FFF2-40B4-BE49-F238E27FC236}">
                    <a16:creationId xmlns:a16="http://schemas.microsoft.com/office/drawing/2014/main" id="{0D6D32B4-C0C7-4643-ADCC-315934BBA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926" y="-1"/>
                <a:ext cx="174864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1600" y="0"/>
                    </a:lnTo>
                    <a:lnTo>
                      <a:pt x="21600" y="162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5" name="AutoShape 45">
                <a:extLst>
                  <a:ext uri="{FF2B5EF4-FFF2-40B4-BE49-F238E27FC236}">
                    <a16:creationId xmlns:a16="http://schemas.microsoft.com/office/drawing/2014/main" id="{7C706993-6AC9-48F1-82BE-A1668FE06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1366789" cy="17486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2763" y="0"/>
                    </a:lnTo>
                    <a:lnTo>
                      <a:pt x="21600" y="0"/>
                    </a:lnTo>
                    <a:lnTo>
                      <a:pt x="18837" y="21600"/>
                    </a:ln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6" name="AutoShape 46">
                <a:extLst>
                  <a:ext uri="{FF2B5EF4-FFF2-40B4-BE49-F238E27FC236}">
                    <a16:creationId xmlns:a16="http://schemas.microsoft.com/office/drawing/2014/main" id="{8FFF7840-FA34-4D9F-8C24-FA7A24898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1366789" cy="6994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5400"/>
                    </a:moveTo>
                    <a:lnTo>
                      <a:pt x="2763" y="0"/>
                    </a:lnTo>
                    <a:lnTo>
                      <a:pt x="21600" y="0"/>
                    </a:lnTo>
                    <a:lnTo>
                      <a:pt x="21600" y="16200"/>
                    </a:lnTo>
                    <a:lnTo>
                      <a:pt x="18837" y="21600"/>
                    </a:lnTo>
                    <a:lnTo>
                      <a:pt x="0" y="21600"/>
                    </a:lnTo>
                    <a:close/>
                    <a:moveTo>
                      <a:pt x="0" y="5400"/>
                    </a:moveTo>
                    <a:lnTo>
                      <a:pt x="18837" y="5400"/>
                    </a:lnTo>
                    <a:lnTo>
                      <a:pt x="21600" y="0"/>
                    </a:lnTo>
                    <a:moveTo>
                      <a:pt x="18837" y="5400"/>
                    </a:moveTo>
                    <a:lnTo>
                      <a:pt x="18837" y="21600"/>
                    </a:lnTo>
                  </a:path>
                </a:pathLst>
              </a:custGeom>
              <a:noFill/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0527" name="Rectangle 47">
                <a:extLst>
                  <a:ext uri="{FF2B5EF4-FFF2-40B4-BE49-F238E27FC236}">
                    <a16:creationId xmlns:a16="http://schemas.microsoft.com/office/drawing/2014/main" id="{3AAE2A9F-C201-418D-8BB9-F0B4A7345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307544"/>
                <a:ext cx="1191929" cy="2592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ism</a:t>
                </a: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528" name="Group 48">
            <a:extLst>
              <a:ext uri="{FF2B5EF4-FFF2-40B4-BE49-F238E27FC236}">
                <a16:creationId xmlns:a16="http://schemas.microsoft.com/office/drawing/2014/main" id="{DE019F62-E99A-4ABA-8229-F9796B4E8C23}"/>
              </a:ext>
            </a:extLst>
          </p:cNvPr>
          <p:cNvGrpSpPr>
            <a:grpSpLocks/>
          </p:cNvGrpSpPr>
          <p:nvPr/>
        </p:nvGrpSpPr>
        <p:grpSpPr bwMode="auto">
          <a:xfrm>
            <a:off x="2817813" y="2159000"/>
            <a:ext cx="1465262" cy="693738"/>
            <a:chOff x="-1" y="-2"/>
            <a:chExt cx="1465829" cy="692946"/>
          </a:xfrm>
        </p:grpSpPr>
        <p:sp>
          <p:nvSpPr>
            <p:cNvPr id="20529" name="AutoShape 49">
              <a:extLst>
                <a:ext uri="{FF2B5EF4-FFF2-40B4-BE49-F238E27FC236}">
                  <a16:creationId xmlns:a16="http://schemas.microsoft.com/office/drawing/2014/main" id="{F5932E98-ED0C-4721-9C28-78F9A3A5C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465829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0" name="AutoShape 50">
              <a:extLst>
                <a:ext uri="{FF2B5EF4-FFF2-40B4-BE49-F238E27FC236}">
                  <a16:creationId xmlns:a16="http://schemas.microsoft.com/office/drawing/2014/main" id="{6D598C35-EFD1-4B8E-8B44-21F9F366D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590" y="-1"/>
              <a:ext cx="173237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1" name="AutoShape 51">
              <a:extLst>
                <a:ext uri="{FF2B5EF4-FFF2-40B4-BE49-F238E27FC236}">
                  <a16:creationId xmlns:a16="http://schemas.microsoft.com/office/drawing/2014/main" id="{44251D4F-8DF0-4767-9CA1-B4A946E91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1465829" cy="1732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1904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2" name="AutoShape 52">
              <a:extLst>
                <a:ext uri="{FF2B5EF4-FFF2-40B4-BE49-F238E27FC236}">
                  <a16:creationId xmlns:a16="http://schemas.microsoft.com/office/drawing/2014/main" id="{FC2964EC-A971-4BD1-88FE-06F93FA9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1"/>
              <a:ext cx="1465829" cy="6929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47" y="5400"/>
                  </a:lnTo>
                  <a:lnTo>
                    <a:pt x="21600" y="0"/>
                  </a:lnTo>
                  <a:moveTo>
                    <a:pt x="19047" y="5400"/>
                  </a:moveTo>
                  <a:lnTo>
                    <a:pt x="1904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3" name="Rectangle 53">
              <a:extLst>
                <a:ext uri="{FF2B5EF4-FFF2-40B4-BE49-F238E27FC236}">
                  <a16:creationId xmlns:a16="http://schemas.microsoft.com/office/drawing/2014/main" id="{7BDAEA22-4CF7-4973-BCC6-8BAF1D46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03477"/>
              <a:ext cx="1292593" cy="259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focus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34" name="Group 54">
            <a:extLst>
              <a:ext uri="{FF2B5EF4-FFF2-40B4-BE49-F238E27FC236}">
                <a16:creationId xmlns:a16="http://schemas.microsoft.com/office/drawing/2014/main" id="{3F63C05F-E40F-45BA-886F-AD1DF3EAA2FC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3448050"/>
            <a:ext cx="1366838" cy="700088"/>
            <a:chOff x="-2" y="-2"/>
            <a:chExt cx="1366789" cy="699452"/>
          </a:xfrm>
        </p:grpSpPr>
        <p:sp>
          <p:nvSpPr>
            <p:cNvPr id="20535" name="AutoShape 55">
              <a:extLst>
                <a:ext uri="{FF2B5EF4-FFF2-40B4-BE49-F238E27FC236}">
                  <a16:creationId xmlns:a16="http://schemas.microsoft.com/office/drawing/2014/main" id="{D5EDE4DD-C135-4430-BAFA-C8376A8D5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366787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6" name="AutoShape 56">
              <a:extLst>
                <a:ext uri="{FF2B5EF4-FFF2-40B4-BE49-F238E27FC236}">
                  <a16:creationId xmlns:a16="http://schemas.microsoft.com/office/drawing/2014/main" id="{6303883E-FBFA-4067-9DF1-2B73003E5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921" y="-1"/>
              <a:ext cx="174866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7" name="AutoShape 57">
              <a:extLst>
                <a:ext uri="{FF2B5EF4-FFF2-40B4-BE49-F238E27FC236}">
                  <a16:creationId xmlns:a16="http://schemas.microsoft.com/office/drawing/2014/main" id="{712D9BA1-814C-4C26-98CB-02002920F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366787" cy="1748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1883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38" name="AutoShape 58">
              <a:extLst>
                <a:ext uri="{FF2B5EF4-FFF2-40B4-BE49-F238E27FC236}">
                  <a16:creationId xmlns:a16="http://schemas.microsoft.com/office/drawing/2014/main" id="{6C67DE6A-9736-440D-BCED-53DB44357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366787" cy="69945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8837" y="5400"/>
                  </a:lnTo>
                  <a:lnTo>
                    <a:pt x="21600" y="0"/>
                  </a:lnTo>
                  <a:moveTo>
                    <a:pt x="18837" y="5400"/>
                  </a:moveTo>
                  <a:lnTo>
                    <a:pt x="1883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39" name="Group 59">
            <a:extLst>
              <a:ext uri="{FF2B5EF4-FFF2-40B4-BE49-F238E27FC236}">
                <a16:creationId xmlns:a16="http://schemas.microsoft.com/office/drawing/2014/main" id="{8AA2F6CA-31C4-4028-913B-0E13CAAD6E28}"/>
              </a:ext>
            </a:extLst>
          </p:cNvPr>
          <p:cNvGrpSpPr>
            <a:grpSpLocks/>
          </p:cNvGrpSpPr>
          <p:nvPr/>
        </p:nvGrpSpPr>
        <p:grpSpPr bwMode="auto">
          <a:xfrm>
            <a:off x="4413250" y="3284538"/>
            <a:ext cx="1366838" cy="698500"/>
            <a:chOff x="-1" y="-2"/>
            <a:chExt cx="1366787" cy="699453"/>
          </a:xfrm>
        </p:grpSpPr>
        <p:sp>
          <p:nvSpPr>
            <p:cNvPr id="20540" name="AutoShape 60">
              <a:extLst>
                <a:ext uri="{FF2B5EF4-FFF2-40B4-BE49-F238E27FC236}">
                  <a16:creationId xmlns:a16="http://schemas.microsoft.com/office/drawing/2014/main" id="{0EE0367E-746B-4BC2-B032-319718F8E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1366786" cy="6994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1" name="AutoShape 61">
              <a:extLst>
                <a:ext uri="{FF2B5EF4-FFF2-40B4-BE49-F238E27FC236}">
                  <a16:creationId xmlns:a16="http://schemas.microsoft.com/office/drawing/2014/main" id="{8689F190-E742-4C50-A2A0-4C30CC75D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921" y="-2"/>
              <a:ext cx="174865" cy="6994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2" name="AutoShape 62">
              <a:extLst>
                <a:ext uri="{FF2B5EF4-FFF2-40B4-BE49-F238E27FC236}">
                  <a16:creationId xmlns:a16="http://schemas.microsoft.com/office/drawing/2014/main" id="{0AA5AC06-E014-45DF-A9D5-78A033A0B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1366786" cy="1748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1883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3" name="AutoShape 63">
              <a:extLst>
                <a:ext uri="{FF2B5EF4-FFF2-40B4-BE49-F238E27FC236}">
                  <a16:creationId xmlns:a16="http://schemas.microsoft.com/office/drawing/2014/main" id="{5AF5C618-5D23-400C-A91F-FA39A200A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-2"/>
              <a:ext cx="1366786" cy="6994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8837" y="5400"/>
                  </a:lnTo>
                  <a:lnTo>
                    <a:pt x="21600" y="0"/>
                  </a:lnTo>
                  <a:moveTo>
                    <a:pt x="18837" y="5400"/>
                  </a:moveTo>
                  <a:lnTo>
                    <a:pt x="1883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4" name="Rectangle 64">
              <a:extLst>
                <a:ext uri="{FF2B5EF4-FFF2-40B4-BE49-F238E27FC236}">
                  <a16:creationId xmlns:a16="http://schemas.microsoft.com/office/drawing/2014/main" id="{4EBD2972-5211-46B3-ADB3-95FF9DFC7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7543"/>
              <a:ext cx="1191924" cy="25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integrity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45" name="Group 65">
            <a:extLst>
              <a:ext uri="{FF2B5EF4-FFF2-40B4-BE49-F238E27FC236}">
                <a16:creationId xmlns:a16="http://schemas.microsoft.com/office/drawing/2014/main" id="{E193A6FF-CB7A-48FA-B092-A7D3AA4F463E}"/>
              </a:ext>
            </a:extLst>
          </p:cNvPr>
          <p:cNvGrpSpPr>
            <a:grpSpLocks/>
          </p:cNvGrpSpPr>
          <p:nvPr/>
        </p:nvGrpSpPr>
        <p:grpSpPr bwMode="auto">
          <a:xfrm>
            <a:off x="2987675" y="3500438"/>
            <a:ext cx="1366838" cy="698500"/>
            <a:chOff x="-2" y="-1"/>
            <a:chExt cx="1366789" cy="699453"/>
          </a:xfrm>
        </p:grpSpPr>
        <p:sp>
          <p:nvSpPr>
            <p:cNvPr id="20546" name="AutoShape 66">
              <a:extLst>
                <a:ext uri="{FF2B5EF4-FFF2-40B4-BE49-F238E27FC236}">
                  <a16:creationId xmlns:a16="http://schemas.microsoft.com/office/drawing/2014/main" id="{F284569C-62C6-4F9B-A687-2FFC74B21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0"/>
              <a:ext cx="1366787" cy="69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7" name="AutoShape 67">
              <a:extLst>
                <a:ext uri="{FF2B5EF4-FFF2-40B4-BE49-F238E27FC236}">
                  <a16:creationId xmlns:a16="http://schemas.microsoft.com/office/drawing/2014/main" id="{1D919F6B-BE1E-4F32-9C33-25D19615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1921" y="0"/>
              <a:ext cx="174866" cy="69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8" name="AutoShape 68">
              <a:extLst>
                <a:ext uri="{FF2B5EF4-FFF2-40B4-BE49-F238E27FC236}">
                  <a16:creationId xmlns:a16="http://schemas.microsoft.com/office/drawing/2014/main" id="{5022E0C2-3427-4A62-ACDA-64E8E2D73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366787" cy="17486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1883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49" name="AutoShape 69">
              <a:extLst>
                <a:ext uri="{FF2B5EF4-FFF2-40B4-BE49-F238E27FC236}">
                  <a16:creationId xmlns:a16="http://schemas.microsoft.com/office/drawing/2014/main" id="{A72C3DA8-4D50-4E7D-AA50-1B3A8E7FF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0"/>
              <a:ext cx="1366787" cy="69945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76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883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8837" y="5400"/>
                  </a:lnTo>
                  <a:lnTo>
                    <a:pt x="21600" y="0"/>
                  </a:lnTo>
                  <a:moveTo>
                    <a:pt x="18837" y="5400"/>
                  </a:moveTo>
                  <a:lnTo>
                    <a:pt x="1883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50" name="Group 70">
            <a:extLst>
              <a:ext uri="{FF2B5EF4-FFF2-40B4-BE49-F238E27FC236}">
                <a16:creationId xmlns:a16="http://schemas.microsoft.com/office/drawing/2014/main" id="{688970C5-4B98-43AB-B138-FE93D9131C5E}"/>
              </a:ext>
            </a:extLst>
          </p:cNvPr>
          <p:cNvGrpSpPr>
            <a:grpSpLocks/>
          </p:cNvGrpSpPr>
          <p:nvPr/>
        </p:nvGrpSpPr>
        <p:grpSpPr bwMode="auto">
          <a:xfrm>
            <a:off x="2622550" y="3427413"/>
            <a:ext cx="1516063" cy="692150"/>
            <a:chOff x="-2" y="-2"/>
            <a:chExt cx="1515860" cy="690582"/>
          </a:xfrm>
        </p:grpSpPr>
        <p:sp>
          <p:nvSpPr>
            <p:cNvPr id="20551" name="AutoShape 71">
              <a:extLst>
                <a:ext uri="{FF2B5EF4-FFF2-40B4-BE49-F238E27FC236}">
                  <a16:creationId xmlns:a16="http://schemas.microsoft.com/office/drawing/2014/main" id="{B3229431-30E7-45CD-B4B6-B69DF1CAC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515860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46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14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2" name="AutoShape 72">
              <a:extLst>
                <a:ext uri="{FF2B5EF4-FFF2-40B4-BE49-F238E27FC236}">
                  <a16:creationId xmlns:a16="http://schemas.microsoft.com/office/drawing/2014/main" id="{BB79547F-E735-4A73-94E2-2278F2A2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3210" y="-1"/>
              <a:ext cx="172647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3" name="AutoShape 73">
              <a:extLst>
                <a:ext uri="{FF2B5EF4-FFF2-40B4-BE49-F238E27FC236}">
                  <a16:creationId xmlns:a16="http://schemas.microsoft.com/office/drawing/2014/main" id="{4A5C6BBA-0406-4904-B682-490643232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515860" cy="17264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460" y="0"/>
                  </a:lnTo>
                  <a:lnTo>
                    <a:pt x="21600" y="0"/>
                  </a:lnTo>
                  <a:lnTo>
                    <a:pt x="19140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4" name="AutoShape 74">
              <a:extLst>
                <a:ext uri="{FF2B5EF4-FFF2-40B4-BE49-F238E27FC236}">
                  <a16:creationId xmlns:a16="http://schemas.microsoft.com/office/drawing/2014/main" id="{12CD6DD1-3401-4D45-989E-555DB6A5F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515860" cy="6905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460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140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140" y="5400"/>
                  </a:lnTo>
                  <a:lnTo>
                    <a:pt x="21600" y="0"/>
                  </a:lnTo>
                  <a:moveTo>
                    <a:pt x="19140" y="5400"/>
                  </a:moveTo>
                  <a:lnTo>
                    <a:pt x="19140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5" name="Rectangle 75">
              <a:extLst>
                <a:ext uri="{FF2B5EF4-FFF2-40B4-BE49-F238E27FC236}">
                  <a16:creationId xmlns:a16="http://schemas.microsoft.com/office/drawing/2014/main" id="{C206AA84-8E7D-4AFC-97C0-804955621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308142"/>
              <a:ext cx="1343214" cy="246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 sz="170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infodiscovery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20556" name="Group 76">
            <a:extLst>
              <a:ext uri="{FF2B5EF4-FFF2-40B4-BE49-F238E27FC236}">
                <a16:creationId xmlns:a16="http://schemas.microsoft.com/office/drawing/2014/main" id="{AB476A81-56AA-4889-98B5-50108BD31B3B}"/>
              </a:ext>
            </a:extLst>
          </p:cNvPr>
          <p:cNvGrpSpPr>
            <a:grpSpLocks/>
          </p:cNvGrpSpPr>
          <p:nvPr/>
        </p:nvGrpSpPr>
        <p:grpSpPr bwMode="auto">
          <a:xfrm>
            <a:off x="1619250" y="2563813"/>
            <a:ext cx="1465263" cy="693737"/>
            <a:chOff x="-2" y="-2"/>
            <a:chExt cx="1465831" cy="692944"/>
          </a:xfrm>
        </p:grpSpPr>
        <p:sp>
          <p:nvSpPr>
            <p:cNvPr id="20557" name="AutoShape 77">
              <a:extLst>
                <a:ext uri="{FF2B5EF4-FFF2-40B4-BE49-F238E27FC236}">
                  <a16:creationId xmlns:a16="http://schemas.microsoft.com/office/drawing/2014/main" id="{6E9AA538-C224-46FE-A0F8-DA2CCAD52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60A8E3"/>
            </a:solidFill>
            <a:ln>
              <a:noFill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8" name="AutoShape 78">
              <a:extLst>
                <a:ext uri="{FF2B5EF4-FFF2-40B4-BE49-F238E27FC236}">
                  <a16:creationId xmlns:a16="http://schemas.microsoft.com/office/drawing/2014/main" id="{5971F634-E18E-4476-AA94-3663C7486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591" y="-1"/>
              <a:ext cx="173237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1600" y="0"/>
                  </a:lnTo>
                  <a:lnTo>
                    <a:pt x="21600" y="162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59" name="AutoShape 79">
              <a:extLst>
                <a:ext uri="{FF2B5EF4-FFF2-40B4-BE49-F238E27FC236}">
                  <a16:creationId xmlns:a16="http://schemas.microsoft.com/office/drawing/2014/main" id="{BA9BC986-8DDB-4F13-AB99-376FE3E6C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2"/>
              <a:ext cx="1465831" cy="17323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19047" y="21600"/>
                  </a:ln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60" name="AutoShape 80">
              <a:extLst>
                <a:ext uri="{FF2B5EF4-FFF2-40B4-BE49-F238E27FC236}">
                  <a16:creationId xmlns:a16="http://schemas.microsoft.com/office/drawing/2014/main" id="{1B3823BB-0CAB-4E65-9E82-658EE7B5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465831" cy="6929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5400"/>
                  </a:moveTo>
                  <a:lnTo>
                    <a:pt x="2553" y="0"/>
                  </a:lnTo>
                  <a:lnTo>
                    <a:pt x="21600" y="0"/>
                  </a:lnTo>
                  <a:lnTo>
                    <a:pt x="21600" y="16200"/>
                  </a:lnTo>
                  <a:lnTo>
                    <a:pt x="19047" y="21600"/>
                  </a:lnTo>
                  <a:lnTo>
                    <a:pt x="0" y="21600"/>
                  </a:lnTo>
                  <a:close/>
                  <a:moveTo>
                    <a:pt x="0" y="5400"/>
                  </a:moveTo>
                  <a:lnTo>
                    <a:pt x="19047" y="5400"/>
                  </a:lnTo>
                  <a:lnTo>
                    <a:pt x="21600" y="0"/>
                  </a:lnTo>
                  <a:moveTo>
                    <a:pt x="19047" y="5400"/>
                  </a:moveTo>
                  <a:lnTo>
                    <a:pt x="19047" y="21600"/>
                  </a:lnTo>
                </a:path>
              </a:pathLst>
            </a:custGeom>
            <a:noFill/>
            <a:ln w="9525" cap="flat" cmpd="sng">
              <a:solidFill>
                <a:srgbClr val="2A2A89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561" name="Rectangle 81">
              <a:extLst>
                <a:ext uri="{FF2B5EF4-FFF2-40B4-BE49-F238E27FC236}">
                  <a16:creationId xmlns:a16="http://schemas.microsoft.com/office/drawing/2014/main" id="{8771E881-9529-48EA-B49F-210F0F6C8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303476"/>
              <a:ext cx="1292594" cy="259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algn="ctr"/>
              <a:r>
                <a: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webfocus</a:t>
              </a:r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20562" name="Rectangle 82">
            <a:extLst>
              <a:ext uri="{FF2B5EF4-FFF2-40B4-BE49-F238E27FC236}">
                <a16:creationId xmlns:a16="http://schemas.microsoft.com/office/drawing/2014/main" id="{0B86D81B-6BFF-4E48-89AD-D4F6BA5A6F45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6E9C256A-8AC5-489E-AF27-AAA6FCF13BCA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F98026C6-FF3E-4CDB-9DD8-8B73D907F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433388"/>
            <a:ext cx="8410575" cy="614362"/>
          </a:xfrm>
        </p:spPr>
        <p:txBody>
          <a:bodyPr lIns="0" tIns="0" rIns="0" bIns="0" anchor="t"/>
          <a:lstStyle/>
          <a:p>
            <a:pPr>
              <a:lnSpc>
                <a:spcPct val="90000"/>
              </a:lnSpc>
            </a:pPr>
            <a:r>
              <a:rPr lang="en-US" altLang="en-US">
                <a:effectLst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I3I – Customer View</a:t>
            </a:r>
            <a:endParaRPr lang="en-US" altLang="en-US" sz="1800"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1506" name="Group 2">
            <a:extLst>
              <a:ext uri="{FF2B5EF4-FFF2-40B4-BE49-F238E27FC236}">
                <a16:creationId xmlns:a16="http://schemas.microsoft.com/office/drawing/2014/main" id="{0A235901-C778-4793-A4D1-3F638B21C3A7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1268413"/>
            <a:ext cx="9144001" cy="4824412"/>
            <a:chOff x="-1" y="-1"/>
            <a:chExt cx="9144004" cy="4824541"/>
          </a:xfrm>
        </p:grpSpPr>
        <p:pic>
          <p:nvPicPr>
            <p:cNvPr id="21507" name="Picture 3">
              <a:extLst>
                <a:ext uri="{FF2B5EF4-FFF2-40B4-BE49-F238E27FC236}">
                  <a16:creationId xmlns:a16="http://schemas.microsoft.com/office/drawing/2014/main" id="{64599A18-3459-4B26-BACC-0198A180C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9144004" cy="48245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508" name="Picture 4">
              <a:extLst>
                <a:ext uri="{FF2B5EF4-FFF2-40B4-BE49-F238E27FC236}">
                  <a16:creationId xmlns:a16="http://schemas.microsoft.com/office/drawing/2014/main" id="{9519A6A7-7DDA-441A-8377-646BDE0F3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27"/>
            <a:stretch>
              <a:fillRect/>
            </a:stretch>
          </p:blipFill>
          <p:spPr bwMode="auto">
            <a:xfrm>
              <a:off x="1674017" y="345070"/>
              <a:ext cx="5706297" cy="3039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1509" name="Rectangle 5">
            <a:extLst>
              <a:ext uri="{FF2B5EF4-FFF2-40B4-BE49-F238E27FC236}">
                <a16:creationId xmlns:a16="http://schemas.microsoft.com/office/drawing/2014/main" id="{9CB7FAE2-6FC1-4CC5-B98C-41918B69475C}"/>
              </a:ext>
            </a:extLst>
          </p:cNvPr>
          <p:cNvSpPr>
            <a:spLocks/>
          </p:cNvSpPr>
          <p:nvPr/>
        </p:nvSpPr>
        <p:spPr bwMode="auto">
          <a:xfrm>
            <a:off x="7451725" y="6540500"/>
            <a:ext cx="123031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September 2014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1510" name="Picture 6">
            <a:extLst>
              <a:ext uri="{FF2B5EF4-FFF2-40B4-BE49-F238E27FC236}">
                <a16:creationId xmlns:a16="http://schemas.microsoft.com/office/drawing/2014/main" id="{B3C30674-8E67-4C0E-9573-BF7CC0EB56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1987550"/>
            <a:ext cx="58340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8DFC2B4E-286B-4251-B857-803380DF2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5750"/>
            <a:ext cx="57610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02726D5B-C403-4093-BBEE-6A98ACB1F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5750"/>
            <a:ext cx="57610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1">
            <a:extLst>
              <a:ext uri="{FF2B5EF4-FFF2-40B4-BE49-F238E27FC236}">
                <a16:creationId xmlns:a16="http://schemas.microsoft.com/office/drawing/2014/main" id="{0D2E6623-FA73-4E53-A837-F62AA07189EE}"/>
              </a:ext>
            </a:extLst>
          </p:cNvPr>
          <p:cNvGrpSpPr>
            <a:grpSpLocks/>
          </p:cNvGrpSpPr>
          <p:nvPr/>
        </p:nvGrpSpPr>
        <p:grpSpPr bwMode="auto">
          <a:xfrm>
            <a:off x="-36513" y="1311275"/>
            <a:ext cx="2482851" cy="4752975"/>
            <a:chOff x="0" y="-1"/>
            <a:chExt cx="2483774" cy="4752266"/>
          </a:xfrm>
        </p:grpSpPr>
        <p:grpSp>
          <p:nvGrpSpPr>
            <p:cNvPr id="4098" name="Group 2">
              <a:extLst>
                <a:ext uri="{FF2B5EF4-FFF2-40B4-BE49-F238E27FC236}">
                  <a16:creationId xmlns:a16="http://schemas.microsoft.com/office/drawing/2014/main" id="{773E03E7-5093-4C7A-BF88-83922C9F9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7503" y="1108828"/>
              <a:ext cx="1944222" cy="1656191"/>
              <a:chOff x="0" y="-1"/>
              <a:chExt cx="1944222" cy="1656191"/>
            </a:xfrm>
          </p:grpSpPr>
          <p:sp>
            <p:nvSpPr>
              <p:cNvPr id="4099" name="AutoShape 3">
                <a:extLst>
                  <a:ext uri="{FF2B5EF4-FFF2-40B4-BE49-F238E27FC236}">
                    <a16:creationId xmlns:a16="http://schemas.microsoft.com/office/drawing/2014/main" id="{07E64A30-DC14-4697-9C73-90721FD59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1944222" cy="1656191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>
                      <a:alpha val="95000"/>
                    </a:srgbClr>
                  </a:gs>
                  <a:gs pos="100000">
                    <a:srgbClr val="FFFFFF">
                      <a:alpha val="95000"/>
                    </a:srgbClr>
                  </a:gs>
                </a:gsLst>
                <a:lin ang="5400000"/>
              </a:gradFill>
              <a:ln w="9525" cap="flat" cmpd="sng">
                <a:solidFill>
                  <a:srgbClr val="F9F9F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4100" name="Group 4">
                <a:extLst>
                  <a:ext uri="{FF2B5EF4-FFF2-40B4-BE49-F238E27FC236}">
                    <a16:creationId xmlns:a16="http://schemas.microsoft.com/office/drawing/2014/main" id="{0577A6D6-2214-49CF-9C5D-0E7DA227E9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24" y="138015"/>
                <a:ext cx="432052" cy="414051"/>
                <a:chOff x="0" y="-1"/>
                <a:chExt cx="432052" cy="414052"/>
              </a:xfrm>
            </p:grpSpPr>
            <p:sp>
              <p:nvSpPr>
                <p:cNvPr id="4101" name="AutoShape 5">
                  <a:extLst>
                    <a:ext uri="{FF2B5EF4-FFF2-40B4-BE49-F238E27FC236}">
                      <a16:creationId xmlns:a16="http://schemas.microsoft.com/office/drawing/2014/main" id="{53A316FF-C3E7-4AEB-8D79-306DC4D40E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"/>
                  <a:ext cx="432052" cy="414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02" name="AutoShape 6">
                  <a:extLst>
                    <a:ext uri="{FF2B5EF4-FFF2-40B4-BE49-F238E27FC236}">
                      <a16:creationId xmlns:a16="http://schemas.microsoft.com/office/drawing/2014/main" id="{285E94FB-B86E-4CF7-B143-60899D224B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-1"/>
                  <a:ext cx="432052" cy="414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03" name="Rectangle 7">
                  <a:extLst>
                    <a:ext uri="{FF2B5EF4-FFF2-40B4-BE49-F238E27FC236}">
                      <a16:creationId xmlns:a16="http://schemas.microsoft.com/office/drawing/2014/main" id="{97620FA3-2780-45C2-BFC1-FA40A1F56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42835"/>
                  <a:ext cx="432050" cy="197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en-US" sz="1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DB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04" name="Group 8">
                <a:extLst>
                  <a:ext uri="{FF2B5EF4-FFF2-40B4-BE49-F238E27FC236}">
                    <a16:creationId xmlns:a16="http://schemas.microsoft.com/office/drawing/2014/main" id="{7B7EA281-7F6D-4784-ADDB-D2D7655105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96145" y="138015"/>
                <a:ext cx="432055" cy="414051"/>
                <a:chOff x="-2" y="-1"/>
                <a:chExt cx="432056" cy="414052"/>
              </a:xfrm>
            </p:grpSpPr>
            <p:sp>
              <p:nvSpPr>
                <p:cNvPr id="4105" name="AutoShape 9">
                  <a:extLst>
                    <a:ext uri="{FF2B5EF4-FFF2-40B4-BE49-F238E27FC236}">
                      <a16:creationId xmlns:a16="http://schemas.microsoft.com/office/drawing/2014/main" id="{5A863AF4-689A-4D79-BE18-F20A3C3A5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-1"/>
                  <a:ext cx="432055" cy="414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06" name="AutoShape 10">
                  <a:extLst>
                    <a:ext uri="{FF2B5EF4-FFF2-40B4-BE49-F238E27FC236}">
                      <a16:creationId xmlns:a16="http://schemas.microsoft.com/office/drawing/2014/main" id="{5A31D20B-2616-4E7F-80AD-5FCADC0016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-1"/>
                  <a:ext cx="432055" cy="41405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07" name="Rectangle 11">
                  <a:extLst>
                    <a:ext uri="{FF2B5EF4-FFF2-40B4-BE49-F238E27FC236}">
                      <a16:creationId xmlns:a16="http://schemas.microsoft.com/office/drawing/2014/main" id="{9FA7C2C0-9736-4FE1-86F2-ACA5DF69A6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" y="142835"/>
                  <a:ext cx="432054" cy="197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en-US" sz="1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DB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108" name="Rectangle 12">
                <a:extLst>
                  <a:ext uri="{FF2B5EF4-FFF2-40B4-BE49-F238E27FC236}">
                    <a16:creationId xmlns:a16="http://schemas.microsoft.com/office/drawing/2014/main" id="{8ADA51C1-BD1C-40D0-8141-046B174FF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31" y="621070"/>
                <a:ext cx="1440166" cy="3506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algn="ctr"/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Mainframe</a:t>
                </a:r>
              </a:p>
            </p:txBody>
          </p:sp>
          <p:grpSp>
            <p:nvGrpSpPr>
              <p:cNvPr id="4109" name="Group 13">
                <a:extLst>
                  <a:ext uri="{FF2B5EF4-FFF2-40B4-BE49-F238E27FC236}">
                    <a16:creationId xmlns:a16="http://schemas.microsoft.com/office/drawing/2014/main" id="{5AA75C5B-2560-44F0-8FFE-9B17D300A4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13" y="1173130"/>
                <a:ext cx="648080" cy="276038"/>
                <a:chOff x="-2" y="-1"/>
                <a:chExt cx="648081" cy="276038"/>
              </a:xfrm>
            </p:grpSpPr>
            <p:sp>
              <p:nvSpPr>
                <p:cNvPr id="4110" name="AutoShape 14">
                  <a:extLst>
                    <a:ext uri="{FF2B5EF4-FFF2-40B4-BE49-F238E27FC236}">
                      <a16:creationId xmlns:a16="http://schemas.microsoft.com/office/drawing/2014/main" id="{E3B8E17B-A815-43FB-A2D5-58D3D8B9DE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" y="-1"/>
                  <a:ext cx="648081" cy="2760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lnTo>
                        <a:pt x="4320" y="0"/>
                      </a:lnTo>
                      <a:lnTo>
                        <a:pt x="17280" y="0"/>
                      </a:lnTo>
                      <a:lnTo>
                        <a:pt x="21600" y="10800"/>
                      </a:lnTo>
                      <a:lnTo>
                        <a:pt x="17280" y="21600"/>
                      </a:lnTo>
                      <a:lnTo>
                        <a:pt x="432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8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  <p:sp>
              <p:nvSpPr>
                <p:cNvPr id="4111" name="Rectangle 15">
                  <a:extLst>
                    <a:ext uri="{FF2B5EF4-FFF2-40B4-BE49-F238E27FC236}">
                      <a16:creationId xmlns:a16="http://schemas.microsoft.com/office/drawing/2014/main" id="{1E34BE4F-F48A-48DF-A2FC-D6BBDFC8D3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613" y="68167"/>
                  <a:ext cx="388849" cy="139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en-US" sz="8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APP</a:t>
                  </a:r>
                  <a:endParaRPr lang="en-US" altLang="en-US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</p:grpSp>
          <p:grpSp>
            <p:nvGrpSpPr>
              <p:cNvPr id="4112" name="Group 16">
                <a:extLst>
                  <a:ext uri="{FF2B5EF4-FFF2-40B4-BE49-F238E27FC236}">
                    <a16:creationId xmlns:a16="http://schemas.microsoft.com/office/drawing/2014/main" id="{0511BE6D-7DFD-4F33-85FB-353080EDA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2128" y="1173130"/>
                <a:ext cx="648079" cy="276038"/>
                <a:chOff x="-1" y="-1"/>
                <a:chExt cx="648079" cy="276038"/>
              </a:xfrm>
            </p:grpSpPr>
            <p:sp>
              <p:nvSpPr>
                <p:cNvPr id="4113" name="AutoShape 17">
                  <a:extLst>
                    <a:ext uri="{FF2B5EF4-FFF2-40B4-BE49-F238E27FC236}">
                      <a16:creationId xmlns:a16="http://schemas.microsoft.com/office/drawing/2014/main" id="{5B3CC894-5FA0-4BBD-AA11-27F6EE3632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-1"/>
                  <a:ext cx="648079" cy="27603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lnTo>
                        <a:pt x="4320" y="0"/>
                      </a:lnTo>
                      <a:lnTo>
                        <a:pt x="17280" y="0"/>
                      </a:lnTo>
                      <a:lnTo>
                        <a:pt x="21600" y="10800"/>
                      </a:lnTo>
                      <a:lnTo>
                        <a:pt x="17280" y="21600"/>
                      </a:lnTo>
                      <a:lnTo>
                        <a:pt x="4320" y="21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254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8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  <p:sp>
              <p:nvSpPr>
                <p:cNvPr id="4114" name="Rectangle 18">
                  <a:extLst>
                    <a:ext uri="{FF2B5EF4-FFF2-40B4-BE49-F238E27FC236}">
                      <a16:creationId xmlns:a16="http://schemas.microsoft.com/office/drawing/2014/main" id="{8D647A78-DA79-467F-B002-2FBDDC4E74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613" y="68167"/>
                  <a:ext cx="388849" cy="13970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en-US" sz="8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APP</a:t>
                  </a:r>
                  <a:endParaRPr lang="en-US" altLang="en-US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</p:grpSp>
        </p:grpSp>
        <p:sp>
          <p:nvSpPr>
            <p:cNvPr id="4115" name="Rectangle 19">
              <a:extLst>
                <a:ext uri="{FF2B5EF4-FFF2-40B4-BE49-F238E27FC236}">
                  <a16:creationId xmlns:a16="http://schemas.microsoft.com/office/drawing/2014/main" id="{98928E87-F34C-4A41-8F1D-15562B71E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22" y="4134907"/>
              <a:ext cx="904237" cy="617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FOCUS</a:t>
              </a:r>
              <a:b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Focnet</a:t>
              </a:r>
              <a:endParaRPr lang="en-US" altLang="en-US"/>
            </a:p>
          </p:txBody>
        </p:sp>
        <p:grpSp>
          <p:nvGrpSpPr>
            <p:cNvPr id="4116" name="Group 20">
              <a:extLst>
                <a:ext uri="{FF2B5EF4-FFF2-40B4-BE49-F238E27FC236}">
                  <a16:creationId xmlns:a16="http://schemas.microsoft.com/office/drawing/2014/main" id="{E0FA8BC0-5246-4A2F-B055-A3810799D9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7299" y="3053044"/>
              <a:ext cx="1764628" cy="864102"/>
              <a:chOff x="-2" y="-2"/>
              <a:chExt cx="1764629" cy="864103"/>
            </a:xfrm>
          </p:grpSpPr>
          <p:pic>
            <p:nvPicPr>
              <p:cNvPr id="4117" name="Picture 21">
                <a:extLst>
                  <a:ext uri="{FF2B5EF4-FFF2-40B4-BE49-F238E27FC236}">
                    <a16:creationId xmlns:a16="http://schemas.microsoft.com/office/drawing/2014/main" id="{DD8A586E-E4B1-488C-98BE-4796DB1B37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24139" y="288032"/>
                <a:ext cx="540488" cy="576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18" name="Picture 22">
                <a:extLst>
                  <a:ext uri="{FF2B5EF4-FFF2-40B4-BE49-F238E27FC236}">
                    <a16:creationId xmlns:a16="http://schemas.microsoft.com/office/drawing/2014/main" id="{242599FC-D23D-4149-8D27-79F6D6FC7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288032"/>
                <a:ext cx="540489" cy="5760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119" name="Rectangle 23">
                <a:extLst>
                  <a:ext uri="{FF2B5EF4-FFF2-40B4-BE49-F238E27FC236}">
                    <a16:creationId xmlns:a16="http://schemas.microsoft.com/office/drawing/2014/main" id="{1CA71EF6-D070-4E85-A70D-75641D24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87" y="-2"/>
                <a:ext cx="1415234" cy="2819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45718" tIns="45718" rIns="45718" bIns="45718">
                <a:spAutoFit/>
              </a:bodyPr>
              <a:lstStyle/>
              <a:p>
                <a:pPr algn="ctr"/>
                <a:r>
                  <a:rPr lang="en-US" altLang="en-US" sz="11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TERMINALS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grpSp>
            <p:nvGrpSpPr>
              <p:cNvPr id="4120" name="Group 24">
                <a:extLst>
                  <a:ext uri="{FF2B5EF4-FFF2-40B4-BE49-F238E27FC236}">
                    <a16:creationId xmlns:a16="http://schemas.microsoft.com/office/drawing/2014/main" id="{213CAEFE-29CD-4B9D-BA95-5F4D643A44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91798" y="216025"/>
                <a:ext cx="576072" cy="503301"/>
                <a:chOff x="-2" y="-1"/>
                <a:chExt cx="576072" cy="503301"/>
              </a:xfrm>
            </p:grpSpPr>
            <p:sp>
              <p:nvSpPr>
                <p:cNvPr id="4121" name="AutoShape 25">
                  <a:extLst>
                    <a:ext uri="{FF2B5EF4-FFF2-40B4-BE49-F238E27FC236}">
                      <a16:creationId xmlns:a16="http://schemas.microsoft.com/office/drawing/2014/main" id="{D489329A-61A1-45F4-AEE6-B0640C583E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2" y="143252"/>
                  <a:ext cx="576072" cy="36004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250" y="21600"/>
                      </a:moveTo>
                      <a:cubicBezTo>
                        <a:pt x="1629" y="21600"/>
                        <a:pt x="1125" y="20794"/>
                        <a:pt x="1125" y="19800"/>
                      </a:cubicBezTo>
                      <a:lnTo>
                        <a:pt x="1125" y="12600"/>
                      </a:lnTo>
                      <a:cubicBezTo>
                        <a:pt x="1125" y="11606"/>
                        <a:pt x="621" y="10800"/>
                        <a:pt x="0" y="10800"/>
                      </a:cubicBezTo>
                      <a:cubicBezTo>
                        <a:pt x="621" y="10800"/>
                        <a:pt x="1125" y="9994"/>
                        <a:pt x="1125" y="9000"/>
                      </a:cubicBezTo>
                      <a:lnTo>
                        <a:pt x="1125" y="1800"/>
                      </a:lnTo>
                      <a:cubicBezTo>
                        <a:pt x="1125" y="806"/>
                        <a:pt x="1629" y="0"/>
                        <a:pt x="2250" y="0"/>
                      </a:cubicBezTo>
                      <a:moveTo>
                        <a:pt x="19350" y="0"/>
                      </a:moveTo>
                      <a:cubicBezTo>
                        <a:pt x="19971" y="0"/>
                        <a:pt x="20475" y="806"/>
                        <a:pt x="20475" y="1800"/>
                      </a:cubicBezTo>
                      <a:lnTo>
                        <a:pt x="20475" y="9000"/>
                      </a:lnTo>
                      <a:cubicBezTo>
                        <a:pt x="20475" y="9994"/>
                        <a:pt x="20979" y="10800"/>
                        <a:pt x="21600" y="10800"/>
                      </a:cubicBezTo>
                      <a:cubicBezTo>
                        <a:pt x="20979" y="10800"/>
                        <a:pt x="20475" y="11606"/>
                        <a:pt x="20475" y="12600"/>
                      </a:cubicBezTo>
                      <a:lnTo>
                        <a:pt x="20475" y="19800"/>
                      </a:lnTo>
                      <a:cubicBezTo>
                        <a:pt x="20475" y="20794"/>
                        <a:pt x="19971" y="21600"/>
                        <a:pt x="19350" y="216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22" name="Rectangle 26">
                  <a:extLst>
                    <a:ext uri="{FF2B5EF4-FFF2-40B4-BE49-F238E27FC236}">
                      <a16:creationId xmlns:a16="http://schemas.microsoft.com/office/drawing/2014/main" id="{54A29978-64D0-4FAE-AA58-7836DBF5FA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81" y="-1"/>
                  <a:ext cx="408937" cy="4370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45718" tIns="45718" rIns="45718" bIns="45718">
                  <a:spAutoFit/>
                </a:bodyPr>
                <a:lstStyle/>
                <a:p>
                  <a:r>
                    <a:rPr lang="en-US" alt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…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123" name="Group 27">
              <a:extLst>
                <a:ext uri="{FF2B5EF4-FFF2-40B4-BE49-F238E27FC236}">
                  <a16:creationId xmlns:a16="http://schemas.microsoft.com/office/drawing/2014/main" id="{96028182-C3BD-4C8C-8DE3-4C92F24FB9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1"/>
              <a:ext cx="2483774" cy="1065531"/>
              <a:chOff x="0" y="-1"/>
              <a:chExt cx="2483774" cy="1065531"/>
            </a:xfrm>
          </p:grpSpPr>
          <p:sp>
            <p:nvSpPr>
              <p:cNvPr id="4124" name="AutoShape 28">
                <a:extLst>
                  <a:ext uri="{FF2B5EF4-FFF2-40B4-BE49-F238E27FC236}">
                    <a16:creationId xmlns:a16="http://schemas.microsoft.com/office/drawing/2014/main" id="{A4BB8087-FCD0-4BB7-A69B-49145B7B6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8706"/>
                <a:ext cx="2483774" cy="1008119"/>
              </a:xfrm>
              <a:prstGeom prst="chevron">
                <a:avLst>
                  <a:gd name="adj" fmla="val 50005"/>
                </a:avLst>
              </a:prstGeom>
              <a:solidFill>
                <a:srgbClr val="FFFFFF"/>
              </a:solidFill>
              <a:ln w="635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12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4125" name="Rectangle 29">
                <a:extLst>
                  <a:ext uri="{FF2B5EF4-FFF2-40B4-BE49-F238E27FC236}">
                    <a16:creationId xmlns:a16="http://schemas.microsoft.com/office/drawing/2014/main" id="{238A0B0E-BE21-4565-A8DC-5A134A537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55" y="-1"/>
                <a:ext cx="1475662" cy="10655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br>
                  <a:rPr lang="en-US" altLang="en-US"/>
                </a:br>
                <a:r>
                  <a:rPr lang="en-US" altLang="en-US" sz="12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80’s: Mainframe</a:t>
                </a:r>
                <a:br>
                  <a:rPr lang="en-US" altLang="en-US" sz="12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</a:br>
                <a:r>
                  <a:rPr lang="en-US" altLang="en-US" sz="11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Unified, Cryptic, Monolithic, Limited</a:t>
                </a:r>
                <a:endParaRPr lang="en-US" altLang="en-US"/>
              </a:p>
            </p:txBody>
          </p:sp>
        </p:grpSp>
      </p:grpSp>
      <p:grpSp>
        <p:nvGrpSpPr>
          <p:cNvPr id="4126" name="Group 30">
            <a:extLst>
              <a:ext uri="{FF2B5EF4-FFF2-40B4-BE49-F238E27FC236}">
                <a16:creationId xmlns:a16="http://schemas.microsoft.com/office/drawing/2014/main" id="{41EFA522-F859-4D97-830E-D665A1FFF82D}"/>
              </a:ext>
            </a:extLst>
          </p:cNvPr>
          <p:cNvGrpSpPr>
            <a:grpSpLocks/>
          </p:cNvGrpSpPr>
          <p:nvPr/>
        </p:nvGrpSpPr>
        <p:grpSpPr bwMode="auto">
          <a:xfrm>
            <a:off x="4318000" y="1325563"/>
            <a:ext cx="2628900" cy="4738687"/>
            <a:chOff x="-1" y="0"/>
            <a:chExt cx="2627798" cy="4737664"/>
          </a:xfrm>
        </p:grpSpPr>
        <p:sp>
          <p:nvSpPr>
            <p:cNvPr id="4127" name="AutoShape 31">
              <a:extLst>
                <a:ext uri="{FF2B5EF4-FFF2-40B4-BE49-F238E27FC236}">
                  <a16:creationId xmlns:a16="http://schemas.microsoft.com/office/drawing/2014/main" id="{EA61CE4B-2DFB-4C49-BFFB-B138FA4B98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504798" y="2643024"/>
              <a:ext cx="771639" cy="6296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 cap="flat" cmpd="sng">
              <a:solidFill>
                <a:srgbClr val="BBE0E3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4128" name="Group 32">
              <a:extLst>
                <a:ext uri="{FF2B5EF4-FFF2-40B4-BE49-F238E27FC236}">
                  <a16:creationId xmlns:a16="http://schemas.microsoft.com/office/drawing/2014/main" id="{EE6BA52E-FE11-4286-B114-A84CAC8F1C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-1"/>
              <a:ext cx="2627798" cy="4737665"/>
              <a:chOff x="-1" y="-1"/>
              <a:chExt cx="2627798" cy="4737665"/>
            </a:xfrm>
          </p:grpSpPr>
          <p:grpSp>
            <p:nvGrpSpPr>
              <p:cNvPr id="4129" name="Group 33">
                <a:extLst>
                  <a:ext uri="{FF2B5EF4-FFF2-40B4-BE49-F238E27FC236}">
                    <a16:creationId xmlns:a16="http://schemas.microsoft.com/office/drawing/2014/main" id="{80205A38-547D-4C7F-B410-57D032365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022216"/>
                <a:ext cx="2454739" cy="1584185"/>
                <a:chOff x="-2" y="0"/>
                <a:chExt cx="2454740" cy="1584185"/>
              </a:xfrm>
            </p:grpSpPr>
            <p:grpSp>
              <p:nvGrpSpPr>
                <p:cNvPr id="4130" name="Group 34">
                  <a:extLst>
                    <a:ext uri="{FF2B5EF4-FFF2-40B4-BE49-F238E27FC236}">
                      <a16:creationId xmlns:a16="http://schemas.microsoft.com/office/drawing/2014/main" id="{4FC1CA4B-5E65-41F5-90A5-840E1AA95A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" y="72006"/>
                  <a:ext cx="936113" cy="792093"/>
                  <a:chOff x="0" y="-2"/>
                  <a:chExt cx="936112" cy="792094"/>
                </a:xfrm>
              </p:grpSpPr>
              <p:sp>
                <p:nvSpPr>
                  <p:cNvPr id="4131" name="AutoShape 35">
                    <a:extLst>
                      <a:ext uri="{FF2B5EF4-FFF2-40B4-BE49-F238E27FC236}">
                        <a16:creationId xmlns:a16="http://schemas.microsoft.com/office/drawing/2014/main" id="{9FF73856-DCAC-49E6-89F6-823B8A0375F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-2"/>
                    <a:ext cx="936112" cy="792094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>
                          <a:alpha val="95000"/>
                        </a:srgbClr>
                      </a:gs>
                      <a:gs pos="100000">
                        <a:srgbClr val="FFFFFF">
                          <a:alpha val="95000"/>
                        </a:srgbClr>
                      </a:gs>
                    </a:gsLst>
                    <a:lin ang="5400000"/>
                  </a:gradFill>
                  <a:ln w="9525" cap="flat" cmpd="sng">
                    <a:solidFill>
                      <a:srgbClr val="F9F9F9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blurRad="38100" dist="23000" dir="5400000" algn="ctr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4132" name="Group 36">
                    <a:extLst>
                      <a:ext uri="{FF2B5EF4-FFF2-40B4-BE49-F238E27FC236}">
                        <a16:creationId xmlns:a16="http://schemas.microsoft.com/office/drawing/2014/main" id="{E51573BD-ECD3-493A-AE2A-32ECB2BF4D7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4782" y="72008"/>
                    <a:ext cx="797204" cy="617221"/>
                    <a:chOff x="-1" y="-1"/>
                    <a:chExt cx="797205" cy="617222"/>
                  </a:xfrm>
                </p:grpSpPr>
                <p:sp>
                  <p:nvSpPr>
                    <p:cNvPr id="4133" name="AutoShape 37">
                      <a:extLst>
                        <a:ext uri="{FF2B5EF4-FFF2-40B4-BE49-F238E27FC236}">
                          <a16:creationId xmlns:a16="http://schemas.microsoft.com/office/drawing/2014/main" id="{7B34C42E-F9D3-4762-87C9-CA46B28A4D1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" y="-1"/>
                      <a:ext cx="797205" cy="617222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3600"/>
                          </a:moveTo>
                          <a:cubicBezTo>
                            <a:pt x="0" y="1612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1612"/>
                            <a:pt x="21600" y="3600"/>
                          </a:cubicBezTo>
                          <a:lnTo>
                            <a:pt x="21600" y="18000"/>
                          </a:lnTo>
                          <a:cubicBezTo>
                            <a:pt x="21600" y="19988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9988"/>
                            <a:pt x="0" y="180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miter lim="0"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/>
                    <a:lstStyle/>
                    <a:p>
                      <a:pPr algn="ctr"/>
                      <a:endParaRPr lang="en-US" altLang="en-US" sz="14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4" name="AutoShape 38">
                      <a:extLst>
                        <a:ext uri="{FF2B5EF4-FFF2-40B4-BE49-F238E27FC236}">
                          <a16:creationId xmlns:a16="http://schemas.microsoft.com/office/drawing/2014/main" id="{11AAEF5C-EFB9-4846-AA29-6A82AEC18B2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" y="-1"/>
                      <a:ext cx="797205" cy="617222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21600" y="3600"/>
                          </a:moveTo>
                          <a:cubicBezTo>
                            <a:pt x="21600" y="5588"/>
                            <a:pt x="16765" y="7200"/>
                            <a:pt x="10800" y="7200"/>
                          </a:cubicBezTo>
                          <a:cubicBezTo>
                            <a:pt x="4835" y="7200"/>
                            <a:pt x="0" y="5588"/>
                            <a:pt x="0" y="3600"/>
                          </a:cubicBezTo>
                          <a:moveTo>
                            <a:pt x="0" y="3600"/>
                          </a:moveTo>
                          <a:cubicBezTo>
                            <a:pt x="0" y="1612"/>
                            <a:pt x="4835" y="0"/>
                            <a:pt x="10800" y="0"/>
                          </a:cubicBezTo>
                          <a:cubicBezTo>
                            <a:pt x="16765" y="0"/>
                            <a:pt x="21600" y="1612"/>
                            <a:pt x="21600" y="3600"/>
                          </a:cubicBezTo>
                          <a:lnTo>
                            <a:pt x="21600" y="18000"/>
                          </a:lnTo>
                          <a:cubicBezTo>
                            <a:pt x="21600" y="19988"/>
                            <a:pt x="16765" y="21600"/>
                            <a:pt x="10800" y="21600"/>
                          </a:cubicBezTo>
                          <a:cubicBezTo>
                            <a:pt x="4835" y="21600"/>
                            <a:pt x="0" y="19988"/>
                            <a:pt x="0" y="18000"/>
                          </a:cubicBezTo>
                          <a:close/>
                        </a:path>
                      </a:pathLst>
                    </a:custGeom>
                    <a:noFill/>
                    <a:ln w="254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/>
                    <a:lstStyle/>
                    <a:p>
                      <a:pPr algn="ctr"/>
                      <a:endParaRPr lang="en-US" altLang="en-US" sz="14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5" name="Rectangle 39">
                      <a:extLst>
                        <a:ext uri="{FF2B5EF4-FFF2-40B4-BE49-F238E27FC236}">
                          <a16:creationId xmlns:a16="http://schemas.microsoft.com/office/drawing/2014/main" id="{0CB135FF-3B78-48D8-A828-C562F2F075F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1" y="273636"/>
                      <a:ext cx="797205" cy="17281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miter lim="0"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/>
                      <a:r>
                        <a:rPr lang="en-US" altLang="en-US" sz="1200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rPr>
                        <a:t>DB Server</a:t>
                      </a:r>
                      <a:endParaRPr lang="en-US" altLang="en-US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136" name="Group 40">
                  <a:extLst>
                    <a:ext uri="{FF2B5EF4-FFF2-40B4-BE49-F238E27FC236}">
                      <a16:creationId xmlns:a16="http://schemas.microsoft.com/office/drawing/2014/main" id="{D739AFAB-E32B-429D-BD67-7042BF4B57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03975" y="0"/>
                  <a:ext cx="950763" cy="864102"/>
                  <a:chOff x="-2" y="0"/>
                  <a:chExt cx="950764" cy="864102"/>
                </a:xfrm>
              </p:grpSpPr>
              <p:sp>
                <p:nvSpPr>
                  <p:cNvPr id="4137" name="AutoShape 41">
                    <a:extLst>
                      <a:ext uri="{FF2B5EF4-FFF2-40B4-BE49-F238E27FC236}">
                        <a16:creationId xmlns:a16="http://schemas.microsoft.com/office/drawing/2014/main" id="{AD9DD90B-6743-45AB-B5D0-624BBF9BBD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" y="0"/>
                    <a:ext cx="936113" cy="864102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>
                          <a:alpha val="95000"/>
                        </a:srgbClr>
                      </a:gs>
                      <a:gs pos="100000">
                        <a:srgbClr val="FFFFFF">
                          <a:alpha val="95000"/>
                        </a:srgbClr>
                      </a:gs>
                    </a:gsLst>
                    <a:lin ang="5400000"/>
                  </a:gradFill>
                  <a:ln w="9525" cap="flat" cmpd="sng">
                    <a:solidFill>
                      <a:srgbClr val="F9F9F9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blurRad="38100" dist="23000" dir="5400000" algn="ctr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grpSp>
                <p:nvGrpSpPr>
                  <p:cNvPr id="4138" name="Group 42">
                    <a:extLst>
                      <a:ext uri="{FF2B5EF4-FFF2-40B4-BE49-F238E27FC236}">
                        <a16:creationId xmlns:a16="http://schemas.microsoft.com/office/drawing/2014/main" id="{0682D617-3A4B-4050-8E17-637CDF99B41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649" y="216022"/>
                    <a:ext cx="936113" cy="467155"/>
                    <a:chOff x="0" y="0"/>
                    <a:chExt cx="936113" cy="467154"/>
                  </a:xfrm>
                </p:grpSpPr>
                <p:sp>
                  <p:nvSpPr>
                    <p:cNvPr id="4139" name="AutoShape 43">
                      <a:extLst>
                        <a:ext uri="{FF2B5EF4-FFF2-40B4-BE49-F238E27FC236}">
                          <a16:creationId xmlns:a16="http://schemas.microsoft.com/office/drawing/2014/main" id="{013B12E6-39ED-43C4-B971-160A8875C94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0" y="0"/>
                      <a:ext cx="936113" cy="467154"/>
                    </a:xfrm>
                    <a:custGeom>
                      <a:avLst/>
                      <a:gdLst>
                        <a:gd name="T0" fmla="*/ 10800 w 21600"/>
                        <a:gd name="T1" fmla="*/ 10800 h 21600"/>
                        <a:gd name="T2" fmla="*/ 10800 w 21600"/>
                        <a:gd name="T3" fmla="*/ 10800 h 21600"/>
                        <a:gd name="T4" fmla="*/ 10800 w 21600"/>
                        <a:gd name="T5" fmla="*/ 10800 h 21600"/>
                        <a:gd name="T6" fmla="*/ 10800 w 21600"/>
                        <a:gd name="T7" fmla="*/ 108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21600" h="21600">
                          <a:moveTo>
                            <a:pt x="0" y="10800"/>
                          </a:moveTo>
                          <a:lnTo>
                            <a:pt x="4320" y="0"/>
                          </a:lnTo>
                          <a:lnTo>
                            <a:pt x="17280" y="0"/>
                          </a:lnTo>
                          <a:lnTo>
                            <a:pt x="21600" y="10800"/>
                          </a:lnTo>
                          <a:lnTo>
                            <a:pt x="17280" y="21600"/>
                          </a:lnTo>
                          <a:lnTo>
                            <a:pt x="4320" y="2160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25400" cap="flat" cmpd="sng">
                      <a:solidFill>
                        <a:srgbClr val="000000"/>
                      </a:solidFill>
                      <a:prstDash val="solid"/>
                      <a:bevel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/>
                    <a:lstStyle/>
                    <a:p>
                      <a:pPr algn="ctr"/>
                      <a:endParaRPr lang="en-US" altLang="en-US" sz="1400">
                        <a:latin typeface="Avenir Medium" charset="0"/>
                        <a:ea typeface="Avenir Medium" charset="0"/>
                        <a:cs typeface="Avenir Medium" charset="0"/>
                        <a:sym typeface="Avenir Medium" charset="0"/>
                      </a:endParaRPr>
                    </a:p>
                  </p:txBody>
                </p:sp>
                <p:sp>
                  <p:nvSpPr>
                    <p:cNvPr id="4140" name="Rectangle 44">
                      <a:extLst>
                        <a:ext uri="{FF2B5EF4-FFF2-40B4-BE49-F238E27FC236}">
                          <a16:creationId xmlns:a16="http://schemas.microsoft.com/office/drawing/2014/main" id="{89414377-506B-4A32-B6B9-F376572AD90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7220" y="43076"/>
                      <a:ext cx="561670" cy="38100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miter lim="0"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0" tIns="0" rIns="0" bIns="0" anchor="ctr">
                      <a:spAutoFit/>
                    </a:bodyPr>
                    <a:lstStyle/>
                    <a:p>
                      <a:pPr algn="ctr"/>
                      <a:r>
                        <a:rPr lang="en-US" altLang="en-US" sz="1200">
                          <a:latin typeface="Avenir Medium" charset="0"/>
                          <a:ea typeface="Avenir Medium" charset="0"/>
                          <a:cs typeface="Avenir Medium" charset="0"/>
                          <a:sym typeface="Avenir Medium" charset="0"/>
                        </a:rPr>
                        <a:t>APP </a:t>
                      </a:r>
                      <a:r>
                        <a:rPr lang="en-US" altLang="en-US" sz="1000">
                          <a:latin typeface="Avenir Medium" charset="0"/>
                          <a:ea typeface="Avenir Medium" charset="0"/>
                          <a:cs typeface="Avenir Medium" charset="0"/>
                          <a:sym typeface="Avenir Medium" charset="0"/>
                        </a:rPr>
                        <a:t>Server</a:t>
                      </a:r>
                      <a:endParaRPr lang="en-US" altLang="en-US"/>
                    </a:p>
                  </p:txBody>
                </p:sp>
              </p:grpSp>
            </p:grpSp>
            <p:grpSp>
              <p:nvGrpSpPr>
                <p:cNvPr id="4141" name="Group 45">
                  <a:extLst>
                    <a:ext uri="{FF2B5EF4-FFF2-40B4-BE49-F238E27FC236}">
                      <a16:creationId xmlns:a16="http://schemas.microsoft.com/office/drawing/2014/main" id="{5EE3D31A-570D-4505-8799-F8BE7E19FDB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" y="1080122"/>
                  <a:ext cx="2448287" cy="504063"/>
                  <a:chOff x="0" y="-1"/>
                  <a:chExt cx="2448286" cy="504062"/>
                </a:xfrm>
              </p:grpSpPr>
              <p:sp>
                <p:nvSpPr>
                  <p:cNvPr id="4142" name="AutoShape 46">
                    <a:extLst>
                      <a:ext uri="{FF2B5EF4-FFF2-40B4-BE49-F238E27FC236}">
                        <a16:creationId xmlns:a16="http://schemas.microsoft.com/office/drawing/2014/main" id="{55502BF2-EB8C-4A46-9BD3-413D1D24E6C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-1"/>
                    <a:ext cx="2448286" cy="504062"/>
                  </a:xfrm>
                  <a:prstGeom prst="roundRect">
                    <a:avLst>
                      <a:gd name="adj" fmla="val 16667"/>
                    </a:avLst>
                  </a:prstGeom>
                  <a:gradFill rotWithShape="0">
                    <a:gsLst>
                      <a:gs pos="0">
                        <a:srgbClr val="FFFFFF">
                          <a:alpha val="95000"/>
                        </a:srgbClr>
                      </a:gs>
                      <a:gs pos="100000">
                        <a:srgbClr val="FFFFFF">
                          <a:alpha val="95000"/>
                        </a:srgbClr>
                      </a:gs>
                    </a:gsLst>
                    <a:lin ang="5400000"/>
                  </a:gradFill>
                  <a:ln w="9525" cap="flat" cmpd="sng">
                    <a:solidFill>
                      <a:srgbClr val="F9F9F9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>
                    <a:outerShdw blurRad="38100" dist="23000" dir="5400000" algn="ctr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 lIns="0" tIns="0" rIns="0" bIns="0"/>
                  <a:lstStyle/>
                  <a:p>
                    <a:pPr algn="ctr"/>
                    <a:endParaRPr lang="en-US" altLang="en-US">
                      <a:solidFill>
                        <a:srgbClr val="FFFFFF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43" name="Rectangle 47">
                    <a:extLst>
                      <a:ext uri="{FF2B5EF4-FFF2-40B4-BE49-F238E27FC236}">
                        <a16:creationId xmlns:a16="http://schemas.microsoft.com/office/drawing/2014/main" id="{3963DE9A-A9D1-4F55-A2A3-516681F30EA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04346" y="38817"/>
                    <a:ext cx="2002218" cy="28882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45718" tIns="45718" rIns="45718" bIns="45718">
                    <a:spAutoFit/>
                  </a:bodyPr>
                  <a:lstStyle/>
                  <a:p>
                    <a:pPr algn="ctr"/>
                    <a:r>
                      <a:rPr lang="en-US" altLang="en-US" sz="14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WebServer</a:t>
                    </a:r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44" name="Group 48">
                  <a:extLst>
                    <a:ext uri="{FF2B5EF4-FFF2-40B4-BE49-F238E27FC236}">
                      <a16:creationId xmlns:a16="http://schemas.microsoft.com/office/drawing/2014/main" id="{71AD260C-41E9-4F53-9CB2-813CE569FD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4796" y="288795"/>
                  <a:ext cx="495691" cy="503301"/>
                  <a:chOff x="-1" y="-1"/>
                  <a:chExt cx="495692" cy="503301"/>
                </a:xfrm>
              </p:grpSpPr>
              <p:sp>
                <p:nvSpPr>
                  <p:cNvPr id="4145" name="AutoShape 49">
                    <a:extLst>
                      <a:ext uri="{FF2B5EF4-FFF2-40B4-BE49-F238E27FC236}">
                        <a16:creationId xmlns:a16="http://schemas.microsoft.com/office/drawing/2014/main" id="{E11BB9CB-2F8F-4364-B1FD-5AF2207E0A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48" y="143252"/>
                    <a:ext cx="483743" cy="360048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679" y="21600"/>
                        </a:moveTo>
                        <a:cubicBezTo>
                          <a:pt x="1939" y="21600"/>
                          <a:pt x="1340" y="20794"/>
                          <a:pt x="1340" y="19800"/>
                        </a:cubicBezTo>
                        <a:lnTo>
                          <a:pt x="1340" y="12600"/>
                        </a:lnTo>
                        <a:cubicBezTo>
                          <a:pt x="1340" y="11606"/>
                          <a:pt x="740" y="10800"/>
                          <a:pt x="0" y="10800"/>
                        </a:cubicBezTo>
                        <a:cubicBezTo>
                          <a:pt x="740" y="10800"/>
                          <a:pt x="1340" y="9994"/>
                          <a:pt x="1340" y="9000"/>
                        </a:cubicBezTo>
                        <a:lnTo>
                          <a:pt x="1340" y="1800"/>
                        </a:lnTo>
                        <a:cubicBezTo>
                          <a:pt x="1340" y="806"/>
                          <a:pt x="1939" y="0"/>
                          <a:pt x="2679" y="0"/>
                        </a:cubicBezTo>
                        <a:moveTo>
                          <a:pt x="18921" y="0"/>
                        </a:moveTo>
                        <a:cubicBezTo>
                          <a:pt x="19661" y="0"/>
                          <a:pt x="20260" y="806"/>
                          <a:pt x="20260" y="1800"/>
                        </a:cubicBezTo>
                        <a:lnTo>
                          <a:pt x="20260" y="9000"/>
                        </a:lnTo>
                        <a:cubicBezTo>
                          <a:pt x="20260" y="9994"/>
                          <a:pt x="20860" y="10800"/>
                          <a:pt x="21600" y="10800"/>
                        </a:cubicBezTo>
                        <a:cubicBezTo>
                          <a:pt x="20860" y="10800"/>
                          <a:pt x="20260" y="11606"/>
                          <a:pt x="20260" y="12600"/>
                        </a:cubicBezTo>
                        <a:lnTo>
                          <a:pt x="20260" y="19800"/>
                        </a:lnTo>
                        <a:cubicBezTo>
                          <a:pt x="20260" y="20794"/>
                          <a:pt x="19661" y="21600"/>
                          <a:pt x="18921" y="2160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46" name="Rectangle 50">
                    <a:extLst>
                      <a:ext uri="{FF2B5EF4-FFF2-40B4-BE49-F238E27FC236}">
                        <a16:creationId xmlns:a16="http://schemas.microsoft.com/office/drawing/2014/main" id="{58B1AB1D-8696-41E2-877C-0829012D2E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1"/>
                    <a:ext cx="408937" cy="43706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18" tIns="45718" rIns="45718" bIns="45718">
                    <a:spAutoFit/>
                  </a:bodyPr>
                  <a:lstStyle/>
                  <a:p>
                    <a:r>
                      <a:rPr lang="en-US" altLang="en-US" sz="24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…</a:t>
                    </a:r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147" name="Group 51">
                <a:extLst>
                  <a:ext uri="{FF2B5EF4-FFF2-40B4-BE49-F238E27FC236}">
                    <a16:creationId xmlns:a16="http://schemas.microsoft.com/office/drawing/2014/main" id="{87A66551-5AAB-4EA7-B76A-B0DCD33AEF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26" y="2606392"/>
                <a:ext cx="2159676" cy="1224146"/>
                <a:chOff x="-1" y="-2"/>
                <a:chExt cx="2159676" cy="1224146"/>
              </a:xfrm>
            </p:grpSpPr>
            <p:sp>
              <p:nvSpPr>
                <p:cNvPr id="4148" name="Rectangle 52">
                  <a:extLst>
                    <a:ext uri="{FF2B5EF4-FFF2-40B4-BE49-F238E27FC236}">
                      <a16:creationId xmlns:a16="http://schemas.microsoft.com/office/drawing/2014/main" id="{A49B478E-14BF-4290-9F35-020AA66B9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0039" y="432050"/>
                  <a:ext cx="1415236" cy="281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18" tIns="45718" rIns="45718" bIns="45718">
                  <a:spAutoFit/>
                </a:bodyPr>
                <a:lstStyle/>
                <a:p>
                  <a:pPr algn="ctr"/>
                  <a:r>
                    <a:rPr lang="en-US" altLang="en-US" sz="11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BROWSERS</a:t>
                  </a:r>
                  <a:endParaRPr lang="en-US" altLang="en-US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  <p:sp>
              <p:nvSpPr>
                <p:cNvPr id="4149" name="AutoShape 53">
                  <a:extLst>
                    <a:ext uri="{FF2B5EF4-FFF2-40B4-BE49-F238E27FC236}">
                      <a16:creationId xmlns:a16="http://schemas.microsoft.com/office/drawing/2014/main" id="{F5E0624E-2DE6-403C-978E-CB27D2BD5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90" y="749699"/>
                  <a:ext cx="576069" cy="36004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250" y="21600"/>
                      </a:moveTo>
                      <a:cubicBezTo>
                        <a:pt x="1629" y="21600"/>
                        <a:pt x="1125" y="20794"/>
                        <a:pt x="1125" y="19800"/>
                      </a:cubicBezTo>
                      <a:lnTo>
                        <a:pt x="1125" y="12600"/>
                      </a:lnTo>
                      <a:cubicBezTo>
                        <a:pt x="1125" y="11606"/>
                        <a:pt x="621" y="10800"/>
                        <a:pt x="0" y="10800"/>
                      </a:cubicBezTo>
                      <a:cubicBezTo>
                        <a:pt x="621" y="10800"/>
                        <a:pt x="1125" y="9994"/>
                        <a:pt x="1125" y="9000"/>
                      </a:cubicBezTo>
                      <a:lnTo>
                        <a:pt x="1125" y="1800"/>
                      </a:lnTo>
                      <a:cubicBezTo>
                        <a:pt x="1125" y="806"/>
                        <a:pt x="1629" y="0"/>
                        <a:pt x="2250" y="0"/>
                      </a:cubicBezTo>
                      <a:moveTo>
                        <a:pt x="19350" y="0"/>
                      </a:moveTo>
                      <a:cubicBezTo>
                        <a:pt x="19971" y="0"/>
                        <a:pt x="20475" y="806"/>
                        <a:pt x="20475" y="1800"/>
                      </a:cubicBezTo>
                      <a:lnTo>
                        <a:pt x="20475" y="9000"/>
                      </a:lnTo>
                      <a:cubicBezTo>
                        <a:pt x="20475" y="9994"/>
                        <a:pt x="20979" y="10800"/>
                        <a:pt x="21600" y="10800"/>
                      </a:cubicBezTo>
                      <a:cubicBezTo>
                        <a:pt x="20979" y="10800"/>
                        <a:pt x="20475" y="11606"/>
                        <a:pt x="20475" y="12600"/>
                      </a:cubicBezTo>
                      <a:lnTo>
                        <a:pt x="20475" y="19800"/>
                      </a:lnTo>
                      <a:cubicBezTo>
                        <a:pt x="20475" y="20794"/>
                        <a:pt x="19971" y="21600"/>
                        <a:pt x="19350" y="216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50" name="Rectangle 54">
                  <a:extLst>
                    <a:ext uri="{FF2B5EF4-FFF2-40B4-BE49-F238E27FC236}">
                      <a16:creationId xmlns:a16="http://schemas.microsoft.com/office/drawing/2014/main" id="{D987F202-EC95-449C-A460-234B386312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5867" y="576066"/>
                  <a:ext cx="408937" cy="4370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45718" tIns="45718" rIns="45718" bIns="45718">
                  <a:spAutoFit/>
                </a:bodyPr>
                <a:lstStyle/>
                <a:p>
                  <a:r>
                    <a:rPr lang="en-US" altLang="en-US" sz="2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…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4151" name="Picture 55">
                  <a:extLst>
                    <a:ext uri="{FF2B5EF4-FFF2-40B4-BE49-F238E27FC236}">
                      <a16:creationId xmlns:a16="http://schemas.microsoft.com/office/drawing/2014/main" id="{F89A13CD-E6F2-4558-A725-5669591D3E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737288"/>
                  <a:ext cx="719511" cy="48685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52" name="Picture 56">
                  <a:extLst>
                    <a:ext uri="{FF2B5EF4-FFF2-40B4-BE49-F238E27FC236}">
                      <a16:creationId xmlns:a16="http://schemas.microsoft.com/office/drawing/2014/main" id="{89EE10F1-247F-44E1-BAA6-13D9213B87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40164" y="720082"/>
                  <a:ext cx="719511" cy="48685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53" name="AutoShape 57">
                  <a:extLst>
                    <a:ext uri="{FF2B5EF4-FFF2-40B4-BE49-F238E27FC236}">
                      <a16:creationId xmlns:a16="http://schemas.microsoft.com/office/drawing/2014/main" id="{709AA12A-F3AB-4088-9A61-0B514BC94E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1043975" y="-35861"/>
                  <a:ext cx="720086" cy="79180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4154" name="Rectangle 58">
                <a:extLst>
                  <a:ext uri="{FF2B5EF4-FFF2-40B4-BE49-F238E27FC236}">
                    <a16:creationId xmlns:a16="http://schemas.microsoft.com/office/drawing/2014/main" id="{4944E16B-A154-4DCB-A217-F81D69C94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1" y="4120306"/>
                <a:ext cx="2395159" cy="617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18" tIns="45718" rIns="45718" bIns="45718">
                <a:spAutoFit/>
              </a:bodyPr>
              <a:lstStyle/>
              <a:p>
                <a:pPr algn="ctr"/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WebFOCUS</a:t>
                </a:r>
              </a:p>
              <a:p>
                <a:pPr algn="ctr"/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iWay Service Manager</a:t>
                </a:r>
                <a:endParaRPr lang="en-US" altLang="en-US"/>
              </a:p>
            </p:txBody>
          </p:sp>
          <p:grpSp>
            <p:nvGrpSpPr>
              <p:cNvPr id="4155" name="Group 59">
                <a:extLst>
                  <a:ext uri="{FF2B5EF4-FFF2-40B4-BE49-F238E27FC236}">
                    <a16:creationId xmlns:a16="http://schemas.microsoft.com/office/drawing/2014/main" id="{AF1D3732-C41A-4038-96DF-F233F618C88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19" y="-1"/>
                <a:ext cx="2483778" cy="1036321"/>
                <a:chOff x="0" y="-1"/>
                <a:chExt cx="2483778" cy="1036321"/>
              </a:xfrm>
            </p:grpSpPr>
            <p:sp>
              <p:nvSpPr>
                <p:cNvPr id="4156" name="AutoShape 60">
                  <a:extLst>
                    <a:ext uri="{FF2B5EF4-FFF2-40B4-BE49-F238E27FC236}">
                      <a16:creationId xmlns:a16="http://schemas.microsoft.com/office/drawing/2014/main" id="{7F73D41B-F8A9-4167-BCF8-458EC1CAE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14102"/>
                  <a:ext cx="2483778" cy="1008119"/>
                </a:xfrm>
                <a:prstGeom prst="chevron">
                  <a:avLst>
                    <a:gd name="adj" fmla="val 50005"/>
                  </a:avLst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2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57" name="Rectangle 61">
                  <a:extLst>
                    <a:ext uri="{FF2B5EF4-FFF2-40B4-BE49-F238E27FC236}">
                      <a16:creationId xmlns:a16="http://schemas.microsoft.com/office/drawing/2014/main" id="{560A567C-A354-4030-A848-DD1A1AFA56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55" y="0"/>
                  <a:ext cx="1475664" cy="10363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br>
                    <a:rPr lang="en-US" altLang="en-US"/>
                  </a:br>
                  <a:r>
                    <a:rPr lang="en-US" altLang="en-US" sz="12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00’s: The Web</a:t>
                  </a:r>
                  <a:br>
                    <a:rPr lang="en-US" altLang="en-US" sz="12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</a:br>
                  <a:r>
                    <a:rPr lang="en-US" altLang="en-US" sz="10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Distributed, Scalable, Fragmented</a:t>
                  </a:r>
                  <a:endParaRPr lang="en-US" altLang="en-US"/>
                </a:p>
              </p:txBody>
            </p:sp>
          </p:grpSp>
        </p:grpSp>
      </p:grpSp>
      <p:grpSp>
        <p:nvGrpSpPr>
          <p:cNvPr id="4158" name="Group 62">
            <a:extLst>
              <a:ext uri="{FF2B5EF4-FFF2-40B4-BE49-F238E27FC236}">
                <a16:creationId xmlns:a16="http://schemas.microsoft.com/office/drawing/2014/main" id="{7A1E74B4-F8DA-4C17-8D07-D85129DC0610}"/>
              </a:ext>
            </a:extLst>
          </p:cNvPr>
          <p:cNvGrpSpPr>
            <a:grpSpLocks/>
          </p:cNvGrpSpPr>
          <p:nvPr/>
        </p:nvGrpSpPr>
        <p:grpSpPr bwMode="auto">
          <a:xfrm>
            <a:off x="6478588" y="1311275"/>
            <a:ext cx="2771775" cy="5141913"/>
            <a:chOff x="0" y="0"/>
            <a:chExt cx="2771810" cy="5141285"/>
          </a:xfrm>
        </p:grpSpPr>
        <p:grpSp>
          <p:nvGrpSpPr>
            <p:cNvPr id="4159" name="Group 63">
              <a:extLst>
                <a:ext uri="{FF2B5EF4-FFF2-40B4-BE49-F238E27FC236}">
                  <a16:creationId xmlns:a16="http://schemas.microsoft.com/office/drawing/2014/main" id="{2D95772F-F27A-4EE3-8195-AE5786FBE0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018357"/>
              <a:ext cx="2757050" cy="2122928"/>
              <a:chOff x="-1" y="0"/>
              <a:chExt cx="2757051" cy="2122928"/>
            </a:xfrm>
          </p:grpSpPr>
          <p:grpSp>
            <p:nvGrpSpPr>
              <p:cNvPr id="4160" name="Group 64">
                <a:extLst>
                  <a:ext uri="{FF2B5EF4-FFF2-40B4-BE49-F238E27FC236}">
                    <a16:creationId xmlns:a16="http://schemas.microsoft.com/office/drawing/2014/main" id="{25F7A753-AD03-494D-AAAE-C7CC9074E2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" y="0"/>
                <a:ext cx="2757051" cy="2122928"/>
                <a:chOff x="-1" y="0"/>
                <a:chExt cx="2757051" cy="2122928"/>
              </a:xfrm>
            </p:grpSpPr>
            <p:pic>
              <p:nvPicPr>
                <p:cNvPr id="4161" name="Picture 65">
                  <a:extLst>
                    <a:ext uri="{FF2B5EF4-FFF2-40B4-BE49-F238E27FC236}">
                      <a16:creationId xmlns:a16="http://schemas.microsoft.com/office/drawing/2014/main" id="{ADECA2B0-78C6-461B-B934-B11DBDCF7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0"/>
                  <a:ext cx="2757051" cy="212292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162" name="Rectangle 66">
                  <a:extLst>
                    <a:ext uri="{FF2B5EF4-FFF2-40B4-BE49-F238E27FC236}">
                      <a16:creationId xmlns:a16="http://schemas.microsoft.com/office/drawing/2014/main" id="{08EC8893-593B-4F44-B26F-F68AB2921E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55" y="34688"/>
                  <a:ext cx="1415235" cy="281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18" tIns="45718" rIns="45718" bIns="45718">
                  <a:spAutoFit/>
                </a:bodyPr>
                <a:lstStyle/>
                <a:p>
                  <a:pPr algn="ctr"/>
                  <a:r>
                    <a:rPr lang="en-US" altLang="en-US" sz="11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Devices / IOT</a:t>
                  </a:r>
                  <a:endParaRPr lang="en-US" altLang="en-US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  <p:grpSp>
              <p:nvGrpSpPr>
                <p:cNvPr id="4163" name="Group 67">
                  <a:extLst>
                    <a:ext uri="{FF2B5EF4-FFF2-40B4-BE49-F238E27FC236}">
                      <a16:creationId xmlns:a16="http://schemas.microsoft.com/office/drawing/2014/main" id="{2D110945-AA10-4DB3-99E2-CF0532D8DA9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6102" y="192433"/>
                  <a:ext cx="576074" cy="519950"/>
                  <a:chOff x="-2" y="-1"/>
                  <a:chExt cx="576074" cy="519949"/>
                </a:xfrm>
              </p:grpSpPr>
              <p:sp>
                <p:nvSpPr>
                  <p:cNvPr id="4164" name="AutoShape 68">
                    <a:extLst>
                      <a:ext uri="{FF2B5EF4-FFF2-40B4-BE49-F238E27FC236}">
                        <a16:creationId xmlns:a16="http://schemas.microsoft.com/office/drawing/2014/main" id="{44407E88-C004-400B-805D-D28B8651B8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" y="159902"/>
                    <a:ext cx="576074" cy="36004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250" y="21600"/>
                        </a:moveTo>
                        <a:cubicBezTo>
                          <a:pt x="1629" y="21600"/>
                          <a:pt x="1125" y="20794"/>
                          <a:pt x="1125" y="19800"/>
                        </a:cubicBezTo>
                        <a:lnTo>
                          <a:pt x="1125" y="12600"/>
                        </a:lnTo>
                        <a:cubicBezTo>
                          <a:pt x="1125" y="11606"/>
                          <a:pt x="621" y="10800"/>
                          <a:pt x="0" y="10800"/>
                        </a:cubicBezTo>
                        <a:cubicBezTo>
                          <a:pt x="621" y="10800"/>
                          <a:pt x="1125" y="9994"/>
                          <a:pt x="1125" y="9000"/>
                        </a:cubicBezTo>
                        <a:lnTo>
                          <a:pt x="1125" y="1800"/>
                        </a:lnTo>
                        <a:cubicBezTo>
                          <a:pt x="1125" y="806"/>
                          <a:pt x="1629" y="0"/>
                          <a:pt x="2250" y="0"/>
                        </a:cubicBezTo>
                        <a:moveTo>
                          <a:pt x="19350" y="0"/>
                        </a:moveTo>
                        <a:cubicBezTo>
                          <a:pt x="19971" y="0"/>
                          <a:pt x="20475" y="806"/>
                          <a:pt x="20475" y="1800"/>
                        </a:cubicBezTo>
                        <a:lnTo>
                          <a:pt x="20475" y="9000"/>
                        </a:lnTo>
                        <a:cubicBezTo>
                          <a:pt x="20475" y="9994"/>
                          <a:pt x="20979" y="10800"/>
                          <a:pt x="21600" y="10800"/>
                        </a:cubicBezTo>
                        <a:cubicBezTo>
                          <a:pt x="20979" y="10800"/>
                          <a:pt x="20475" y="11606"/>
                          <a:pt x="20475" y="12600"/>
                        </a:cubicBezTo>
                        <a:lnTo>
                          <a:pt x="20475" y="19800"/>
                        </a:lnTo>
                        <a:cubicBezTo>
                          <a:pt x="20475" y="20794"/>
                          <a:pt x="19971" y="21600"/>
                          <a:pt x="19350" y="21600"/>
                        </a:cubicBez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65" name="Rectangle 69">
                    <a:extLst>
                      <a:ext uri="{FF2B5EF4-FFF2-40B4-BE49-F238E27FC236}">
                        <a16:creationId xmlns:a16="http://schemas.microsoft.com/office/drawing/2014/main" id="{CC5E77C0-8365-4165-A5E2-A3399E20E8B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9888" y="-1"/>
                    <a:ext cx="408937" cy="4370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45718" tIns="45718" rIns="45718" bIns="45718">
                    <a:spAutoFit/>
                  </a:bodyPr>
                  <a:lstStyle/>
                  <a:p>
                    <a:r>
                      <a:rPr lang="en-US" altLang="en-US" sz="24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…</a:t>
                    </a:r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pic>
              <p:nvPicPr>
                <p:cNvPr id="4166" name="Picture 70">
                  <a:extLst>
                    <a:ext uri="{FF2B5EF4-FFF2-40B4-BE49-F238E27FC236}">
                      <a16:creationId xmlns:a16="http://schemas.microsoft.com/office/drawing/2014/main" id="{C7B7AF72-3CC6-4535-BF1C-5C4E8A7566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56186" y="322720"/>
                  <a:ext cx="504061" cy="4320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4167" name="Picture 71">
                <a:extLst>
                  <a:ext uri="{FF2B5EF4-FFF2-40B4-BE49-F238E27FC236}">
                    <a16:creationId xmlns:a16="http://schemas.microsoft.com/office/drawing/2014/main" id="{245F0F0E-B663-4F50-846A-7441F8E18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040" y="322720"/>
                <a:ext cx="504059" cy="432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168" name="Group 72">
              <a:extLst>
                <a:ext uri="{FF2B5EF4-FFF2-40B4-BE49-F238E27FC236}">
                  <a16:creationId xmlns:a16="http://schemas.microsoft.com/office/drawing/2014/main" id="{C2EA535E-F0F9-43D6-9987-7BBC5303E0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07" y="0"/>
              <a:ext cx="2699803" cy="3347436"/>
              <a:chOff x="0" y="0"/>
              <a:chExt cx="2699803" cy="3347436"/>
            </a:xfrm>
          </p:grpSpPr>
          <p:grpSp>
            <p:nvGrpSpPr>
              <p:cNvPr id="4169" name="Group 73">
                <a:extLst>
                  <a:ext uri="{FF2B5EF4-FFF2-40B4-BE49-F238E27FC236}">
                    <a16:creationId xmlns:a16="http://schemas.microsoft.com/office/drawing/2014/main" id="{92D13D08-1801-4003-9CA1-03000513CE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88747"/>
                <a:ext cx="2664306" cy="2958689"/>
                <a:chOff x="0" y="-2"/>
                <a:chExt cx="2664306" cy="2958690"/>
              </a:xfrm>
            </p:grpSpPr>
            <p:sp>
              <p:nvSpPr>
                <p:cNvPr id="4170" name="Line 74">
                  <a:extLst>
                    <a:ext uri="{FF2B5EF4-FFF2-40B4-BE49-F238E27FC236}">
                      <a16:creationId xmlns:a16="http://schemas.microsoft.com/office/drawing/2014/main" id="{EFFC531D-F1A7-4F32-9C58-703150FC90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40061" y="1944220"/>
                  <a:ext cx="216026" cy="1008117"/>
                </a:xfrm>
                <a:prstGeom prst="line">
                  <a:avLst/>
                </a:prstGeom>
                <a:noFill/>
                <a:ln w="25400" cap="flat" cmpd="sng">
                  <a:solidFill>
                    <a:srgbClr val="BBE0E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>
                  <a:lvl1pPr defTabSz="457200"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1pPr>
                  <a:lvl2pPr defTabSz="457200"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2pPr>
                  <a:lvl3pPr defTabSz="457200"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3pPr>
                  <a:lvl4pPr defTabSz="457200"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4pPr>
                  <a:lvl5pPr defTabSz="457200"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5pPr>
                  <a:lvl6pPr marL="457200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6pPr>
                  <a:lvl7pPr marL="914400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7pPr>
                  <a:lvl8pPr marL="1371600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8pPr>
                  <a:lvl9pPr marL="1828800" defTabSz="45720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rgbClr val="000000"/>
                      </a:solidFill>
                      <a:latin typeface="Helvetica" panose="020B0604020202020204" pitchFamily="34" charset="0"/>
                      <a:ea typeface="Helvetica" panose="020B0604020202020204" pitchFamily="34" charset="0"/>
                      <a:cs typeface="Helvetica" panose="020B0604020202020204" pitchFamily="34" charset="0"/>
                      <a:sym typeface="Helvetica" panose="020B0604020202020204" pitchFamily="34" charset="0"/>
                    </a:defRPr>
                  </a:lvl9pPr>
                </a:lstStyle>
                <a:p>
                  <a:endParaRPr lang="en-US" altLang="en-US" sz="1200"/>
                </a:p>
              </p:txBody>
            </p:sp>
            <p:sp>
              <p:nvSpPr>
                <p:cNvPr id="4171" name="AutoShape 75">
                  <a:extLst>
                    <a:ext uri="{FF2B5EF4-FFF2-40B4-BE49-F238E27FC236}">
                      <a16:creationId xmlns:a16="http://schemas.microsoft.com/office/drawing/2014/main" id="{21434A15-A3DE-4384-A570-986473A09E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1296148" y="2412272"/>
                  <a:ext cx="1080126" cy="1270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pic>
              <p:nvPicPr>
                <p:cNvPr id="4172" name="Picture 76">
                  <a:extLst>
                    <a:ext uri="{FF2B5EF4-FFF2-40B4-BE49-F238E27FC236}">
                      <a16:creationId xmlns:a16="http://schemas.microsoft.com/office/drawing/2014/main" id="{5A7385FA-6406-47BE-9858-574B2EC404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-2"/>
                  <a:ext cx="2664306" cy="25202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4173" name="Group 77">
                  <a:extLst>
                    <a:ext uri="{FF2B5EF4-FFF2-40B4-BE49-F238E27FC236}">
                      <a16:creationId xmlns:a16="http://schemas.microsoft.com/office/drawing/2014/main" id="{93C9FC99-1EDF-4478-8433-F9A92387542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4054" y="936103"/>
                  <a:ext cx="360048" cy="342046"/>
                  <a:chOff x="-2" y="-1"/>
                  <a:chExt cx="360048" cy="342046"/>
                </a:xfrm>
              </p:grpSpPr>
              <p:sp>
                <p:nvSpPr>
                  <p:cNvPr id="4174" name="AutoShape 78">
                    <a:extLst>
                      <a:ext uri="{FF2B5EF4-FFF2-40B4-BE49-F238E27FC236}">
                        <a16:creationId xmlns:a16="http://schemas.microsoft.com/office/drawing/2014/main" id="{9741008B-8E07-41C5-8C4A-BFAA6876235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1"/>
                    <a:ext cx="360047" cy="34204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3600"/>
                        </a:moveTo>
                        <a:cubicBezTo>
                          <a:pt x="0" y="1612"/>
                          <a:pt x="4835" y="0"/>
                          <a:pt x="10800" y="0"/>
                        </a:cubicBezTo>
                        <a:cubicBezTo>
                          <a:pt x="16765" y="0"/>
                          <a:pt x="21600" y="1612"/>
                          <a:pt x="21600" y="3600"/>
                        </a:cubicBezTo>
                        <a:lnTo>
                          <a:pt x="21600" y="18000"/>
                        </a:lnTo>
                        <a:cubicBezTo>
                          <a:pt x="21600" y="19988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9988"/>
                          <a:pt x="0" y="180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10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75" name="AutoShape 79">
                    <a:extLst>
                      <a:ext uri="{FF2B5EF4-FFF2-40B4-BE49-F238E27FC236}">
                        <a16:creationId xmlns:a16="http://schemas.microsoft.com/office/drawing/2014/main" id="{971EAE9B-347A-40C3-9D16-7CD1309EC8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1"/>
                    <a:ext cx="360047" cy="342046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3600"/>
                        </a:moveTo>
                        <a:cubicBezTo>
                          <a:pt x="21600" y="5588"/>
                          <a:pt x="16765" y="7200"/>
                          <a:pt x="10800" y="7200"/>
                        </a:cubicBezTo>
                        <a:cubicBezTo>
                          <a:pt x="4835" y="7200"/>
                          <a:pt x="0" y="5588"/>
                          <a:pt x="0" y="3600"/>
                        </a:cubicBezTo>
                        <a:moveTo>
                          <a:pt x="0" y="3600"/>
                        </a:moveTo>
                        <a:cubicBezTo>
                          <a:pt x="0" y="1612"/>
                          <a:pt x="4835" y="0"/>
                          <a:pt x="10800" y="0"/>
                        </a:cubicBezTo>
                        <a:cubicBezTo>
                          <a:pt x="16765" y="0"/>
                          <a:pt x="21600" y="1612"/>
                          <a:pt x="21600" y="3600"/>
                        </a:cubicBezTo>
                        <a:lnTo>
                          <a:pt x="21600" y="18000"/>
                        </a:lnTo>
                        <a:cubicBezTo>
                          <a:pt x="21600" y="19988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9988"/>
                          <a:pt x="0" y="18000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10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76" name="Rectangle 80">
                    <a:extLst>
                      <a:ext uri="{FF2B5EF4-FFF2-40B4-BE49-F238E27FC236}">
                        <a16:creationId xmlns:a16="http://schemas.microsoft.com/office/drawing/2014/main" id="{3C48C0BF-06DD-44A2-B8BB-0B7C56C36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" y="131752"/>
                    <a:ext cx="360047" cy="1355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/>
                    <a:r>
                      <a: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DB</a:t>
                    </a:r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77" name="Group 81">
                  <a:extLst>
                    <a:ext uri="{FF2B5EF4-FFF2-40B4-BE49-F238E27FC236}">
                      <a16:creationId xmlns:a16="http://schemas.microsoft.com/office/drawing/2014/main" id="{7524DC48-7959-43C0-A990-C0D7DB94D6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28194" y="1080120"/>
                  <a:ext cx="360049" cy="342044"/>
                  <a:chOff x="-2" y="-2"/>
                  <a:chExt cx="360049" cy="342045"/>
                </a:xfrm>
              </p:grpSpPr>
              <p:sp>
                <p:nvSpPr>
                  <p:cNvPr id="4178" name="AutoShape 82">
                    <a:extLst>
                      <a:ext uri="{FF2B5EF4-FFF2-40B4-BE49-F238E27FC236}">
                        <a16:creationId xmlns:a16="http://schemas.microsoft.com/office/drawing/2014/main" id="{624253EB-D75D-4F56-9FBD-2596E428E45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" y="-2"/>
                    <a:ext cx="360049" cy="34204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3600"/>
                        </a:moveTo>
                        <a:cubicBezTo>
                          <a:pt x="0" y="1612"/>
                          <a:pt x="4835" y="0"/>
                          <a:pt x="10800" y="0"/>
                        </a:cubicBezTo>
                        <a:cubicBezTo>
                          <a:pt x="16765" y="0"/>
                          <a:pt x="21600" y="1612"/>
                          <a:pt x="21600" y="3600"/>
                        </a:cubicBezTo>
                        <a:lnTo>
                          <a:pt x="21600" y="18000"/>
                        </a:lnTo>
                        <a:cubicBezTo>
                          <a:pt x="21600" y="19988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9988"/>
                          <a:pt x="0" y="1800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10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79" name="AutoShape 83">
                    <a:extLst>
                      <a:ext uri="{FF2B5EF4-FFF2-40B4-BE49-F238E27FC236}">
                        <a16:creationId xmlns:a16="http://schemas.microsoft.com/office/drawing/2014/main" id="{45D6911F-FC0E-450A-99A4-3C51BCB6354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" y="-2"/>
                    <a:ext cx="360049" cy="342045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21600" y="3600"/>
                        </a:moveTo>
                        <a:cubicBezTo>
                          <a:pt x="21600" y="5588"/>
                          <a:pt x="16765" y="7200"/>
                          <a:pt x="10800" y="7200"/>
                        </a:cubicBezTo>
                        <a:cubicBezTo>
                          <a:pt x="4835" y="7200"/>
                          <a:pt x="0" y="5588"/>
                          <a:pt x="0" y="3600"/>
                        </a:cubicBezTo>
                        <a:moveTo>
                          <a:pt x="0" y="3600"/>
                        </a:moveTo>
                        <a:cubicBezTo>
                          <a:pt x="0" y="1612"/>
                          <a:pt x="4835" y="0"/>
                          <a:pt x="10800" y="0"/>
                        </a:cubicBezTo>
                        <a:cubicBezTo>
                          <a:pt x="16765" y="0"/>
                          <a:pt x="21600" y="1612"/>
                          <a:pt x="21600" y="3600"/>
                        </a:cubicBezTo>
                        <a:lnTo>
                          <a:pt x="21600" y="18000"/>
                        </a:lnTo>
                        <a:cubicBezTo>
                          <a:pt x="21600" y="19988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9988"/>
                          <a:pt x="0" y="18000"/>
                        </a:cubicBezTo>
                        <a:close/>
                      </a:path>
                    </a:pathLst>
                  </a:custGeom>
                  <a:noFill/>
                  <a:ln w="25400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10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4180" name="Rectangle 84">
                    <a:extLst>
                      <a:ext uri="{FF2B5EF4-FFF2-40B4-BE49-F238E27FC236}">
                        <a16:creationId xmlns:a16="http://schemas.microsoft.com/office/drawing/2014/main" id="{EB2C1FCA-C962-45F5-802A-8BAD83639C5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0" y="131750"/>
                    <a:ext cx="360047" cy="1355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/>
                    <a:r>
                      <a:rPr lang="en-US" altLang="en-US" sz="1000">
                        <a:latin typeface="Arial" panose="020B0604020202020204" pitchFamily="34" charset="0"/>
                        <a:cs typeface="Arial" panose="020B0604020202020204" pitchFamily="34" charset="0"/>
                        <a:sym typeface="Arial" panose="020B0604020202020204" pitchFamily="34" charset="0"/>
                      </a:rPr>
                      <a:t>DB</a:t>
                    </a:r>
                    <a:endParaRPr lang="en-US" altLang="en-US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endParaRPr>
                  </a:p>
                </p:txBody>
              </p:sp>
            </p:grpSp>
            <p:grpSp>
              <p:nvGrpSpPr>
                <p:cNvPr id="4181" name="Group 85">
                  <a:extLst>
                    <a:ext uri="{FF2B5EF4-FFF2-40B4-BE49-F238E27FC236}">
                      <a16:creationId xmlns:a16="http://schemas.microsoft.com/office/drawing/2014/main" id="{29B03252-B5FE-4CAB-80F6-2CCA0875FB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046" y="1656184"/>
                  <a:ext cx="648082" cy="288040"/>
                  <a:chOff x="-1" y="-1"/>
                  <a:chExt cx="648082" cy="288039"/>
                </a:xfrm>
              </p:grpSpPr>
              <p:sp>
                <p:nvSpPr>
                  <p:cNvPr id="4182" name="AutoShape 86">
                    <a:extLst>
                      <a:ext uri="{FF2B5EF4-FFF2-40B4-BE49-F238E27FC236}">
                        <a16:creationId xmlns:a16="http://schemas.microsoft.com/office/drawing/2014/main" id="{D4EA7846-1206-4C43-9998-2F9FFCC021C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1"/>
                    <a:ext cx="648082" cy="28803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800"/>
                        </a:moveTo>
                        <a:lnTo>
                          <a:pt x="4320" y="0"/>
                        </a:lnTo>
                        <a:lnTo>
                          <a:pt x="17280" y="0"/>
                        </a:lnTo>
                        <a:lnTo>
                          <a:pt x="21600" y="10800"/>
                        </a:lnTo>
                        <a:lnTo>
                          <a:pt x="17280" y="21600"/>
                        </a:lnTo>
                        <a:lnTo>
                          <a:pt x="432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8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  <p:sp>
                <p:nvSpPr>
                  <p:cNvPr id="4183" name="Rectangle 87">
                    <a:extLst>
                      <a:ext uri="{FF2B5EF4-FFF2-40B4-BE49-F238E27FC236}">
                        <a16:creationId xmlns:a16="http://schemas.microsoft.com/office/drawing/2014/main" id="{339C21F6-D271-4E51-B1DF-E7A11DC05D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614" y="74167"/>
                    <a:ext cx="388849" cy="1397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/>
                    <a:r>
                      <a:rPr lang="en-US" altLang="en-US" sz="800">
                        <a:latin typeface="Avenir Medium" charset="0"/>
                        <a:ea typeface="Avenir Medium" charset="0"/>
                        <a:cs typeface="Avenir Medium" charset="0"/>
                        <a:sym typeface="Avenir Medium" charset="0"/>
                      </a:rPr>
                      <a:t>APP</a:t>
                    </a:r>
                    <a:endParaRPr lang="en-US" altLang="en-US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</p:grpSp>
            <p:grpSp>
              <p:nvGrpSpPr>
                <p:cNvPr id="4184" name="Group 88">
                  <a:extLst>
                    <a:ext uri="{FF2B5EF4-FFF2-40B4-BE49-F238E27FC236}">
                      <a16:creationId xmlns:a16="http://schemas.microsoft.com/office/drawing/2014/main" id="{9CAE5DD3-3506-46EE-A7AF-D8B11D6A6A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36103" y="1224136"/>
                  <a:ext cx="648082" cy="288039"/>
                  <a:chOff x="-1" y="-1"/>
                  <a:chExt cx="648082" cy="288039"/>
                </a:xfrm>
              </p:grpSpPr>
              <p:sp>
                <p:nvSpPr>
                  <p:cNvPr id="4185" name="AutoShape 89">
                    <a:extLst>
                      <a:ext uri="{FF2B5EF4-FFF2-40B4-BE49-F238E27FC236}">
                        <a16:creationId xmlns:a16="http://schemas.microsoft.com/office/drawing/2014/main" id="{4B2C18AF-BE82-471D-A537-AB3C1E0F49B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1"/>
                    <a:ext cx="648082" cy="288039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800"/>
                        </a:moveTo>
                        <a:lnTo>
                          <a:pt x="4320" y="0"/>
                        </a:lnTo>
                        <a:lnTo>
                          <a:pt x="17280" y="0"/>
                        </a:lnTo>
                        <a:lnTo>
                          <a:pt x="21600" y="10800"/>
                        </a:lnTo>
                        <a:lnTo>
                          <a:pt x="17280" y="21600"/>
                        </a:lnTo>
                        <a:lnTo>
                          <a:pt x="432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8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  <p:sp>
                <p:nvSpPr>
                  <p:cNvPr id="4186" name="Rectangle 90">
                    <a:extLst>
                      <a:ext uri="{FF2B5EF4-FFF2-40B4-BE49-F238E27FC236}">
                        <a16:creationId xmlns:a16="http://schemas.microsoft.com/office/drawing/2014/main" id="{B4FC27EF-3224-48E2-84E8-289576DA55D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614" y="74167"/>
                    <a:ext cx="388849" cy="1397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/>
                    <a:r>
                      <a:rPr lang="en-US" altLang="en-US" sz="800">
                        <a:latin typeface="Avenir Medium" charset="0"/>
                        <a:ea typeface="Avenir Medium" charset="0"/>
                        <a:cs typeface="Avenir Medium" charset="0"/>
                        <a:sym typeface="Avenir Medium" charset="0"/>
                      </a:rPr>
                      <a:t>APP</a:t>
                    </a:r>
                    <a:endParaRPr lang="en-US" altLang="en-US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</p:grpSp>
            <p:grpSp>
              <p:nvGrpSpPr>
                <p:cNvPr id="4187" name="Group 91">
                  <a:extLst>
                    <a:ext uri="{FF2B5EF4-FFF2-40B4-BE49-F238E27FC236}">
                      <a16:creationId xmlns:a16="http://schemas.microsoft.com/office/drawing/2014/main" id="{A3546ED4-8C02-4FB5-82E9-A196223C12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2170" y="1584176"/>
                  <a:ext cx="648082" cy="288041"/>
                  <a:chOff x="-1" y="-2"/>
                  <a:chExt cx="648082" cy="288041"/>
                </a:xfrm>
              </p:grpSpPr>
              <p:sp>
                <p:nvSpPr>
                  <p:cNvPr id="4188" name="AutoShape 92">
                    <a:extLst>
                      <a:ext uri="{FF2B5EF4-FFF2-40B4-BE49-F238E27FC236}">
                        <a16:creationId xmlns:a16="http://schemas.microsoft.com/office/drawing/2014/main" id="{1C6551EE-12C7-421D-BC1D-E4C808C2C7E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1" y="-2"/>
                    <a:ext cx="648082" cy="288041"/>
                  </a:xfrm>
                  <a:custGeom>
                    <a:avLst/>
                    <a:gdLst>
                      <a:gd name="T0" fmla="*/ 10800 w 21600"/>
                      <a:gd name="T1" fmla="*/ 10800 h 21600"/>
                      <a:gd name="T2" fmla="*/ 10800 w 21600"/>
                      <a:gd name="T3" fmla="*/ 10800 h 21600"/>
                      <a:gd name="T4" fmla="*/ 10800 w 21600"/>
                      <a:gd name="T5" fmla="*/ 10800 h 21600"/>
                      <a:gd name="T6" fmla="*/ 10800 w 21600"/>
                      <a:gd name="T7" fmla="*/ 108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800"/>
                        </a:moveTo>
                        <a:lnTo>
                          <a:pt x="4320" y="0"/>
                        </a:lnTo>
                        <a:lnTo>
                          <a:pt x="17280" y="0"/>
                        </a:lnTo>
                        <a:lnTo>
                          <a:pt x="21600" y="10800"/>
                        </a:lnTo>
                        <a:lnTo>
                          <a:pt x="17280" y="21600"/>
                        </a:lnTo>
                        <a:lnTo>
                          <a:pt x="4320" y="2160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5400" cap="flat" cmpd="sng">
                    <a:solidFill>
                      <a:srgbClr val="000000"/>
                    </a:solidFill>
                    <a:prstDash val="solid"/>
                    <a:bevel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/>
                  <a:lstStyle/>
                  <a:p>
                    <a:pPr algn="ctr"/>
                    <a:endParaRPr lang="en-US" altLang="en-US" sz="8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  <p:sp>
                <p:nvSpPr>
                  <p:cNvPr id="4189" name="Rectangle 93">
                    <a:extLst>
                      <a:ext uri="{FF2B5EF4-FFF2-40B4-BE49-F238E27FC236}">
                        <a16:creationId xmlns:a16="http://schemas.microsoft.com/office/drawing/2014/main" id="{33F90698-7F4D-4DFB-A2BA-E05116820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9614" y="74167"/>
                    <a:ext cx="388849" cy="13970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/>
                  <a:p>
                    <a:pPr algn="ctr"/>
                    <a:r>
                      <a:rPr lang="en-US" altLang="en-US" sz="800">
                        <a:latin typeface="Avenir Medium" charset="0"/>
                        <a:ea typeface="Avenir Medium" charset="0"/>
                        <a:cs typeface="Avenir Medium" charset="0"/>
                        <a:sym typeface="Avenir Medium" charset="0"/>
                      </a:rPr>
                      <a:t>APP</a:t>
                    </a:r>
                    <a:endParaRPr lang="en-US" altLang="en-US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endParaRPr>
                  </a:p>
                </p:txBody>
              </p:sp>
            </p:grpSp>
            <p:sp>
              <p:nvSpPr>
                <p:cNvPr id="4190" name="AutoShape 94">
                  <a:extLst>
                    <a:ext uri="{FF2B5EF4-FFF2-40B4-BE49-F238E27FC236}">
                      <a16:creationId xmlns:a16="http://schemas.microsoft.com/office/drawing/2014/main" id="{3CFF0134-6F0F-478C-AEF0-B2D1692E6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828093" y="1944219"/>
                  <a:ext cx="1440168" cy="5760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91" name="AutoShape 95">
                  <a:extLst>
                    <a:ext uri="{FF2B5EF4-FFF2-40B4-BE49-F238E27FC236}">
                      <a16:creationId xmlns:a16="http://schemas.microsoft.com/office/drawing/2014/main" id="{3E4EFCBF-1E57-4C58-9B57-182FFE729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531060" y="1431160"/>
                  <a:ext cx="378046" cy="720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92" name="AutoShape 96">
                  <a:extLst>
                    <a:ext uri="{FF2B5EF4-FFF2-40B4-BE49-F238E27FC236}">
                      <a16:creationId xmlns:a16="http://schemas.microsoft.com/office/drawing/2014/main" id="{504E8E09-7B6C-4EBB-9A8C-881F5D2A4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0800000" flipH="1">
                  <a:off x="1584180" y="1251141"/>
                  <a:ext cx="144020" cy="11701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93" name="AutoShape 97">
                  <a:extLst>
                    <a:ext uri="{FF2B5EF4-FFF2-40B4-BE49-F238E27FC236}">
                      <a16:creationId xmlns:a16="http://schemas.microsoft.com/office/drawing/2014/main" id="{6692E244-3C02-4C60-9A8F-740EE7D581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080122" y="1728195"/>
                  <a:ext cx="432053" cy="72011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4194" name="Group 98">
                <a:extLst>
                  <a:ext uri="{FF2B5EF4-FFF2-40B4-BE49-F238E27FC236}">
                    <a16:creationId xmlns:a16="http://schemas.microsoft.com/office/drawing/2014/main" id="{45AAC894-CC55-4661-A2FD-2967DA3A4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6024" y="0"/>
                <a:ext cx="2483779" cy="1065530"/>
                <a:chOff x="0" y="0"/>
                <a:chExt cx="2483778" cy="1065530"/>
              </a:xfrm>
            </p:grpSpPr>
            <p:sp>
              <p:nvSpPr>
                <p:cNvPr id="4195" name="AutoShape 99">
                  <a:extLst>
                    <a:ext uri="{FF2B5EF4-FFF2-40B4-BE49-F238E27FC236}">
                      <a16:creationId xmlns:a16="http://schemas.microsoft.com/office/drawing/2014/main" id="{66EFD16D-4689-41CF-A283-ACA257B728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0" y="28706"/>
                  <a:ext cx="2483778" cy="1008119"/>
                </a:xfrm>
                <a:prstGeom prst="chevron">
                  <a:avLst>
                    <a:gd name="adj" fmla="val 50005"/>
                  </a:avLst>
                </a:prstGeom>
                <a:solidFill>
                  <a:srgbClr val="FFFFFF"/>
                </a:solidFill>
                <a:ln w="635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2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96" name="Rectangle 100">
                  <a:extLst>
                    <a:ext uri="{FF2B5EF4-FFF2-40B4-BE49-F238E27FC236}">
                      <a16:creationId xmlns:a16="http://schemas.microsoft.com/office/drawing/2014/main" id="{5792493B-4116-4A5E-A650-016D48AC7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56" y="0"/>
                  <a:ext cx="1475665" cy="1065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br>
                    <a:rPr lang="en-US" altLang="en-US"/>
                  </a:br>
                  <a:r>
                    <a:rPr lang="en-US" altLang="en-US" sz="12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10’s: Cloud</a:t>
                  </a:r>
                  <a:br>
                    <a:rPr lang="en-US" altLang="en-US" sz="12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</a:br>
                  <a:r>
                    <a:rPr lang="en-US" altLang="en-US" sz="11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Virtual, Scalable, Unified</a:t>
                  </a:r>
                  <a:endParaRPr lang="en-US" altLang="en-US"/>
                </a:p>
              </p:txBody>
            </p:sp>
          </p:grpSp>
        </p:grpSp>
      </p:grpSp>
      <p:grpSp>
        <p:nvGrpSpPr>
          <p:cNvPr id="4197" name="Group 101">
            <a:extLst>
              <a:ext uri="{FF2B5EF4-FFF2-40B4-BE49-F238E27FC236}">
                <a16:creationId xmlns:a16="http://schemas.microsoft.com/office/drawing/2014/main" id="{8FC347D3-81E0-40FC-A477-5B36752CB621}"/>
              </a:ext>
            </a:extLst>
          </p:cNvPr>
          <p:cNvGrpSpPr>
            <a:grpSpLocks/>
          </p:cNvGrpSpPr>
          <p:nvPr/>
        </p:nvGrpSpPr>
        <p:grpSpPr bwMode="auto">
          <a:xfrm>
            <a:off x="2085975" y="1339850"/>
            <a:ext cx="2555875" cy="4745038"/>
            <a:chOff x="-3" y="-2"/>
            <a:chExt cx="2555785" cy="4745105"/>
          </a:xfrm>
        </p:grpSpPr>
        <p:grpSp>
          <p:nvGrpSpPr>
            <p:cNvPr id="4198" name="Group 102">
              <a:extLst>
                <a:ext uri="{FF2B5EF4-FFF2-40B4-BE49-F238E27FC236}">
                  <a16:creationId xmlns:a16="http://schemas.microsoft.com/office/drawing/2014/main" id="{2C07D4A3-57EE-44C4-A3DC-930364B2B9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2592286"/>
              <a:ext cx="2304268" cy="2152817"/>
              <a:chOff x="-3" y="-2"/>
              <a:chExt cx="2304268" cy="2152817"/>
            </a:xfrm>
          </p:grpSpPr>
          <p:grpSp>
            <p:nvGrpSpPr>
              <p:cNvPr id="4199" name="Group 103">
                <a:extLst>
                  <a:ext uri="{FF2B5EF4-FFF2-40B4-BE49-F238E27FC236}">
                    <a16:creationId xmlns:a16="http://schemas.microsoft.com/office/drawing/2014/main" id="{B4625D1D-87DD-4C26-98B8-407CB882A9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" y="-2"/>
                <a:ext cx="2304268" cy="1255353"/>
                <a:chOff x="-3" y="-1"/>
                <a:chExt cx="2304268" cy="1255353"/>
              </a:xfrm>
            </p:grpSpPr>
            <p:sp>
              <p:nvSpPr>
                <p:cNvPr id="4200" name="Rectangle 104">
                  <a:extLst>
                    <a:ext uri="{FF2B5EF4-FFF2-40B4-BE49-F238E27FC236}">
                      <a16:creationId xmlns:a16="http://schemas.microsoft.com/office/drawing/2014/main" id="{EBABB802-68CC-40DB-9AD7-110FBD2E8B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047" y="489656"/>
                  <a:ext cx="1415234" cy="2819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45718" tIns="45718" rIns="45718" bIns="45718">
                  <a:spAutoFit/>
                </a:bodyPr>
                <a:lstStyle/>
                <a:p>
                  <a:pPr algn="ctr"/>
                  <a:r>
                    <a:rPr lang="en-US" altLang="en-US" sz="1100">
                      <a:latin typeface="Avenir Medium" charset="0"/>
                      <a:ea typeface="Avenir Medium" charset="0"/>
                      <a:cs typeface="Avenir Medium" charset="0"/>
                      <a:sym typeface="Avenir Medium" charset="0"/>
                    </a:rPr>
                    <a:t>CLIENTS</a:t>
                  </a:r>
                  <a:endParaRPr lang="en-US" altLang="en-US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endParaRPr>
                </a:p>
              </p:txBody>
            </p:sp>
            <p:sp>
              <p:nvSpPr>
                <p:cNvPr id="4201" name="AutoShape 105">
                  <a:extLst>
                    <a:ext uri="{FF2B5EF4-FFF2-40B4-BE49-F238E27FC236}">
                      <a16:creationId xmlns:a16="http://schemas.microsoft.com/office/drawing/2014/main" id="{8840E2B4-8EBF-4DD3-BDE0-9D9E8E67A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97433" y="-39924"/>
                  <a:ext cx="750781" cy="830627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02" name="AutoShape 106">
                  <a:extLst>
                    <a:ext uri="{FF2B5EF4-FFF2-40B4-BE49-F238E27FC236}">
                      <a16:creationId xmlns:a16="http://schemas.microsoft.com/office/drawing/2014/main" id="{361A2564-39DC-48A0-8C75-A3030A64C0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 flipH="1">
                  <a:off x="1192052" y="-3921"/>
                  <a:ext cx="750781" cy="75861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cubicBezTo>
                        <a:pt x="5400" y="0"/>
                        <a:pt x="10800" y="5400"/>
                        <a:pt x="10800" y="10800"/>
                      </a:cubicBezTo>
                      <a:cubicBezTo>
                        <a:pt x="10800" y="16200"/>
                        <a:pt x="16200" y="21600"/>
                        <a:pt x="21600" y="21600"/>
                      </a:cubicBezTo>
                    </a:path>
                  </a:pathLst>
                </a:custGeom>
                <a:noFill/>
                <a:ln w="25400" cap="flat" cmpd="sng">
                  <a:solidFill>
                    <a:srgbClr val="BBE0E3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>
                  <a:outerShdw blurRad="38100" dist="20000" dir="5400000" algn="ctr" rotWithShape="0">
                    <a:srgbClr val="00000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/>
                <a:lstStyle/>
                <a:p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grpSp>
              <p:nvGrpSpPr>
                <p:cNvPr id="4203" name="Group 107">
                  <a:extLst>
                    <a:ext uri="{FF2B5EF4-FFF2-40B4-BE49-F238E27FC236}">
                      <a16:creationId xmlns:a16="http://schemas.microsoft.com/office/drawing/2014/main" id="{3970213F-D3D3-4FB7-9F5E-0201AACA280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3" y="669843"/>
                  <a:ext cx="2304269" cy="585509"/>
                  <a:chOff x="-2" y="-3"/>
                  <a:chExt cx="2304268" cy="585508"/>
                </a:xfrm>
              </p:grpSpPr>
              <p:pic>
                <p:nvPicPr>
                  <p:cNvPr id="4204" name="Picture 108">
                    <a:extLst>
                      <a:ext uri="{FF2B5EF4-FFF2-40B4-BE49-F238E27FC236}">
                        <a16:creationId xmlns:a16="http://schemas.microsoft.com/office/drawing/2014/main" id="{35F49B14-CF19-4973-8D4A-BE86F9115F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589241" y="80928"/>
                    <a:ext cx="715025" cy="5045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miter lim="0"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grpSp>
                <p:nvGrpSpPr>
                  <p:cNvPr id="4205" name="Group 109">
                    <a:extLst>
                      <a:ext uri="{FF2B5EF4-FFF2-40B4-BE49-F238E27FC236}">
                        <a16:creationId xmlns:a16="http://schemas.microsoft.com/office/drawing/2014/main" id="{1BC5178D-3F4D-4BF0-9498-A2E2B6FB72F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" y="-3"/>
                    <a:ext cx="1440174" cy="585508"/>
                    <a:chOff x="-2" y="-2"/>
                    <a:chExt cx="1440175" cy="585508"/>
                  </a:xfrm>
                </p:grpSpPr>
                <p:pic>
                  <p:nvPicPr>
                    <p:cNvPr id="4206" name="Picture 110">
                      <a:extLst>
                        <a:ext uri="{FF2B5EF4-FFF2-40B4-BE49-F238E27FC236}">
                          <a16:creationId xmlns:a16="http://schemas.microsoft.com/office/drawing/2014/main" id="{9D410C86-83E0-482D-BD1D-67F98BF2D66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-2" y="80927"/>
                      <a:ext cx="715028" cy="50457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12700" cap="flat" cmpd="sng">
                          <a:solidFill>
                            <a:srgbClr val="000000"/>
                          </a:solidFill>
                          <a:prstDash val="solid"/>
                          <a:miter lim="0"/>
                          <a:headEnd type="none" w="med" len="med"/>
                          <a:tailEnd type="none" w="med" len="med"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</p:pic>
                <p:grpSp>
                  <p:nvGrpSpPr>
                    <p:cNvPr id="4207" name="Group 111">
                      <a:extLst>
                        <a:ext uri="{FF2B5EF4-FFF2-40B4-BE49-F238E27FC236}">
                          <a16:creationId xmlns:a16="http://schemas.microsoft.com/office/drawing/2014/main" id="{69F4D019-1E37-4A4B-ADFB-99A4C25E17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64097" y="-3"/>
                      <a:ext cx="576076" cy="515902"/>
                      <a:chOff x="-1" y="-1"/>
                      <a:chExt cx="576076" cy="515901"/>
                    </a:xfrm>
                  </p:grpSpPr>
                  <p:sp>
                    <p:nvSpPr>
                      <p:cNvPr id="4208" name="AutoShape 112">
                        <a:extLst>
                          <a:ext uri="{FF2B5EF4-FFF2-40B4-BE49-F238E27FC236}">
                            <a16:creationId xmlns:a16="http://schemas.microsoft.com/office/drawing/2014/main" id="{6E31E265-7727-47E8-9D3A-0413F4299139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-1" y="167850"/>
                        <a:ext cx="576076" cy="348050"/>
                      </a:xfrm>
                      <a:custGeom>
                        <a:avLst/>
                        <a:gdLst>
                          <a:gd name="T0" fmla="*/ 10800 w 21600"/>
                          <a:gd name="T1" fmla="*/ 10800 h 21600"/>
                          <a:gd name="T2" fmla="*/ 10800 w 21600"/>
                          <a:gd name="T3" fmla="*/ 10800 h 21600"/>
                          <a:gd name="T4" fmla="*/ 10800 w 21600"/>
                          <a:gd name="T5" fmla="*/ 10800 h 21600"/>
                          <a:gd name="T6" fmla="*/ 10800 w 21600"/>
                          <a:gd name="T7" fmla="*/ 108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21600" h="21600">
                            <a:moveTo>
                              <a:pt x="2175" y="21600"/>
                            </a:moveTo>
                            <a:cubicBezTo>
                              <a:pt x="1574" y="21600"/>
                              <a:pt x="1087" y="20794"/>
                              <a:pt x="1087" y="19800"/>
                            </a:cubicBezTo>
                            <a:lnTo>
                              <a:pt x="1087" y="12600"/>
                            </a:lnTo>
                            <a:cubicBezTo>
                              <a:pt x="1087" y="11606"/>
                              <a:pt x="601" y="10800"/>
                              <a:pt x="0" y="10800"/>
                            </a:cubicBezTo>
                            <a:cubicBezTo>
                              <a:pt x="601" y="10800"/>
                              <a:pt x="1087" y="9994"/>
                              <a:pt x="1087" y="9000"/>
                            </a:cubicBezTo>
                            <a:lnTo>
                              <a:pt x="1087" y="1800"/>
                            </a:lnTo>
                            <a:cubicBezTo>
                              <a:pt x="1087" y="806"/>
                              <a:pt x="1574" y="0"/>
                              <a:pt x="2175" y="0"/>
                            </a:cubicBezTo>
                            <a:moveTo>
                              <a:pt x="19425" y="0"/>
                            </a:moveTo>
                            <a:cubicBezTo>
                              <a:pt x="20026" y="0"/>
                              <a:pt x="20513" y="806"/>
                              <a:pt x="20513" y="1800"/>
                            </a:cubicBezTo>
                            <a:lnTo>
                              <a:pt x="20513" y="9000"/>
                            </a:lnTo>
                            <a:cubicBezTo>
                              <a:pt x="20513" y="9994"/>
                              <a:pt x="20999" y="10800"/>
                              <a:pt x="21600" y="10800"/>
                            </a:cubicBezTo>
                            <a:cubicBezTo>
                              <a:pt x="20999" y="10800"/>
                              <a:pt x="20513" y="11606"/>
                              <a:pt x="20513" y="12600"/>
                            </a:cubicBezTo>
                            <a:lnTo>
                              <a:pt x="20513" y="19800"/>
                            </a:lnTo>
                            <a:cubicBezTo>
                              <a:pt x="20513" y="20794"/>
                              <a:pt x="20026" y="21600"/>
                              <a:pt x="19425" y="21600"/>
                            </a:cubicBezTo>
                          </a:path>
                        </a:pathLst>
                      </a:custGeom>
                      <a:noFill/>
                      <a:ln w="9525" cap="flat" cmpd="sng">
                        <a:solidFill>
                          <a:srgbClr val="000000"/>
                        </a:solidFill>
                        <a:prstDash val="solid"/>
                        <a:bevel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lIns="0" tIns="0" rIns="0" bIns="0" anchor="ctr"/>
                      <a:lstStyle/>
                      <a:p>
                        <a:pPr algn="ctr"/>
                        <a:endParaRPr lang="en-US" altLang="en-US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09" name="Rectangle 113">
                        <a:extLst>
                          <a:ext uri="{FF2B5EF4-FFF2-40B4-BE49-F238E27FC236}">
                            <a16:creationId xmlns:a16="http://schemas.microsoft.com/office/drawing/2014/main" id="{A0AD5415-F459-484A-B4DD-FE7FB21FD993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778" y="-1"/>
                        <a:ext cx="408937" cy="437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rgbClr val="000000"/>
                            </a:solidFill>
                            <a:prstDash val="solid"/>
                            <a:miter lim="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45718" tIns="45718" rIns="45718" bIns="45718">
                        <a:spAutoFit/>
                      </a:bodyPr>
                      <a:lstStyle/>
                      <a:p>
                        <a:r>
                          <a:rPr lang="en-US" altLang="en-US" sz="2400">
                            <a:latin typeface="Arial" panose="020B0604020202020204" pitchFamily="34" charset="0"/>
                            <a:cs typeface="Arial" panose="020B0604020202020204" pitchFamily="34" charset="0"/>
                            <a:sym typeface="Arial" panose="020B0604020202020204" pitchFamily="34" charset="0"/>
                          </a:rPr>
                          <a:t>…</a:t>
                        </a:r>
                        <a:endParaRPr lang="en-US" altLang="en-US">
                          <a:latin typeface="Arial" panose="020B0604020202020204" pitchFamily="34" charset="0"/>
                          <a:cs typeface="Arial" panose="020B0604020202020204" pitchFamily="34" charset="0"/>
                          <a:sym typeface="Arial" panose="020B0604020202020204" pitchFamily="34" charset="0"/>
                        </a:endParaRPr>
                      </a:p>
                    </p:txBody>
                  </p:sp>
                </p:grpSp>
              </p:grpSp>
            </p:grpSp>
          </p:grpSp>
          <p:sp>
            <p:nvSpPr>
              <p:cNvPr id="4210" name="Rectangle 114">
                <a:extLst>
                  <a:ext uri="{FF2B5EF4-FFF2-40B4-BE49-F238E27FC236}">
                    <a16:creationId xmlns:a16="http://schemas.microsoft.com/office/drawing/2014/main" id="{DE6E588F-4CFD-4E22-AC88-1EEC2EBEA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61" y="1535457"/>
                <a:ext cx="2047795" cy="6173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45718" tIns="45718" rIns="45718" bIns="45718">
                <a:spAutoFit/>
              </a:bodyPr>
              <a:lstStyle/>
              <a:p>
                <a:pPr algn="ctr"/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Focus for Windows</a:t>
                </a:r>
                <a:b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</a:br>
                <a:r>
                  <a: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rPr>
                  <a:t>EDA / SQL</a:t>
                </a:r>
                <a:endParaRPr lang="en-US" altLang="en-US"/>
              </a:p>
            </p:txBody>
          </p:sp>
        </p:grpSp>
        <p:grpSp>
          <p:nvGrpSpPr>
            <p:cNvPr id="4211" name="Group 115">
              <a:extLst>
                <a:ext uri="{FF2B5EF4-FFF2-40B4-BE49-F238E27FC236}">
                  <a16:creationId xmlns:a16="http://schemas.microsoft.com/office/drawing/2014/main" id="{5C691CA8-3DFA-4E41-93A1-F0DE1FA79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24" y="1080119"/>
              <a:ext cx="1944221" cy="1512177"/>
              <a:chOff x="0" y="-1"/>
              <a:chExt cx="1944221" cy="1512176"/>
            </a:xfrm>
          </p:grpSpPr>
          <p:sp>
            <p:nvSpPr>
              <p:cNvPr id="4212" name="AutoShape 116">
                <a:extLst>
                  <a:ext uri="{FF2B5EF4-FFF2-40B4-BE49-F238E27FC236}">
                    <a16:creationId xmlns:a16="http://schemas.microsoft.com/office/drawing/2014/main" id="{E5059F99-75FA-4E05-92E9-3718590F8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576066"/>
                <a:ext cx="1944221" cy="936109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>
                      <a:alpha val="95000"/>
                    </a:srgbClr>
                  </a:gs>
                  <a:gs pos="100000">
                    <a:srgbClr val="FFFFFF">
                      <a:alpha val="95000"/>
                    </a:srgbClr>
                  </a:gs>
                </a:gsLst>
                <a:lin ang="5400000"/>
              </a:gradFill>
              <a:ln w="9525" cap="flat" cmpd="sng">
                <a:solidFill>
                  <a:srgbClr val="F9F9F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4213" name="Group 117">
                <a:extLst>
                  <a:ext uri="{FF2B5EF4-FFF2-40B4-BE49-F238E27FC236}">
                    <a16:creationId xmlns:a16="http://schemas.microsoft.com/office/drawing/2014/main" id="{E959AFC0-A4C2-4985-BC3D-4FF53BED0E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061" y="-1"/>
                <a:ext cx="720089" cy="432054"/>
                <a:chOff x="-1" y="-1"/>
                <a:chExt cx="720088" cy="432054"/>
              </a:xfrm>
            </p:grpSpPr>
            <p:sp>
              <p:nvSpPr>
                <p:cNvPr id="4214" name="AutoShape 118">
                  <a:extLst>
                    <a:ext uri="{FF2B5EF4-FFF2-40B4-BE49-F238E27FC236}">
                      <a16:creationId xmlns:a16="http://schemas.microsoft.com/office/drawing/2014/main" id="{045D5514-7F50-4E1B-9D16-D29E132A27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-1"/>
                  <a:ext cx="720088" cy="4320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15" name="AutoShape 119">
                  <a:extLst>
                    <a:ext uri="{FF2B5EF4-FFF2-40B4-BE49-F238E27FC236}">
                      <a16:creationId xmlns:a16="http://schemas.microsoft.com/office/drawing/2014/main" id="{0A840474-FEE8-4DFC-940D-343762C33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-1"/>
                  <a:ext cx="720088" cy="432054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600" y="3600"/>
                      </a:moveTo>
                      <a:cubicBezTo>
                        <a:pt x="21600" y="5588"/>
                        <a:pt x="16765" y="7200"/>
                        <a:pt x="10800" y="7200"/>
                      </a:cubicBezTo>
                      <a:cubicBezTo>
                        <a:pt x="4835" y="7200"/>
                        <a:pt x="0" y="5588"/>
                        <a:pt x="0" y="3600"/>
                      </a:cubicBezTo>
                      <a:moveTo>
                        <a:pt x="0" y="3600"/>
                      </a:moveTo>
                      <a:cubicBezTo>
                        <a:pt x="0" y="1612"/>
                        <a:pt x="4835" y="0"/>
                        <a:pt x="10800" y="0"/>
                      </a:cubicBezTo>
                      <a:cubicBezTo>
                        <a:pt x="16765" y="0"/>
                        <a:pt x="21600" y="1612"/>
                        <a:pt x="21600" y="3600"/>
                      </a:cubicBezTo>
                      <a:lnTo>
                        <a:pt x="21600" y="18000"/>
                      </a:lnTo>
                      <a:cubicBezTo>
                        <a:pt x="21600" y="19988"/>
                        <a:pt x="16765" y="21600"/>
                        <a:pt x="10800" y="21600"/>
                      </a:cubicBezTo>
                      <a:cubicBezTo>
                        <a:pt x="4835" y="21600"/>
                        <a:pt x="0" y="19988"/>
                        <a:pt x="0" y="18000"/>
                      </a:cubicBezTo>
                      <a:close/>
                    </a:path>
                  </a:pathLst>
                </a:custGeom>
                <a:noFill/>
                <a:ln w="25400" cap="flat" cmpd="sng">
                  <a:solidFill>
                    <a:srgbClr val="000000"/>
                  </a:solidFill>
                  <a:prstDash val="solid"/>
                  <a:bevel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/>
                <a:lstStyle/>
                <a:p>
                  <a:pPr algn="ctr"/>
                  <a:endParaRPr lang="en-US" altLang="en-US" sz="1400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216" name="Rectangle 120">
                  <a:extLst>
                    <a:ext uri="{FF2B5EF4-FFF2-40B4-BE49-F238E27FC236}">
                      <a16:creationId xmlns:a16="http://schemas.microsoft.com/office/drawing/2014/main" id="{266B42BE-9A16-4299-A9D6-9955A4CBC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" y="153337"/>
                  <a:ext cx="720088" cy="1973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 anchor="ctr">
                  <a:spAutoFit/>
                </a:bodyPr>
                <a:lstStyle/>
                <a:p>
                  <a:pPr algn="ctr"/>
                  <a:r>
                    <a:rPr lang="en-US" altLang="en-US" sz="1400">
                      <a:latin typeface="Arial" panose="020B0604020202020204" pitchFamily="34" charset="0"/>
                      <a:cs typeface="Arial" panose="020B0604020202020204" pitchFamily="34" charset="0"/>
                      <a:sym typeface="Arial" panose="020B0604020202020204" pitchFamily="34" charset="0"/>
                    </a:rPr>
                    <a:t>DB</a:t>
                  </a:r>
                  <a:endParaRPr lang="en-US" altLang="en-US"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217" name="Group 121">
              <a:extLst>
                <a:ext uri="{FF2B5EF4-FFF2-40B4-BE49-F238E27FC236}">
                  <a16:creationId xmlns:a16="http://schemas.microsoft.com/office/drawing/2014/main" id="{5A325408-FC4D-4D07-BD65-646C6E39DB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08" y="-2"/>
              <a:ext cx="2483774" cy="1008119"/>
              <a:chOff x="0" y="-1"/>
              <a:chExt cx="2483774" cy="1008119"/>
            </a:xfrm>
          </p:grpSpPr>
          <p:sp>
            <p:nvSpPr>
              <p:cNvPr id="4218" name="AutoShape 122">
                <a:extLst>
                  <a:ext uri="{FF2B5EF4-FFF2-40B4-BE49-F238E27FC236}">
                    <a16:creationId xmlns:a16="http://schemas.microsoft.com/office/drawing/2014/main" id="{A6FF98C8-5A95-4B31-ACE7-E431A7D67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-1"/>
                <a:ext cx="2483774" cy="1008119"/>
              </a:xfrm>
              <a:prstGeom prst="chevron">
                <a:avLst>
                  <a:gd name="adj" fmla="val 50005"/>
                </a:avLst>
              </a:prstGeom>
              <a:solidFill>
                <a:srgbClr val="FFFFFF"/>
              </a:solidFill>
              <a:ln w="635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>
                  <a:lnSpc>
                    <a:spcPct val="130000"/>
                  </a:lnSpc>
                </a:pPr>
                <a:endParaRPr lang="en-US" altLang="en-US" sz="11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4219" name="Rectangle 123">
                <a:extLst>
                  <a:ext uri="{FF2B5EF4-FFF2-40B4-BE49-F238E27FC236}">
                    <a16:creationId xmlns:a16="http://schemas.microsoft.com/office/drawing/2014/main" id="{2BB3F6E1-11C7-4B2D-8E9F-529BB82CC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055" y="152901"/>
                <a:ext cx="1475662" cy="7023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en-US" sz="12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90’s: Client Server</a:t>
                </a:r>
                <a:br>
                  <a:rPr lang="en-US" altLang="en-US" sz="12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</a:br>
                <a:r>
                  <a:rPr lang="en-US" altLang="en-US" sz="11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Centralized, More Scalable,  App Silos</a:t>
                </a:r>
                <a:endParaRPr lang="en-US" altLang="en-US"/>
              </a:p>
            </p:txBody>
          </p:sp>
        </p:grpSp>
        <p:sp>
          <p:nvSpPr>
            <p:cNvPr id="4220" name="Rectangle 124">
              <a:extLst>
                <a:ext uri="{FF2B5EF4-FFF2-40B4-BE49-F238E27FC236}">
                  <a16:creationId xmlns:a16="http://schemas.microsoft.com/office/drawing/2014/main" id="{CE3BE7CA-F2A1-4D2C-A33E-AB95C899B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35" y="1672571"/>
              <a:ext cx="1440164" cy="350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/>
              <a:r>
                <a: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Server</a:t>
              </a:r>
            </a:p>
          </p:txBody>
        </p:sp>
        <p:grpSp>
          <p:nvGrpSpPr>
            <p:cNvPr id="4221" name="Group 125">
              <a:extLst>
                <a:ext uri="{FF2B5EF4-FFF2-40B4-BE49-F238E27FC236}">
                  <a16:creationId xmlns:a16="http://schemas.microsoft.com/office/drawing/2014/main" id="{A58CCC99-BD45-4009-B3E4-DDA8281102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417" y="2104617"/>
              <a:ext cx="648079" cy="288040"/>
              <a:chOff x="-2" y="-2"/>
              <a:chExt cx="648080" cy="288041"/>
            </a:xfrm>
          </p:grpSpPr>
          <p:sp>
            <p:nvSpPr>
              <p:cNvPr id="4222" name="AutoShape 126">
                <a:extLst>
                  <a:ext uri="{FF2B5EF4-FFF2-40B4-BE49-F238E27FC236}">
                    <a16:creationId xmlns:a16="http://schemas.microsoft.com/office/drawing/2014/main" id="{A54B1964-D4E2-4874-8856-B9F412639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648080" cy="2880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lnTo>
                      <a:pt x="4320" y="0"/>
                    </a:ln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432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8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4223" name="Rectangle 127">
                <a:extLst>
                  <a:ext uri="{FF2B5EF4-FFF2-40B4-BE49-F238E27FC236}">
                    <a16:creationId xmlns:a16="http://schemas.microsoft.com/office/drawing/2014/main" id="{E703FEF8-AF33-4288-91CB-92450EBE8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13" y="74167"/>
                <a:ext cx="388848" cy="139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 sz="8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APP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4224" name="Group 128">
              <a:extLst>
                <a:ext uri="{FF2B5EF4-FFF2-40B4-BE49-F238E27FC236}">
                  <a16:creationId xmlns:a16="http://schemas.microsoft.com/office/drawing/2014/main" id="{03FA471A-5FDE-48D6-896C-64C6AE64A6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12529" y="2104617"/>
              <a:ext cx="648079" cy="288040"/>
              <a:chOff x="-2" y="-2"/>
              <a:chExt cx="648080" cy="288041"/>
            </a:xfrm>
          </p:grpSpPr>
          <p:sp>
            <p:nvSpPr>
              <p:cNvPr id="4225" name="AutoShape 129">
                <a:extLst>
                  <a:ext uri="{FF2B5EF4-FFF2-40B4-BE49-F238E27FC236}">
                    <a16:creationId xmlns:a16="http://schemas.microsoft.com/office/drawing/2014/main" id="{8DB2803B-95A7-4E44-A005-A751C5C7C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648080" cy="28804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lnTo>
                      <a:pt x="4320" y="0"/>
                    </a:lnTo>
                    <a:lnTo>
                      <a:pt x="17280" y="0"/>
                    </a:lnTo>
                    <a:lnTo>
                      <a:pt x="21600" y="10800"/>
                    </a:lnTo>
                    <a:lnTo>
                      <a:pt x="17280" y="21600"/>
                    </a:lnTo>
                    <a:lnTo>
                      <a:pt x="432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25400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/>
              <a:lstStyle/>
              <a:p>
                <a:pPr algn="ctr"/>
                <a:endParaRPr lang="en-US" altLang="en-US" sz="8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4226" name="Rectangle 130">
                <a:extLst>
                  <a:ext uri="{FF2B5EF4-FFF2-40B4-BE49-F238E27FC236}">
                    <a16:creationId xmlns:a16="http://schemas.microsoft.com/office/drawing/2014/main" id="{4A88F38A-2EEB-4692-90AC-8638382BA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13" y="74167"/>
                <a:ext cx="388848" cy="139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/>
                <a:r>
                  <a:rPr lang="en-US" altLang="en-US" sz="800"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APP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</p:grpSp>
      <p:sp>
        <p:nvSpPr>
          <p:cNvPr id="4227" name="Rectangle 131">
            <a:extLst>
              <a:ext uri="{FF2B5EF4-FFF2-40B4-BE49-F238E27FC236}">
                <a16:creationId xmlns:a16="http://schemas.microsoft.com/office/drawing/2014/main" id="{C3BB4E3C-2AC8-4BAD-AFD1-6CA1B5718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175"/>
            <a:ext cx="8229600" cy="982663"/>
          </a:xfrm>
        </p:spPr>
        <p:txBody>
          <a:bodyPr lIns="0" tIns="0" rIns="0" bIns="0"/>
          <a:lstStyle/>
          <a:p>
            <a:r>
              <a:rPr lang="en-US" altLang="en-US"/>
              <a:t>Architectural Evolution</a:t>
            </a:r>
            <a:endParaRPr lang="en-US" altLang="en-US" sz="1800">
              <a:effectLst/>
            </a:endParaRPr>
          </a:p>
        </p:txBody>
      </p:sp>
      <p:sp>
        <p:nvSpPr>
          <p:cNvPr id="4228" name="Rectangle 132">
            <a:extLst>
              <a:ext uri="{FF2B5EF4-FFF2-40B4-BE49-F238E27FC236}">
                <a16:creationId xmlns:a16="http://schemas.microsoft.com/office/drawing/2014/main" id="{5A0ADE93-B895-401D-9A37-B39FC5AD1630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001A35F2-97B4-419C-A5BA-5B87B34ACA2D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98426400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39842640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9842640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9842640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>
            <a:extLst>
              <a:ext uri="{FF2B5EF4-FFF2-40B4-BE49-F238E27FC236}">
                <a16:creationId xmlns:a16="http://schemas.microsoft.com/office/drawing/2014/main" id="{FCA2BAEB-56C3-4F57-9809-7E442EDB1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914400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Rectangle 2">
            <a:extLst>
              <a:ext uri="{FF2B5EF4-FFF2-40B4-BE49-F238E27FC236}">
                <a16:creationId xmlns:a16="http://schemas.microsoft.com/office/drawing/2014/main" id="{071C4F2C-F918-40EF-B0C0-05A4BAB7DFAF}"/>
              </a:ext>
            </a:extLst>
          </p:cNvPr>
          <p:cNvSpPr>
            <a:spLocks/>
          </p:cNvSpPr>
          <p:nvPr/>
        </p:nvSpPr>
        <p:spPr bwMode="auto">
          <a:xfrm>
            <a:off x="8743950" y="6540500"/>
            <a:ext cx="36195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CA644597-D5FC-4C04-945D-8EC40F309AAA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20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>
            <a:extLst>
              <a:ext uri="{FF2B5EF4-FFF2-40B4-BE49-F238E27FC236}">
                <a16:creationId xmlns:a16="http://schemas.microsoft.com/office/drawing/2014/main" id="{5E7FF858-A79A-47D5-888E-79A5F210F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433388"/>
            <a:ext cx="8410575" cy="614362"/>
          </a:xfrm>
        </p:spPr>
        <p:txBody>
          <a:bodyPr lIns="0" tIns="0" rIns="0" bIns="0" anchor="t"/>
          <a:lstStyle/>
          <a:p>
            <a:pPr algn="ctr">
              <a:lnSpc>
                <a:spcPct val="90000"/>
              </a:lnSpc>
            </a:pPr>
            <a:endParaRPr lang="en-US" altLang="en-US"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536F5BF7-4A3D-48A7-828E-FDDCD6CC4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9144000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>
            <a:extLst>
              <a:ext uri="{FF2B5EF4-FFF2-40B4-BE49-F238E27FC236}">
                <a16:creationId xmlns:a16="http://schemas.microsoft.com/office/drawing/2014/main" id="{F6857053-0ACF-442C-8375-A1314EF9D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713" y="433388"/>
            <a:ext cx="8410575" cy="614362"/>
          </a:xfrm>
        </p:spPr>
        <p:txBody>
          <a:bodyPr lIns="0" tIns="0" rIns="0" bIns="0" anchor="t"/>
          <a:lstStyle/>
          <a:p>
            <a:pPr algn="ctr">
              <a:lnSpc>
                <a:spcPct val="90000"/>
              </a:lnSpc>
            </a:pPr>
            <a:endParaRPr lang="en-US" altLang="en-US">
              <a:effectLst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076ECD7D-9ED0-4821-B477-397111DC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50"/>
            <a:ext cx="91440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>
            <a:extLst>
              <a:ext uri="{FF2B5EF4-FFF2-40B4-BE49-F238E27FC236}">
                <a16:creationId xmlns:a16="http://schemas.microsoft.com/office/drawing/2014/main" id="{9787D664-BB4A-4C8E-899A-DFA9F643C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3175"/>
            <a:ext cx="8229600" cy="847725"/>
          </a:xfrm>
        </p:spPr>
        <p:txBody>
          <a:bodyPr lIns="0" tIns="0" rIns="0" bIns="0"/>
          <a:lstStyle/>
          <a:p>
            <a:r>
              <a:rPr lang="en-US" altLang="en-US"/>
              <a:t>Cloud Trends Uncovered</a:t>
            </a:r>
            <a:endParaRPr lang="en-US" altLang="en-US" sz="1800">
              <a:effectLst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F5459201-28D4-4632-8AEA-B98DAF2DA690}"/>
              </a:ext>
            </a:extLst>
          </p:cNvPr>
          <p:cNvSpPr>
            <a:spLocks/>
          </p:cNvSpPr>
          <p:nvPr/>
        </p:nvSpPr>
        <p:spPr bwMode="auto">
          <a:xfrm>
            <a:off x="538163" y="2060575"/>
            <a:ext cx="7273925" cy="300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 marL="390525" indent="-39052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sell hardware you sell cloud, 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You buy hardware you buy cloud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There are different classes of clouds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Mult-instance over Multi-tenancy (security)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IoT is driving cloud to endpoint integration</a:t>
            </a:r>
            <a:b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</a:br>
            <a:endParaRPr lang="en-US" altLang="en-US" sz="20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The cloud has emerged as the future business platform</a:t>
            </a:r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D9EFB0E-C396-437E-97F2-105DD92C5817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CA7E23C0-AABA-4B56-A9A2-FC058049D354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23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D72D24D-DBF0-443C-837D-D32BE0D07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-7938"/>
            <a:ext cx="8229600" cy="981076"/>
          </a:xfrm>
        </p:spPr>
        <p:txBody>
          <a:bodyPr lIns="0" tIns="0" rIns="0" bIns="0"/>
          <a:lstStyle/>
          <a:p>
            <a:r>
              <a:rPr lang="en-US" altLang="en-US"/>
              <a:t>Separation of Responsibilities</a:t>
            </a:r>
            <a:endParaRPr lang="en-US" altLang="en-US" sz="1800">
              <a:effectLst/>
            </a:endParaRPr>
          </a:p>
        </p:txBody>
      </p:sp>
      <p:grpSp>
        <p:nvGrpSpPr>
          <p:cNvPr id="5122" name="Group 2">
            <a:extLst>
              <a:ext uri="{FF2B5EF4-FFF2-40B4-BE49-F238E27FC236}">
                <a16:creationId xmlns:a16="http://schemas.microsoft.com/office/drawing/2014/main" id="{E4DBF3A0-20F3-4033-BA80-34A97CF37DD7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2573338"/>
            <a:ext cx="1374775" cy="3230562"/>
            <a:chOff x="-2" y="-1"/>
            <a:chExt cx="1375057" cy="3230582"/>
          </a:xfrm>
        </p:grpSpPr>
        <p:grpSp>
          <p:nvGrpSpPr>
            <p:cNvPr id="5123" name="Group 3">
              <a:extLst>
                <a:ext uri="{FF2B5EF4-FFF2-40B4-BE49-F238E27FC236}">
                  <a16:creationId xmlns:a16="http://schemas.microsoft.com/office/drawing/2014/main" id="{F7BE1198-CA24-478D-B679-72EA731EB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-1"/>
              <a:ext cx="1371609" cy="365766"/>
              <a:chOff x="-1" y="-2"/>
              <a:chExt cx="1371609" cy="365767"/>
            </a:xfrm>
          </p:grpSpPr>
          <p:sp>
            <p:nvSpPr>
              <p:cNvPr id="5124" name="AutoShape 4">
                <a:extLst>
                  <a:ext uri="{FF2B5EF4-FFF2-40B4-BE49-F238E27FC236}">
                    <a16:creationId xmlns:a16="http://schemas.microsoft.com/office/drawing/2014/main" id="{9C32F349-5C08-4FC9-A62E-D40324C73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 b="1">
                  <a:solidFill>
                    <a:srgbClr val="262626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  <p:sp>
            <p:nvSpPr>
              <p:cNvPr id="5125" name="Rectangle 5">
                <a:extLst>
                  <a:ext uri="{FF2B5EF4-FFF2-40B4-BE49-F238E27FC236}">
                    <a16:creationId xmlns:a16="http://schemas.microsoft.com/office/drawing/2014/main" id="{EC3D8867-6525-4E28-A2E4-7E7E04EC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 b="1">
                    <a:solidFill>
                      <a:srgbClr val="262626"/>
                    </a:solidFill>
                    <a:latin typeface="Avenir Book" charset="0"/>
                    <a:ea typeface="Avenir Book" charset="0"/>
                    <a:cs typeface="Avenir Book" charset="0"/>
                    <a:sym typeface="Avenir Book" charset="0"/>
                  </a:rPr>
                  <a:t>Applications</a:t>
                </a:r>
                <a:endParaRPr lang="en-US" altLang="en-US"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</p:grpSp>
        <p:grpSp>
          <p:nvGrpSpPr>
            <p:cNvPr id="5126" name="Group 6">
              <a:extLst>
                <a:ext uri="{FF2B5EF4-FFF2-40B4-BE49-F238E27FC236}">
                  <a16:creationId xmlns:a16="http://schemas.microsoft.com/office/drawing/2014/main" id="{C43F79E9-7FE1-4576-97EB-7B4A8C8CB1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344535"/>
              <a:ext cx="1371609" cy="365766"/>
              <a:chOff x="-1" y="-2"/>
              <a:chExt cx="1371609" cy="365767"/>
            </a:xfrm>
          </p:grpSpPr>
          <p:sp>
            <p:nvSpPr>
              <p:cNvPr id="5127" name="AutoShape 7">
                <a:extLst>
                  <a:ext uri="{FF2B5EF4-FFF2-40B4-BE49-F238E27FC236}">
                    <a16:creationId xmlns:a16="http://schemas.microsoft.com/office/drawing/2014/main" id="{D3A088A3-7224-404D-8004-505567125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28" name="Rectangle 8">
                <a:extLst>
                  <a:ext uri="{FF2B5EF4-FFF2-40B4-BE49-F238E27FC236}">
                    <a16:creationId xmlns:a16="http://schemas.microsoft.com/office/drawing/2014/main" id="{ABA89429-7389-4B86-8E32-A56EB18D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Data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29" name="Group 9">
              <a:extLst>
                <a:ext uri="{FF2B5EF4-FFF2-40B4-BE49-F238E27FC236}">
                  <a16:creationId xmlns:a16="http://schemas.microsoft.com/office/drawing/2014/main" id="{DF7DC024-149F-4317-9339-3801169B5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704575"/>
              <a:ext cx="1371609" cy="365766"/>
              <a:chOff x="-1" y="-2"/>
              <a:chExt cx="1371609" cy="365767"/>
            </a:xfrm>
          </p:grpSpPr>
          <p:sp>
            <p:nvSpPr>
              <p:cNvPr id="5130" name="AutoShape 10">
                <a:extLst>
                  <a:ext uri="{FF2B5EF4-FFF2-40B4-BE49-F238E27FC236}">
                    <a16:creationId xmlns:a16="http://schemas.microsoft.com/office/drawing/2014/main" id="{0C25DE6D-021E-4053-A296-DC0015CF0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31" name="Rectangle 11">
                <a:extLst>
                  <a:ext uri="{FF2B5EF4-FFF2-40B4-BE49-F238E27FC236}">
                    <a16:creationId xmlns:a16="http://schemas.microsoft.com/office/drawing/2014/main" id="{29526A86-018F-4FED-B3AC-8FBAD9109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Runtime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32" name="Group 12">
              <a:extLst>
                <a:ext uri="{FF2B5EF4-FFF2-40B4-BE49-F238E27FC236}">
                  <a16:creationId xmlns:a16="http://schemas.microsoft.com/office/drawing/2014/main" id="{0961EC95-FE66-4E2A-9D0F-92BFAE6825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064615"/>
              <a:ext cx="1371609" cy="365766"/>
              <a:chOff x="-1" y="-2"/>
              <a:chExt cx="1371609" cy="365767"/>
            </a:xfrm>
          </p:grpSpPr>
          <p:sp>
            <p:nvSpPr>
              <p:cNvPr id="5133" name="AutoShape 13">
                <a:extLst>
                  <a:ext uri="{FF2B5EF4-FFF2-40B4-BE49-F238E27FC236}">
                    <a16:creationId xmlns:a16="http://schemas.microsoft.com/office/drawing/2014/main" id="{053071B6-B21E-4578-8AE6-08659CBBA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34" name="Rectangle 14">
                <a:extLst>
                  <a:ext uri="{FF2B5EF4-FFF2-40B4-BE49-F238E27FC236}">
                    <a16:creationId xmlns:a16="http://schemas.microsoft.com/office/drawing/2014/main" id="{E06BF040-3454-4F54-AB1A-1B64019C2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Middleware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35" name="Group 15">
              <a:extLst>
                <a:ext uri="{FF2B5EF4-FFF2-40B4-BE49-F238E27FC236}">
                  <a16:creationId xmlns:a16="http://schemas.microsoft.com/office/drawing/2014/main" id="{73BE5368-1D2A-4E12-9872-F11D7359EA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424655"/>
              <a:ext cx="1371609" cy="365766"/>
              <a:chOff x="-1" y="-2"/>
              <a:chExt cx="1371609" cy="365767"/>
            </a:xfrm>
          </p:grpSpPr>
          <p:sp>
            <p:nvSpPr>
              <p:cNvPr id="5136" name="AutoShape 16">
                <a:extLst>
                  <a:ext uri="{FF2B5EF4-FFF2-40B4-BE49-F238E27FC236}">
                    <a16:creationId xmlns:a16="http://schemas.microsoft.com/office/drawing/2014/main" id="{04F94843-3573-4204-AB7C-A573F6B17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37" name="Rectangle 17">
                <a:extLst>
                  <a:ext uri="{FF2B5EF4-FFF2-40B4-BE49-F238E27FC236}">
                    <a16:creationId xmlns:a16="http://schemas.microsoft.com/office/drawing/2014/main" id="{89BF20DA-A779-4E9A-8E6D-56C1FD6504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O/S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38" name="Group 18">
              <a:extLst>
                <a:ext uri="{FF2B5EF4-FFF2-40B4-BE49-F238E27FC236}">
                  <a16:creationId xmlns:a16="http://schemas.microsoft.com/office/drawing/2014/main" id="{0D41C67A-C552-4A96-B3DE-B8C127FE0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784695"/>
              <a:ext cx="1371609" cy="365766"/>
              <a:chOff x="-1" y="-2"/>
              <a:chExt cx="1371609" cy="365767"/>
            </a:xfrm>
          </p:grpSpPr>
          <p:sp>
            <p:nvSpPr>
              <p:cNvPr id="5139" name="AutoShape 19">
                <a:extLst>
                  <a:ext uri="{FF2B5EF4-FFF2-40B4-BE49-F238E27FC236}">
                    <a16:creationId xmlns:a16="http://schemas.microsoft.com/office/drawing/2014/main" id="{CB8CF1B4-18C0-42C8-A098-3D56AB0DC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40" name="Rectangle 20">
                <a:extLst>
                  <a:ext uri="{FF2B5EF4-FFF2-40B4-BE49-F238E27FC236}">
                    <a16:creationId xmlns:a16="http://schemas.microsoft.com/office/drawing/2014/main" id="{F92D1390-3FAD-432E-B634-FE7684F07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Virtualization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41" name="Group 21">
              <a:extLst>
                <a:ext uri="{FF2B5EF4-FFF2-40B4-BE49-F238E27FC236}">
                  <a16:creationId xmlns:a16="http://schemas.microsoft.com/office/drawing/2014/main" id="{0312B649-660F-442B-B0A7-E0DC3A5603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144734"/>
              <a:ext cx="1371609" cy="365766"/>
              <a:chOff x="-1" y="-2"/>
              <a:chExt cx="1371609" cy="365767"/>
            </a:xfrm>
          </p:grpSpPr>
          <p:sp>
            <p:nvSpPr>
              <p:cNvPr id="5142" name="AutoShape 22">
                <a:extLst>
                  <a:ext uri="{FF2B5EF4-FFF2-40B4-BE49-F238E27FC236}">
                    <a16:creationId xmlns:a16="http://schemas.microsoft.com/office/drawing/2014/main" id="{5512D3D0-91C4-47C6-A84B-E105E8B6D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43" name="Rectangle 23">
                <a:extLst>
                  <a:ext uri="{FF2B5EF4-FFF2-40B4-BE49-F238E27FC236}">
                    <a16:creationId xmlns:a16="http://schemas.microsoft.com/office/drawing/2014/main" id="{BA67F875-EB34-49E3-97C3-4E524D5B1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Servers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44" name="Group 24">
              <a:extLst>
                <a:ext uri="{FF2B5EF4-FFF2-40B4-BE49-F238E27FC236}">
                  <a16:creationId xmlns:a16="http://schemas.microsoft.com/office/drawing/2014/main" id="{DE3CC262-CF7F-443A-9AF9-5B5E73968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504775"/>
              <a:ext cx="1371609" cy="365766"/>
              <a:chOff x="-1" y="-1"/>
              <a:chExt cx="1371609" cy="365767"/>
            </a:xfrm>
          </p:grpSpPr>
          <p:sp>
            <p:nvSpPr>
              <p:cNvPr id="5145" name="AutoShape 25">
                <a:extLst>
                  <a:ext uri="{FF2B5EF4-FFF2-40B4-BE49-F238E27FC236}">
                    <a16:creationId xmlns:a16="http://schemas.microsoft.com/office/drawing/2014/main" id="{70C7F829-1641-4C40-9E7F-EAF97ADD9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46" name="Rectangle 26">
                <a:extLst>
                  <a:ext uri="{FF2B5EF4-FFF2-40B4-BE49-F238E27FC236}">
                    <a16:creationId xmlns:a16="http://schemas.microsoft.com/office/drawing/2014/main" id="{4451E113-BB64-46F9-9549-2FC6295F5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Storage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47" name="Group 27">
              <a:extLst>
                <a:ext uri="{FF2B5EF4-FFF2-40B4-BE49-F238E27FC236}">
                  <a16:creationId xmlns:a16="http://schemas.microsoft.com/office/drawing/2014/main" id="{72F99642-8ABD-41C9-B957-5265EB7950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864815"/>
              <a:ext cx="1371609" cy="365766"/>
              <a:chOff x="-1" y="-2"/>
              <a:chExt cx="1371609" cy="365767"/>
            </a:xfrm>
          </p:grpSpPr>
          <p:sp>
            <p:nvSpPr>
              <p:cNvPr id="5148" name="AutoShape 28">
                <a:extLst>
                  <a:ext uri="{FF2B5EF4-FFF2-40B4-BE49-F238E27FC236}">
                    <a16:creationId xmlns:a16="http://schemas.microsoft.com/office/drawing/2014/main" id="{B65B76E0-436B-48DF-9047-77CE573DA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49" name="Rectangle 29">
                <a:extLst>
                  <a:ext uri="{FF2B5EF4-FFF2-40B4-BE49-F238E27FC236}">
                    <a16:creationId xmlns:a16="http://schemas.microsoft.com/office/drawing/2014/main" id="{14CCF8AE-B6EC-4EE2-81F6-2E5B108DA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Networking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</p:grpSp>
      <p:grpSp>
        <p:nvGrpSpPr>
          <p:cNvPr id="5150" name="Group 30">
            <a:extLst>
              <a:ext uri="{FF2B5EF4-FFF2-40B4-BE49-F238E27FC236}">
                <a16:creationId xmlns:a16="http://schemas.microsoft.com/office/drawing/2014/main" id="{E764CC68-F405-46A0-8072-11608B452C46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573338"/>
            <a:ext cx="1374775" cy="3230562"/>
            <a:chOff x="-2" y="-1"/>
            <a:chExt cx="1375057" cy="3230582"/>
          </a:xfrm>
        </p:grpSpPr>
        <p:grpSp>
          <p:nvGrpSpPr>
            <p:cNvPr id="5151" name="Group 31">
              <a:extLst>
                <a:ext uri="{FF2B5EF4-FFF2-40B4-BE49-F238E27FC236}">
                  <a16:creationId xmlns:a16="http://schemas.microsoft.com/office/drawing/2014/main" id="{FA8BD4E9-25F3-4455-AE32-316BF926C6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-1"/>
              <a:ext cx="1371609" cy="365766"/>
              <a:chOff x="-1" y="-2"/>
              <a:chExt cx="1371609" cy="365767"/>
            </a:xfrm>
          </p:grpSpPr>
          <p:sp>
            <p:nvSpPr>
              <p:cNvPr id="5152" name="AutoShape 32">
                <a:extLst>
                  <a:ext uri="{FF2B5EF4-FFF2-40B4-BE49-F238E27FC236}">
                    <a16:creationId xmlns:a16="http://schemas.microsoft.com/office/drawing/2014/main" id="{4942E1D5-C30B-43BB-AE0B-D04340FC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729ECF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153" name="Rectangle 33">
                <a:extLst>
                  <a:ext uri="{FF2B5EF4-FFF2-40B4-BE49-F238E27FC236}">
                    <a16:creationId xmlns:a16="http://schemas.microsoft.com/office/drawing/2014/main" id="{03E4CF14-BB13-47E3-A1E5-23D711D08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 b="1">
                    <a:solidFill>
                      <a:srgbClr val="262626"/>
                    </a:solidFill>
                    <a:latin typeface="Avenir Book" charset="0"/>
                    <a:ea typeface="Avenir Book" charset="0"/>
                    <a:cs typeface="Avenir Book" charset="0"/>
                    <a:sym typeface="Avenir Book" charset="0"/>
                  </a:rPr>
                  <a:t>Applications</a:t>
                </a:r>
                <a:endParaRPr lang="en-US" altLang="en-US"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</p:grpSp>
        <p:grpSp>
          <p:nvGrpSpPr>
            <p:cNvPr id="5154" name="Group 34">
              <a:extLst>
                <a:ext uri="{FF2B5EF4-FFF2-40B4-BE49-F238E27FC236}">
                  <a16:creationId xmlns:a16="http://schemas.microsoft.com/office/drawing/2014/main" id="{D167D5CB-BA77-4117-82E9-7BB2C427D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344535"/>
              <a:ext cx="1371609" cy="365766"/>
              <a:chOff x="-1" y="-2"/>
              <a:chExt cx="1371609" cy="365767"/>
            </a:xfrm>
          </p:grpSpPr>
          <p:sp>
            <p:nvSpPr>
              <p:cNvPr id="5155" name="AutoShape 35">
                <a:extLst>
                  <a:ext uri="{FF2B5EF4-FFF2-40B4-BE49-F238E27FC236}">
                    <a16:creationId xmlns:a16="http://schemas.microsoft.com/office/drawing/2014/main" id="{E1F51870-22ED-4B0F-A15C-7CCCCE25E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729ECF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56" name="Rectangle 36">
                <a:extLst>
                  <a:ext uri="{FF2B5EF4-FFF2-40B4-BE49-F238E27FC236}">
                    <a16:creationId xmlns:a16="http://schemas.microsoft.com/office/drawing/2014/main" id="{B379031B-531C-4787-8A85-2E186223B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Data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57" name="Group 37">
              <a:extLst>
                <a:ext uri="{FF2B5EF4-FFF2-40B4-BE49-F238E27FC236}">
                  <a16:creationId xmlns:a16="http://schemas.microsoft.com/office/drawing/2014/main" id="{D955D553-23AE-4815-AC26-30F3EABDE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" y="704575"/>
              <a:ext cx="1371609" cy="365766"/>
              <a:chOff x="-1" y="-2"/>
              <a:chExt cx="1371609" cy="365767"/>
            </a:xfrm>
          </p:grpSpPr>
          <p:sp>
            <p:nvSpPr>
              <p:cNvPr id="5158" name="AutoShape 38">
                <a:extLst>
                  <a:ext uri="{FF2B5EF4-FFF2-40B4-BE49-F238E27FC236}">
                    <a16:creationId xmlns:a16="http://schemas.microsoft.com/office/drawing/2014/main" id="{88574876-221D-40EA-A2A7-C8B199A60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729ECF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59" name="Rectangle 39">
                <a:extLst>
                  <a:ext uri="{FF2B5EF4-FFF2-40B4-BE49-F238E27FC236}">
                    <a16:creationId xmlns:a16="http://schemas.microsoft.com/office/drawing/2014/main" id="{76302B4A-6CA8-4B74-8002-1C64D774A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Runtime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60" name="Group 40">
              <a:extLst>
                <a:ext uri="{FF2B5EF4-FFF2-40B4-BE49-F238E27FC236}">
                  <a16:creationId xmlns:a16="http://schemas.microsoft.com/office/drawing/2014/main" id="{1B6369E4-75BB-42DC-A8D6-C224C06C08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064615"/>
              <a:ext cx="1371609" cy="365766"/>
              <a:chOff x="-1" y="-2"/>
              <a:chExt cx="1371609" cy="365767"/>
            </a:xfrm>
          </p:grpSpPr>
          <p:sp>
            <p:nvSpPr>
              <p:cNvPr id="5161" name="AutoShape 41">
                <a:extLst>
                  <a:ext uri="{FF2B5EF4-FFF2-40B4-BE49-F238E27FC236}">
                    <a16:creationId xmlns:a16="http://schemas.microsoft.com/office/drawing/2014/main" id="{E2643904-21AA-44FE-8C19-6EEC0607D8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729ECF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62" name="Rectangle 42">
                <a:extLst>
                  <a:ext uri="{FF2B5EF4-FFF2-40B4-BE49-F238E27FC236}">
                    <a16:creationId xmlns:a16="http://schemas.microsoft.com/office/drawing/2014/main" id="{D58B4C05-48E0-4342-AFDA-9F0279798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Middleware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63" name="Group 43">
              <a:extLst>
                <a:ext uri="{FF2B5EF4-FFF2-40B4-BE49-F238E27FC236}">
                  <a16:creationId xmlns:a16="http://schemas.microsoft.com/office/drawing/2014/main" id="{93565E9C-9360-419A-A36F-B8FD99467D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424655"/>
              <a:ext cx="1371609" cy="365766"/>
              <a:chOff x="-1" y="-2"/>
              <a:chExt cx="1371609" cy="365767"/>
            </a:xfrm>
          </p:grpSpPr>
          <p:sp>
            <p:nvSpPr>
              <p:cNvPr id="5164" name="AutoShape 44">
                <a:extLst>
                  <a:ext uri="{FF2B5EF4-FFF2-40B4-BE49-F238E27FC236}">
                    <a16:creationId xmlns:a16="http://schemas.microsoft.com/office/drawing/2014/main" id="{758922AF-BF80-4DF7-8997-0D6AE8173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729ECF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65" name="Rectangle 45">
                <a:extLst>
                  <a:ext uri="{FF2B5EF4-FFF2-40B4-BE49-F238E27FC236}">
                    <a16:creationId xmlns:a16="http://schemas.microsoft.com/office/drawing/2014/main" id="{C7B4B49F-8F15-43BD-B20B-CA6C0CCF83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O/S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66" name="Group 46">
              <a:extLst>
                <a:ext uri="{FF2B5EF4-FFF2-40B4-BE49-F238E27FC236}">
                  <a16:creationId xmlns:a16="http://schemas.microsoft.com/office/drawing/2014/main" id="{811B2124-A5E2-4E9B-87AC-003368C502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1784695"/>
              <a:ext cx="1371609" cy="365766"/>
              <a:chOff x="-1" y="-2"/>
              <a:chExt cx="1371609" cy="365767"/>
            </a:xfrm>
          </p:grpSpPr>
          <p:sp>
            <p:nvSpPr>
              <p:cNvPr id="5167" name="AutoShape 47">
                <a:extLst>
                  <a:ext uri="{FF2B5EF4-FFF2-40B4-BE49-F238E27FC236}">
                    <a16:creationId xmlns:a16="http://schemas.microsoft.com/office/drawing/2014/main" id="{D50428F1-DF7C-4208-AD14-B98A83691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68" name="Rectangle 48">
                <a:extLst>
                  <a:ext uri="{FF2B5EF4-FFF2-40B4-BE49-F238E27FC236}">
                    <a16:creationId xmlns:a16="http://schemas.microsoft.com/office/drawing/2014/main" id="{D5CAE4A3-AB27-41CF-87A4-E1AB901C5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Virtualization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69" name="Group 49">
              <a:extLst>
                <a:ext uri="{FF2B5EF4-FFF2-40B4-BE49-F238E27FC236}">
                  <a16:creationId xmlns:a16="http://schemas.microsoft.com/office/drawing/2014/main" id="{9576D7D3-74D3-4FAD-9217-EF1B134041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144734"/>
              <a:ext cx="1371609" cy="365766"/>
              <a:chOff x="-1" y="-2"/>
              <a:chExt cx="1371609" cy="365767"/>
            </a:xfrm>
          </p:grpSpPr>
          <p:sp>
            <p:nvSpPr>
              <p:cNvPr id="5170" name="AutoShape 50">
                <a:extLst>
                  <a:ext uri="{FF2B5EF4-FFF2-40B4-BE49-F238E27FC236}">
                    <a16:creationId xmlns:a16="http://schemas.microsoft.com/office/drawing/2014/main" id="{4A0BC190-46E1-4D29-BC79-FCADD317F4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71" name="Rectangle 51">
                <a:extLst>
                  <a:ext uri="{FF2B5EF4-FFF2-40B4-BE49-F238E27FC236}">
                    <a16:creationId xmlns:a16="http://schemas.microsoft.com/office/drawing/2014/main" id="{3327A498-82CD-4993-88F0-3AB86F317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Servers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72" name="Group 52">
              <a:extLst>
                <a:ext uri="{FF2B5EF4-FFF2-40B4-BE49-F238E27FC236}">
                  <a16:creationId xmlns:a16="http://schemas.microsoft.com/office/drawing/2014/main" id="{2F1934D3-DB40-4174-8E6E-2B283FBCC2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504775"/>
              <a:ext cx="1371609" cy="365766"/>
              <a:chOff x="-1" y="-1"/>
              <a:chExt cx="1371609" cy="365767"/>
            </a:xfrm>
          </p:grpSpPr>
          <p:sp>
            <p:nvSpPr>
              <p:cNvPr id="5173" name="AutoShape 53">
                <a:extLst>
                  <a:ext uri="{FF2B5EF4-FFF2-40B4-BE49-F238E27FC236}">
                    <a16:creationId xmlns:a16="http://schemas.microsoft.com/office/drawing/2014/main" id="{974608A7-C3F0-4730-830B-480A90A34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1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74" name="Rectangle 54">
                <a:extLst>
                  <a:ext uri="{FF2B5EF4-FFF2-40B4-BE49-F238E27FC236}">
                    <a16:creationId xmlns:a16="http://schemas.microsoft.com/office/drawing/2014/main" id="{5D76990D-9C3F-40D4-8040-B6095B1D7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Storage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75" name="Group 55">
              <a:extLst>
                <a:ext uri="{FF2B5EF4-FFF2-40B4-BE49-F238E27FC236}">
                  <a16:creationId xmlns:a16="http://schemas.microsoft.com/office/drawing/2014/main" id="{8B082A9B-21C2-4F32-97CD-3200E05A50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6" y="2864815"/>
              <a:ext cx="1371609" cy="365766"/>
              <a:chOff x="-1" y="-2"/>
              <a:chExt cx="1371609" cy="365767"/>
            </a:xfrm>
          </p:grpSpPr>
          <p:sp>
            <p:nvSpPr>
              <p:cNvPr id="5176" name="AutoShape 56">
                <a:extLst>
                  <a:ext uri="{FF2B5EF4-FFF2-40B4-BE49-F238E27FC236}">
                    <a16:creationId xmlns:a16="http://schemas.microsoft.com/office/drawing/2014/main" id="{CB62C377-47AA-489F-B9CF-E61C7E95B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-2"/>
                <a:ext cx="1371609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77" name="Rectangle 57">
                <a:extLst>
                  <a:ext uri="{FF2B5EF4-FFF2-40B4-BE49-F238E27FC236}">
                    <a16:creationId xmlns:a16="http://schemas.microsoft.com/office/drawing/2014/main" id="{2CF00CA5-2D8F-48F0-A0FB-41191071BB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1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Networking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</p:grpSp>
      <p:grpSp>
        <p:nvGrpSpPr>
          <p:cNvPr id="5178" name="Group 58">
            <a:extLst>
              <a:ext uri="{FF2B5EF4-FFF2-40B4-BE49-F238E27FC236}">
                <a16:creationId xmlns:a16="http://schemas.microsoft.com/office/drawing/2014/main" id="{0B47689D-E81B-477D-93B7-58DC50F83850}"/>
              </a:ext>
            </a:extLst>
          </p:cNvPr>
          <p:cNvGrpSpPr>
            <a:grpSpLocks/>
          </p:cNvGrpSpPr>
          <p:nvPr/>
        </p:nvGrpSpPr>
        <p:grpSpPr bwMode="auto">
          <a:xfrm>
            <a:off x="5146675" y="2573338"/>
            <a:ext cx="1376363" cy="3230562"/>
            <a:chOff x="-3" y="-1"/>
            <a:chExt cx="1375058" cy="3230582"/>
          </a:xfrm>
        </p:grpSpPr>
        <p:grpSp>
          <p:nvGrpSpPr>
            <p:cNvPr id="5179" name="Group 59">
              <a:extLst>
                <a:ext uri="{FF2B5EF4-FFF2-40B4-BE49-F238E27FC236}">
                  <a16:creationId xmlns:a16="http://schemas.microsoft.com/office/drawing/2014/main" id="{72CF0DAF-6475-4C69-8F2B-5FBB678C5F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-1"/>
              <a:ext cx="1371610" cy="365766"/>
              <a:chOff x="-2" y="-2"/>
              <a:chExt cx="1371610" cy="365767"/>
            </a:xfrm>
          </p:grpSpPr>
          <p:sp>
            <p:nvSpPr>
              <p:cNvPr id="5180" name="AutoShape 60">
                <a:extLst>
                  <a:ext uri="{FF2B5EF4-FFF2-40B4-BE49-F238E27FC236}">
                    <a16:creationId xmlns:a16="http://schemas.microsoft.com/office/drawing/2014/main" id="{C5D4B825-8CD7-4361-B9AB-018E350AA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 b="1">
                  <a:solidFill>
                    <a:srgbClr val="262626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  <p:sp>
            <p:nvSpPr>
              <p:cNvPr id="5181" name="Rectangle 61">
                <a:extLst>
                  <a:ext uri="{FF2B5EF4-FFF2-40B4-BE49-F238E27FC236}">
                    <a16:creationId xmlns:a16="http://schemas.microsoft.com/office/drawing/2014/main" id="{8B9C1E73-29B2-4B2F-9A0D-E4A54B70F7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 b="1">
                    <a:solidFill>
                      <a:srgbClr val="262626"/>
                    </a:solidFill>
                    <a:latin typeface="Avenir Book" charset="0"/>
                    <a:ea typeface="Avenir Book" charset="0"/>
                    <a:cs typeface="Avenir Book" charset="0"/>
                    <a:sym typeface="Avenir Book" charset="0"/>
                  </a:rPr>
                  <a:t>Applications</a:t>
                </a:r>
                <a:endParaRPr lang="en-US" altLang="en-US"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</p:grpSp>
        <p:grpSp>
          <p:nvGrpSpPr>
            <p:cNvPr id="5182" name="Group 62">
              <a:extLst>
                <a:ext uri="{FF2B5EF4-FFF2-40B4-BE49-F238E27FC236}">
                  <a16:creationId xmlns:a16="http://schemas.microsoft.com/office/drawing/2014/main" id="{8B76723A-46DE-4EC5-908B-0776474ABE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344535"/>
              <a:ext cx="1371610" cy="365766"/>
              <a:chOff x="-2" y="-2"/>
              <a:chExt cx="1371610" cy="365767"/>
            </a:xfrm>
          </p:grpSpPr>
          <p:sp>
            <p:nvSpPr>
              <p:cNvPr id="5183" name="AutoShape 63">
                <a:extLst>
                  <a:ext uri="{FF2B5EF4-FFF2-40B4-BE49-F238E27FC236}">
                    <a16:creationId xmlns:a16="http://schemas.microsoft.com/office/drawing/2014/main" id="{D7B959A4-B635-415D-A039-09A8DDB63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729ECF">
                  <a:alpha val="50000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84" name="Rectangle 64">
                <a:extLst>
                  <a:ext uri="{FF2B5EF4-FFF2-40B4-BE49-F238E27FC236}">
                    <a16:creationId xmlns:a16="http://schemas.microsoft.com/office/drawing/2014/main" id="{B21DBB57-1DEE-43F5-BB8F-D6556C1A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Data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85" name="Group 65">
              <a:extLst>
                <a:ext uri="{FF2B5EF4-FFF2-40B4-BE49-F238E27FC236}">
                  <a16:creationId xmlns:a16="http://schemas.microsoft.com/office/drawing/2014/main" id="{5DF707FF-5E61-4273-B1F0-26E6F7F09A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704575"/>
              <a:ext cx="1371610" cy="365766"/>
              <a:chOff x="-2" y="-2"/>
              <a:chExt cx="1371610" cy="365767"/>
            </a:xfrm>
          </p:grpSpPr>
          <p:sp>
            <p:nvSpPr>
              <p:cNvPr id="5186" name="AutoShape 66">
                <a:extLst>
                  <a:ext uri="{FF2B5EF4-FFF2-40B4-BE49-F238E27FC236}">
                    <a16:creationId xmlns:a16="http://schemas.microsoft.com/office/drawing/2014/main" id="{AB403556-4517-4AB5-ADA6-545C01628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87" name="Rectangle 67">
                <a:extLst>
                  <a:ext uri="{FF2B5EF4-FFF2-40B4-BE49-F238E27FC236}">
                    <a16:creationId xmlns:a16="http://schemas.microsoft.com/office/drawing/2014/main" id="{05146F6A-B773-4AFE-B861-4FBE47A28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Runtime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88" name="Group 68">
              <a:extLst>
                <a:ext uri="{FF2B5EF4-FFF2-40B4-BE49-F238E27FC236}">
                  <a16:creationId xmlns:a16="http://schemas.microsoft.com/office/drawing/2014/main" id="{4751E3C4-B188-4B22-932E-1B6D22761C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064615"/>
              <a:ext cx="1371610" cy="365766"/>
              <a:chOff x="-2" y="-2"/>
              <a:chExt cx="1371610" cy="365767"/>
            </a:xfrm>
          </p:grpSpPr>
          <p:sp>
            <p:nvSpPr>
              <p:cNvPr id="5189" name="AutoShape 69">
                <a:extLst>
                  <a:ext uri="{FF2B5EF4-FFF2-40B4-BE49-F238E27FC236}">
                    <a16:creationId xmlns:a16="http://schemas.microsoft.com/office/drawing/2014/main" id="{E8E52403-ECAA-4355-8599-5D8D91530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90" name="Rectangle 70">
                <a:extLst>
                  <a:ext uri="{FF2B5EF4-FFF2-40B4-BE49-F238E27FC236}">
                    <a16:creationId xmlns:a16="http://schemas.microsoft.com/office/drawing/2014/main" id="{C6A4D65A-7CCD-4868-AAF4-32B00DCD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Middleware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91" name="Group 71">
              <a:extLst>
                <a:ext uri="{FF2B5EF4-FFF2-40B4-BE49-F238E27FC236}">
                  <a16:creationId xmlns:a16="http://schemas.microsoft.com/office/drawing/2014/main" id="{935945DD-24E5-4092-AE3C-1ED1A92CBE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424655"/>
              <a:ext cx="1371610" cy="365766"/>
              <a:chOff x="-2" y="-2"/>
              <a:chExt cx="1371610" cy="365767"/>
            </a:xfrm>
          </p:grpSpPr>
          <p:sp>
            <p:nvSpPr>
              <p:cNvPr id="5192" name="AutoShape 72">
                <a:extLst>
                  <a:ext uri="{FF2B5EF4-FFF2-40B4-BE49-F238E27FC236}">
                    <a16:creationId xmlns:a16="http://schemas.microsoft.com/office/drawing/2014/main" id="{A930FA15-AD35-4FBE-AC32-7D67F37F6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93" name="Rectangle 73">
                <a:extLst>
                  <a:ext uri="{FF2B5EF4-FFF2-40B4-BE49-F238E27FC236}">
                    <a16:creationId xmlns:a16="http://schemas.microsoft.com/office/drawing/2014/main" id="{D2D31BA1-B887-4041-8B61-270D4831D7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O/S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94" name="Group 74">
              <a:extLst>
                <a:ext uri="{FF2B5EF4-FFF2-40B4-BE49-F238E27FC236}">
                  <a16:creationId xmlns:a16="http://schemas.microsoft.com/office/drawing/2014/main" id="{8DA41715-F51B-43E1-8AE4-C4B4FF074D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784695"/>
              <a:ext cx="1371610" cy="365766"/>
              <a:chOff x="-2" y="-2"/>
              <a:chExt cx="1371610" cy="365767"/>
            </a:xfrm>
          </p:grpSpPr>
          <p:sp>
            <p:nvSpPr>
              <p:cNvPr id="5195" name="AutoShape 75">
                <a:extLst>
                  <a:ext uri="{FF2B5EF4-FFF2-40B4-BE49-F238E27FC236}">
                    <a16:creationId xmlns:a16="http://schemas.microsoft.com/office/drawing/2014/main" id="{CA305E1A-C4C7-4D63-A818-0F6C0A687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96" name="Rectangle 76">
                <a:extLst>
                  <a:ext uri="{FF2B5EF4-FFF2-40B4-BE49-F238E27FC236}">
                    <a16:creationId xmlns:a16="http://schemas.microsoft.com/office/drawing/2014/main" id="{2071A6F4-21F4-48E9-8E66-51001DB40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Virtualization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197" name="Group 77">
              <a:extLst>
                <a:ext uri="{FF2B5EF4-FFF2-40B4-BE49-F238E27FC236}">
                  <a16:creationId xmlns:a16="http://schemas.microsoft.com/office/drawing/2014/main" id="{5A0D298D-4674-4AD6-A861-F5410DEF3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144734"/>
              <a:ext cx="1371610" cy="365766"/>
              <a:chOff x="-2" y="-2"/>
              <a:chExt cx="1371610" cy="365767"/>
            </a:xfrm>
          </p:grpSpPr>
          <p:sp>
            <p:nvSpPr>
              <p:cNvPr id="5198" name="AutoShape 78">
                <a:extLst>
                  <a:ext uri="{FF2B5EF4-FFF2-40B4-BE49-F238E27FC236}">
                    <a16:creationId xmlns:a16="http://schemas.microsoft.com/office/drawing/2014/main" id="{5D7648FA-362D-4A4F-A19A-6B425C4A8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199" name="Rectangle 79">
                <a:extLst>
                  <a:ext uri="{FF2B5EF4-FFF2-40B4-BE49-F238E27FC236}">
                    <a16:creationId xmlns:a16="http://schemas.microsoft.com/office/drawing/2014/main" id="{8DDCEF02-8D63-4320-8AF2-F1B8AD3AF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Servers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00" name="Group 80">
              <a:extLst>
                <a:ext uri="{FF2B5EF4-FFF2-40B4-BE49-F238E27FC236}">
                  <a16:creationId xmlns:a16="http://schemas.microsoft.com/office/drawing/2014/main" id="{050FF56A-0388-4287-A888-E2FCA3520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504775"/>
              <a:ext cx="1371610" cy="365766"/>
              <a:chOff x="-2" y="-1"/>
              <a:chExt cx="1371610" cy="365767"/>
            </a:xfrm>
          </p:grpSpPr>
          <p:sp>
            <p:nvSpPr>
              <p:cNvPr id="5201" name="AutoShape 81">
                <a:extLst>
                  <a:ext uri="{FF2B5EF4-FFF2-40B4-BE49-F238E27FC236}">
                    <a16:creationId xmlns:a16="http://schemas.microsoft.com/office/drawing/2014/main" id="{B5C76BD4-A2BE-457A-94CA-C27D9951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1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02" name="Rectangle 82">
                <a:extLst>
                  <a:ext uri="{FF2B5EF4-FFF2-40B4-BE49-F238E27FC236}">
                    <a16:creationId xmlns:a16="http://schemas.microsoft.com/office/drawing/2014/main" id="{E94BA96E-442B-497A-B679-356F8FA5C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Storage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03" name="Group 83">
              <a:extLst>
                <a:ext uri="{FF2B5EF4-FFF2-40B4-BE49-F238E27FC236}">
                  <a16:creationId xmlns:a16="http://schemas.microsoft.com/office/drawing/2014/main" id="{2E25DF3A-009A-4CCC-A5FC-0816D5F3D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864815"/>
              <a:ext cx="1371610" cy="365766"/>
              <a:chOff x="-2" y="-2"/>
              <a:chExt cx="1371610" cy="365767"/>
            </a:xfrm>
          </p:grpSpPr>
          <p:sp>
            <p:nvSpPr>
              <p:cNvPr id="5204" name="AutoShape 84">
                <a:extLst>
                  <a:ext uri="{FF2B5EF4-FFF2-40B4-BE49-F238E27FC236}">
                    <a16:creationId xmlns:a16="http://schemas.microsoft.com/office/drawing/2014/main" id="{C13441A4-8F09-4A4C-B2FC-A31C9EB6A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05" name="Rectangle 85">
                <a:extLst>
                  <a:ext uri="{FF2B5EF4-FFF2-40B4-BE49-F238E27FC236}">
                    <a16:creationId xmlns:a16="http://schemas.microsoft.com/office/drawing/2014/main" id="{A40D67F5-13D0-418C-A7FC-A78E40D4F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Networking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</p:grpSp>
      <p:grpSp>
        <p:nvGrpSpPr>
          <p:cNvPr id="5206" name="Group 86">
            <a:extLst>
              <a:ext uri="{FF2B5EF4-FFF2-40B4-BE49-F238E27FC236}">
                <a16:creationId xmlns:a16="http://schemas.microsoft.com/office/drawing/2014/main" id="{951B99F4-E219-4B93-A78F-CA6FD21A3C67}"/>
              </a:ext>
            </a:extLst>
          </p:cNvPr>
          <p:cNvGrpSpPr>
            <a:grpSpLocks/>
          </p:cNvGrpSpPr>
          <p:nvPr/>
        </p:nvGrpSpPr>
        <p:grpSpPr bwMode="auto">
          <a:xfrm>
            <a:off x="7091363" y="2573338"/>
            <a:ext cx="1374775" cy="3230562"/>
            <a:chOff x="-3" y="-1"/>
            <a:chExt cx="1375058" cy="3230582"/>
          </a:xfrm>
        </p:grpSpPr>
        <p:grpSp>
          <p:nvGrpSpPr>
            <p:cNvPr id="5207" name="Group 87">
              <a:extLst>
                <a:ext uri="{FF2B5EF4-FFF2-40B4-BE49-F238E27FC236}">
                  <a16:creationId xmlns:a16="http://schemas.microsoft.com/office/drawing/2014/main" id="{924287D4-98EE-43BB-892E-023A1E8B5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-1"/>
              <a:ext cx="1371610" cy="365766"/>
              <a:chOff x="-2" y="-2"/>
              <a:chExt cx="1371610" cy="365767"/>
            </a:xfrm>
          </p:grpSpPr>
          <p:sp>
            <p:nvSpPr>
              <p:cNvPr id="5208" name="AutoShape 88">
                <a:extLst>
                  <a:ext uri="{FF2B5EF4-FFF2-40B4-BE49-F238E27FC236}">
                    <a16:creationId xmlns:a16="http://schemas.microsoft.com/office/drawing/2014/main" id="{68126199-3410-46BF-86EE-FE455ED61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 b="1">
                  <a:solidFill>
                    <a:srgbClr val="262626"/>
                  </a:solidFill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  <p:sp>
            <p:nvSpPr>
              <p:cNvPr id="5209" name="Rectangle 89">
                <a:extLst>
                  <a:ext uri="{FF2B5EF4-FFF2-40B4-BE49-F238E27FC236}">
                    <a16:creationId xmlns:a16="http://schemas.microsoft.com/office/drawing/2014/main" id="{693B485D-BE23-4FBE-B76E-344A3ECD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 b="1">
                    <a:solidFill>
                      <a:srgbClr val="262626"/>
                    </a:solidFill>
                    <a:latin typeface="Avenir Book" charset="0"/>
                    <a:ea typeface="Avenir Book" charset="0"/>
                    <a:cs typeface="Avenir Book" charset="0"/>
                    <a:sym typeface="Avenir Book" charset="0"/>
                  </a:rPr>
                  <a:t>Applications</a:t>
                </a:r>
                <a:endParaRPr lang="en-US" altLang="en-US">
                  <a:latin typeface="Avenir Book" charset="0"/>
                  <a:ea typeface="Avenir Book" charset="0"/>
                  <a:cs typeface="Avenir Book" charset="0"/>
                  <a:sym typeface="Avenir Book" charset="0"/>
                </a:endParaRPr>
              </a:p>
            </p:txBody>
          </p:sp>
        </p:grpSp>
        <p:grpSp>
          <p:nvGrpSpPr>
            <p:cNvPr id="5210" name="Group 90">
              <a:extLst>
                <a:ext uri="{FF2B5EF4-FFF2-40B4-BE49-F238E27FC236}">
                  <a16:creationId xmlns:a16="http://schemas.microsoft.com/office/drawing/2014/main" id="{FBAA7E68-D4B0-4150-9ED2-B9E6AA6D68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344535"/>
              <a:ext cx="1371610" cy="365766"/>
              <a:chOff x="-2" y="-2"/>
              <a:chExt cx="1371610" cy="365767"/>
            </a:xfrm>
          </p:grpSpPr>
          <p:sp>
            <p:nvSpPr>
              <p:cNvPr id="5211" name="AutoShape 91">
                <a:extLst>
                  <a:ext uri="{FF2B5EF4-FFF2-40B4-BE49-F238E27FC236}">
                    <a16:creationId xmlns:a16="http://schemas.microsoft.com/office/drawing/2014/main" id="{090616F9-32E4-4AE5-B597-6F1F09831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12" name="Rectangle 92">
                <a:extLst>
                  <a:ext uri="{FF2B5EF4-FFF2-40B4-BE49-F238E27FC236}">
                    <a16:creationId xmlns:a16="http://schemas.microsoft.com/office/drawing/2014/main" id="{ABEF1579-6144-4A27-952E-62FCAB695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Data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13" name="Group 93">
              <a:extLst>
                <a:ext uri="{FF2B5EF4-FFF2-40B4-BE49-F238E27FC236}">
                  <a16:creationId xmlns:a16="http://schemas.microsoft.com/office/drawing/2014/main" id="{25F2AE31-358F-4E44-ABA6-143D9ECFDA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" y="704575"/>
              <a:ext cx="1371610" cy="365766"/>
              <a:chOff x="-2" y="-2"/>
              <a:chExt cx="1371610" cy="365767"/>
            </a:xfrm>
          </p:grpSpPr>
          <p:sp>
            <p:nvSpPr>
              <p:cNvPr id="5214" name="AutoShape 94">
                <a:extLst>
                  <a:ext uri="{FF2B5EF4-FFF2-40B4-BE49-F238E27FC236}">
                    <a16:creationId xmlns:a16="http://schemas.microsoft.com/office/drawing/2014/main" id="{7EF01DAF-A74D-4F1A-B0AF-1CF5190AB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15" name="Rectangle 95">
                <a:extLst>
                  <a:ext uri="{FF2B5EF4-FFF2-40B4-BE49-F238E27FC236}">
                    <a16:creationId xmlns:a16="http://schemas.microsoft.com/office/drawing/2014/main" id="{92AC9A12-066D-47EE-92C2-ECB443880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Runtime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16" name="Group 96">
              <a:extLst>
                <a:ext uri="{FF2B5EF4-FFF2-40B4-BE49-F238E27FC236}">
                  <a16:creationId xmlns:a16="http://schemas.microsoft.com/office/drawing/2014/main" id="{74935043-6016-471A-9E46-E311E12A54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064615"/>
              <a:ext cx="1371610" cy="365766"/>
              <a:chOff x="-2" y="-2"/>
              <a:chExt cx="1371610" cy="365767"/>
            </a:xfrm>
          </p:grpSpPr>
          <p:sp>
            <p:nvSpPr>
              <p:cNvPr id="5217" name="AutoShape 97">
                <a:extLst>
                  <a:ext uri="{FF2B5EF4-FFF2-40B4-BE49-F238E27FC236}">
                    <a16:creationId xmlns:a16="http://schemas.microsoft.com/office/drawing/2014/main" id="{85185622-5EC3-4E0E-8D64-7BA8DAFC2A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18" name="Rectangle 98">
                <a:extLst>
                  <a:ext uri="{FF2B5EF4-FFF2-40B4-BE49-F238E27FC236}">
                    <a16:creationId xmlns:a16="http://schemas.microsoft.com/office/drawing/2014/main" id="{28C8501D-E49E-411F-858F-BA93A63C2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Middleware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19" name="Group 99">
              <a:extLst>
                <a:ext uri="{FF2B5EF4-FFF2-40B4-BE49-F238E27FC236}">
                  <a16:creationId xmlns:a16="http://schemas.microsoft.com/office/drawing/2014/main" id="{B639CEFC-2C70-4587-8768-A9130A839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424655"/>
              <a:ext cx="1371610" cy="365766"/>
              <a:chOff x="-2" y="-2"/>
              <a:chExt cx="1371610" cy="365767"/>
            </a:xfrm>
          </p:grpSpPr>
          <p:sp>
            <p:nvSpPr>
              <p:cNvPr id="5220" name="AutoShape 100">
                <a:extLst>
                  <a:ext uri="{FF2B5EF4-FFF2-40B4-BE49-F238E27FC236}">
                    <a16:creationId xmlns:a16="http://schemas.microsoft.com/office/drawing/2014/main" id="{48BDD132-48F3-43CF-BC27-03D73FBAF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21" name="Rectangle 101">
                <a:extLst>
                  <a:ext uri="{FF2B5EF4-FFF2-40B4-BE49-F238E27FC236}">
                    <a16:creationId xmlns:a16="http://schemas.microsoft.com/office/drawing/2014/main" id="{892B8ADE-9778-4286-9D05-AF92D909F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O/S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22" name="Group 102">
              <a:extLst>
                <a:ext uri="{FF2B5EF4-FFF2-40B4-BE49-F238E27FC236}">
                  <a16:creationId xmlns:a16="http://schemas.microsoft.com/office/drawing/2014/main" id="{060AABF0-AF49-4CBC-AEF2-9DC6132C69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1784695"/>
              <a:ext cx="1371610" cy="365766"/>
              <a:chOff x="-2" y="-2"/>
              <a:chExt cx="1371610" cy="365767"/>
            </a:xfrm>
          </p:grpSpPr>
          <p:sp>
            <p:nvSpPr>
              <p:cNvPr id="5223" name="AutoShape 103">
                <a:extLst>
                  <a:ext uri="{FF2B5EF4-FFF2-40B4-BE49-F238E27FC236}">
                    <a16:creationId xmlns:a16="http://schemas.microsoft.com/office/drawing/2014/main" id="{169D45C0-C8B6-43D3-99DD-7A6E41B5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24" name="Rectangle 104">
                <a:extLst>
                  <a:ext uri="{FF2B5EF4-FFF2-40B4-BE49-F238E27FC236}">
                    <a16:creationId xmlns:a16="http://schemas.microsoft.com/office/drawing/2014/main" id="{96E4431A-8DF1-4154-9D9B-FDDDABB29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Virtualization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25" name="Group 105">
              <a:extLst>
                <a:ext uri="{FF2B5EF4-FFF2-40B4-BE49-F238E27FC236}">
                  <a16:creationId xmlns:a16="http://schemas.microsoft.com/office/drawing/2014/main" id="{F8877879-1934-440C-9C93-C7977121C7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144734"/>
              <a:ext cx="1371610" cy="365766"/>
              <a:chOff x="-2" y="-2"/>
              <a:chExt cx="1371610" cy="365767"/>
            </a:xfrm>
          </p:grpSpPr>
          <p:sp>
            <p:nvSpPr>
              <p:cNvPr id="5226" name="AutoShape 106">
                <a:extLst>
                  <a:ext uri="{FF2B5EF4-FFF2-40B4-BE49-F238E27FC236}">
                    <a16:creationId xmlns:a16="http://schemas.microsoft.com/office/drawing/2014/main" id="{9957AC40-8878-4BE1-93C4-5697A1D87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27" name="Rectangle 107">
                <a:extLst>
                  <a:ext uri="{FF2B5EF4-FFF2-40B4-BE49-F238E27FC236}">
                    <a16:creationId xmlns:a16="http://schemas.microsoft.com/office/drawing/2014/main" id="{12ECE5B0-F9E0-4A70-99C8-7D8B5D185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Servers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28" name="Group 108">
              <a:extLst>
                <a:ext uri="{FF2B5EF4-FFF2-40B4-BE49-F238E27FC236}">
                  <a16:creationId xmlns:a16="http://schemas.microsoft.com/office/drawing/2014/main" id="{B0088461-B472-436C-BDD3-EEE8950530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504775"/>
              <a:ext cx="1371610" cy="365766"/>
              <a:chOff x="-2" y="-1"/>
              <a:chExt cx="1371610" cy="365767"/>
            </a:xfrm>
          </p:grpSpPr>
          <p:sp>
            <p:nvSpPr>
              <p:cNvPr id="5229" name="AutoShape 109">
                <a:extLst>
                  <a:ext uri="{FF2B5EF4-FFF2-40B4-BE49-F238E27FC236}">
                    <a16:creationId xmlns:a16="http://schemas.microsoft.com/office/drawing/2014/main" id="{9918B07D-1E33-492B-BF9A-B12CDABD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1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30" name="Rectangle 110">
                <a:extLst>
                  <a:ext uri="{FF2B5EF4-FFF2-40B4-BE49-F238E27FC236}">
                    <a16:creationId xmlns:a16="http://schemas.microsoft.com/office/drawing/2014/main" id="{42C2FB2D-1DB9-4607-90CF-5B5E4641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Storage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  <p:grpSp>
          <p:nvGrpSpPr>
            <p:cNvPr id="5231" name="Group 111">
              <a:extLst>
                <a:ext uri="{FF2B5EF4-FFF2-40B4-BE49-F238E27FC236}">
                  <a16:creationId xmlns:a16="http://schemas.microsoft.com/office/drawing/2014/main" id="{3E6AE267-C616-4AED-A864-4546D89690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5" y="2864815"/>
              <a:ext cx="1371610" cy="365766"/>
              <a:chOff x="-2" y="-2"/>
              <a:chExt cx="1371610" cy="365767"/>
            </a:xfrm>
          </p:grpSpPr>
          <p:sp>
            <p:nvSpPr>
              <p:cNvPr id="5232" name="AutoShape 112">
                <a:extLst>
                  <a:ext uri="{FF2B5EF4-FFF2-40B4-BE49-F238E27FC236}">
                    <a16:creationId xmlns:a16="http://schemas.microsoft.com/office/drawing/2014/main" id="{BC4BD84F-D202-4E36-A3A3-4FAAE0FFB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" y="-2"/>
                <a:ext cx="1371610" cy="365767"/>
              </a:xfrm>
              <a:prstGeom prst="roundRect">
                <a:avLst>
                  <a:gd name="adj" fmla="val 16667"/>
                </a:avLst>
              </a:prstGeom>
              <a:solidFill>
                <a:srgbClr val="669A65">
                  <a:alpha val="64998"/>
                </a:srgbClr>
              </a:solidFill>
              <a:ln w="9525" cap="flat" cmpd="sng">
                <a:solidFill>
                  <a:srgbClr val="2A2A89"/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0000" dir="5400000" algn="ctr" rotWithShape="0">
                  <a:srgbClr val="000000">
                    <a:alpha val="37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>
                  <a:lnSpc>
                    <a:spcPct val="110000"/>
                  </a:lnSpc>
                </a:pPr>
                <a:endParaRPr lang="en-US" altLang="en-US" sz="1200">
                  <a:solidFill>
                    <a:srgbClr val="262626"/>
                  </a:solidFill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  <p:sp>
            <p:nvSpPr>
              <p:cNvPr id="5233" name="Rectangle 113">
                <a:extLst>
                  <a:ext uri="{FF2B5EF4-FFF2-40B4-BE49-F238E27FC236}">
                    <a16:creationId xmlns:a16="http://schemas.microsoft.com/office/drawing/2014/main" id="{B6A8C7C7-BA6F-42BE-AD1C-2683CE30E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53" y="62230"/>
                <a:ext cx="1335900" cy="2413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altLang="en-US" sz="1400">
                    <a:solidFill>
                      <a:srgbClr val="262626"/>
                    </a:solidFill>
                    <a:latin typeface="Avenir Medium" charset="0"/>
                    <a:ea typeface="Avenir Medium" charset="0"/>
                    <a:cs typeface="Avenir Medium" charset="0"/>
                    <a:sym typeface="Avenir Medium" charset="0"/>
                  </a:rPr>
                  <a:t>Networking</a:t>
                </a:r>
                <a:endParaRPr lang="en-US" altLang="en-US">
                  <a:latin typeface="Avenir Medium" charset="0"/>
                  <a:ea typeface="Avenir Medium" charset="0"/>
                  <a:cs typeface="Avenir Medium" charset="0"/>
                  <a:sym typeface="Avenir Medium" charset="0"/>
                </a:endParaRPr>
              </a:p>
            </p:txBody>
          </p:sp>
        </p:grpSp>
      </p:grpSp>
      <p:sp>
        <p:nvSpPr>
          <p:cNvPr id="5234" name="Rectangle 114">
            <a:extLst>
              <a:ext uri="{FF2B5EF4-FFF2-40B4-BE49-F238E27FC236}">
                <a16:creationId xmlns:a16="http://schemas.microsoft.com/office/drawing/2014/main" id="{EC9A4633-CAA7-4AE9-9118-F2A3AE5282C0}"/>
              </a:ext>
            </a:extLst>
          </p:cNvPr>
          <p:cNvSpPr>
            <a:spLocks/>
          </p:cNvSpPr>
          <p:nvPr/>
        </p:nvSpPr>
        <p:spPr bwMode="auto">
          <a:xfrm>
            <a:off x="1017588" y="1989138"/>
            <a:ext cx="124777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NaaS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35" name="Rectangle 115">
            <a:extLst>
              <a:ext uri="{FF2B5EF4-FFF2-40B4-BE49-F238E27FC236}">
                <a16:creationId xmlns:a16="http://schemas.microsoft.com/office/drawing/2014/main" id="{3E94D408-8FB0-4CB2-90D7-B880454D49E8}"/>
              </a:ext>
            </a:extLst>
          </p:cNvPr>
          <p:cNvSpPr>
            <a:spLocks/>
          </p:cNvSpPr>
          <p:nvPr/>
        </p:nvSpPr>
        <p:spPr bwMode="auto">
          <a:xfrm>
            <a:off x="3278188" y="1987550"/>
            <a:ext cx="10445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IaaS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36" name="Rectangle 116">
            <a:extLst>
              <a:ext uri="{FF2B5EF4-FFF2-40B4-BE49-F238E27FC236}">
                <a16:creationId xmlns:a16="http://schemas.microsoft.com/office/drawing/2014/main" id="{C4DFE815-8993-45EA-87A0-1062E2D79B09}"/>
              </a:ext>
            </a:extLst>
          </p:cNvPr>
          <p:cNvSpPr>
            <a:spLocks/>
          </p:cNvSpPr>
          <p:nvPr/>
        </p:nvSpPr>
        <p:spPr bwMode="auto">
          <a:xfrm>
            <a:off x="5205413" y="1987550"/>
            <a:ext cx="1222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PaaS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37" name="Rectangle 117">
            <a:extLst>
              <a:ext uri="{FF2B5EF4-FFF2-40B4-BE49-F238E27FC236}">
                <a16:creationId xmlns:a16="http://schemas.microsoft.com/office/drawing/2014/main" id="{E7354B17-D203-4F6E-B7C0-56390049E85B}"/>
              </a:ext>
            </a:extLst>
          </p:cNvPr>
          <p:cNvSpPr>
            <a:spLocks/>
          </p:cNvSpPr>
          <p:nvPr/>
        </p:nvSpPr>
        <p:spPr bwMode="auto">
          <a:xfrm>
            <a:off x="7150100" y="1987550"/>
            <a:ext cx="12223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/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SaaS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238" name="Rectangle 118">
            <a:extLst>
              <a:ext uri="{FF2B5EF4-FFF2-40B4-BE49-F238E27FC236}">
                <a16:creationId xmlns:a16="http://schemas.microsoft.com/office/drawing/2014/main" id="{37E45676-BDDB-4E9D-BDBD-95BD5B8CE04B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0CD71F40-DB42-4841-8E51-AE0DBE6F63D6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C3259537-B075-4197-96ED-C29693476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38"/>
            <a:ext cx="8229600" cy="704850"/>
          </a:xfrm>
        </p:spPr>
        <p:txBody>
          <a:bodyPr lIns="0" tIns="0" rIns="0" bIns="0"/>
          <a:lstStyle/>
          <a:p>
            <a:r>
              <a:rPr lang="en-US" altLang="en-US"/>
              <a:t>Engineering costs / goals ?</a:t>
            </a:r>
            <a:endParaRPr lang="en-US" altLang="en-US" sz="1800">
              <a:effectLst/>
            </a:endParaRPr>
          </a:p>
        </p:txBody>
      </p:sp>
      <p:grpSp>
        <p:nvGrpSpPr>
          <p:cNvPr id="6146" name="Group 2">
            <a:extLst>
              <a:ext uri="{FF2B5EF4-FFF2-40B4-BE49-F238E27FC236}">
                <a16:creationId xmlns:a16="http://schemas.microsoft.com/office/drawing/2014/main" id="{250036D0-F9AE-4153-8BC6-16F1FF4CB4C6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1346200"/>
            <a:ext cx="4032250" cy="1722438"/>
            <a:chOff x="-2" y="0"/>
            <a:chExt cx="4032455" cy="1722032"/>
          </a:xfrm>
        </p:grpSpPr>
        <p:pic>
          <p:nvPicPr>
            <p:cNvPr id="6147" name="Picture 3">
              <a:extLst>
                <a:ext uri="{FF2B5EF4-FFF2-40B4-BE49-F238E27FC236}">
                  <a16:creationId xmlns:a16="http://schemas.microsoft.com/office/drawing/2014/main" id="{8A857EDD-61DF-46D0-9D55-0B6BACF24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0"/>
              <a:ext cx="4032455" cy="17220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39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8" name="Rectangle 4">
              <a:extLst>
                <a:ext uri="{FF2B5EF4-FFF2-40B4-BE49-F238E27FC236}">
                  <a16:creationId xmlns:a16="http://schemas.microsoft.com/office/drawing/2014/main" id="{209F524D-5282-4E70-92EE-2C22EEAA7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112" y="569898"/>
              <a:ext cx="1953003" cy="434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r>
                <a:rPr lang="en-US" altLang="en-US" sz="20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CLOUD NATIVE</a:t>
              </a:r>
              <a:endParaRPr lang="en-US" altLang="en-US">
                <a:latin typeface="Avenir Medium" charset="0"/>
                <a:ea typeface="Avenir Medium" charset="0"/>
                <a:cs typeface="Avenir Medium" charset="0"/>
                <a:sym typeface="Avenir Medium" charset="0"/>
              </a:endParaRPr>
            </a:p>
          </p:txBody>
        </p:sp>
      </p:grpSp>
      <p:grpSp>
        <p:nvGrpSpPr>
          <p:cNvPr id="6149" name="Group 5">
            <a:extLst>
              <a:ext uri="{FF2B5EF4-FFF2-40B4-BE49-F238E27FC236}">
                <a16:creationId xmlns:a16="http://schemas.microsoft.com/office/drawing/2014/main" id="{01BE849F-D7D0-4A8D-8252-294F305644F1}"/>
              </a:ext>
            </a:extLst>
          </p:cNvPr>
          <p:cNvGrpSpPr>
            <a:grpSpLocks/>
          </p:cNvGrpSpPr>
          <p:nvPr/>
        </p:nvGrpSpPr>
        <p:grpSpPr bwMode="auto">
          <a:xfrm>
            <a:off x="682625" y="1339850"/>
            <a:ext cx="3600450" cy="1655763"/>
            <a:chOff x="0" y="0"/>
            <a:chExt cx="3600406" cy="1656187"/>
          </a:xfrm>
        </p:grpSpPr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id="{831B9C9E-E2A8-456D-B2BA-38B4E8DBD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00406" cy="1656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42999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1" name="Rectangle 7">
              <a:extLst>
                <a:ext uri="{FF2B5EF4-FFF2-40B4-BE49-F238E27FC236}">
                  <a16:creationId xmlns:a16="http://schemas.microsoft.com/office/drawing/2014/main" id="{5C66A1BA-7083-4C32-A557-C1DE8801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31" y="504056"/>
              <a:ext cx="2563568" cy="510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45718" tIns="45718" rIns="45718" bIns="45718">
              <a:spAutoFit/>
            </a:bodyPr>
            <a:lstStyle/>
            <a:p>
              <a:r>
                <a:rPr lang="en-US" altLang="en-US" sz="24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CLOUD WASHED</a:t>
              </a:r>
              <a:endParaRPr lang="en-US" altLang="en-US">
                <a:latin typeface="Avenir Medium" charset="0"/>
                <a:ea typeface="Avenir Medium" charset="0"/>
                <a:cs typeface="Avenir Medium" charset="0"/>
                <a:sym typeface="Avenir Medium" charset="0"/>
              </a:endParaRPr>
            </a:p>
          </p:txBody>
        </p:sp>
      </p:grpSp>
      <p:grpSp>
        <p:nvGrpSpPr>
          <p:cNvPr id="6152" name="Group 8">
            <a:extLst>
              <a:ext uri="{FF2B5EF4-FFF2-40B4-BE49-F238E27FC236}">
                <a16:creationId xmlns:a16="http://schemas.microsoft.com/office/drawing/2014/main" id="{55AA6857-48F1-48CA-8B9C-1C1276F4D552}"/>
              </a:ext>
            </a:extLst>
          </p:cNvPr>
          <p:cNvGrpSpPr>
            <a:grpSpLocks/>
          </p:cNvGrpSpPr>
          <p:nvPr/>
        </p:nvGrpSpPr>
        <p:grpSpPr bwMode="auto">
          <a:xfrm>
            <a:off x="1403350" y="2708275"/>
            <a:ext cx="6264275" cy="3529013"/>
            <a:chOff x="-1" y="-1"/>
            <a:chExt cx="6264700" cy="3528398"/>
          </a:xfrm>
        </p:grpSpPr>
        <p:pic>
          <p:nvPicPr>
            <p:cNvPr id="6153" name="Picture 9">
              <a:extLst>
                <a:ext uri="{FF2B5EF4-FFF2-40B4-BE49-F238E27FC236}">
                  <a16:creationId xmlns:a16="http://schemas.microsoft.com/office/drawing/2014/main" id="{78575431-DA5B-430D-8D0B-A07341F32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1"/>
              <a:ext cx="6264700" cy="35283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4" name="Rectangle 10">
              <a:extLst>
                <a:ext uri="{FF2B5EF4-FFF2-40B4-BE49-F238E27FC236}">
                  <a16:creationId xmlns:a16="http://schemas.microsoft.com/office/drawing/2014/main" id="{4202386C-B352-4BE7-A5A8-EEB168B94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9170" y="350465"/>
              <a:ext cx="3924043" cy="2186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>
              <a:lvl1pPr marL="239713" indent="-239713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9144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13716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Migrate vs. Re-Architect</a:t>
              </a:r>
            </a:p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Decoupled from physical resources</a:t>
              </a:r>
            </a:p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Dynamic horizontal scalability</a:t>
              </a:r>
            </a:p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Multi-tenancy / Multi-instance </a:t>
              </a:r>
            </a:p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High availability / Automatic failover</a:t>
              </a:r>
            </a:p>
            <a:p>
              <a:pPr>
                <a:lnSpc>
                  <a:spcPct val="130000"/>
                </a:lnSpc>
                <a:buSzPct val="100000"/>
                <a:buFont typeface="Arial" panose="020B0604020202020204" pitchFamily="34" charset="0"/>
                <a:buChar char="•"/>
              </a:pPr>
              <a:r>
                <a:rPr lang="en-US" altLang="en-US" sz="16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Provide lifecycle management</a:t>
              </a:r>
              <a:endParaRPr lang="en-US" altLang="en-US"/>
            </a:p>
          </p:txBody>
        </p:sp>
      </p:grpSp>
      <p:sp>
        <p:nvSpPr>
          <p:cNvPr id="6155" name="Rectangle 11">
            <a:extLst>
              <a:ext uri="{FF2B5EF4-FFF2-40B4-BE49-F238E27FC236}">
                <a16:creationId xmlns:a16="http://schemas.microsoft.com/office/drawing/2014/main" id="{5DC59BF9-A332-46D8-82FA-D5EF80793D03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D91E1A34-7CB6-4155-9AA3-A0C91DB5EA0C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9" name="Group 1">
            <a:extLst>
              <a:ext uri="{FF2B5EF4-FFF2-40B4-BE49-F238E27FC236}">
                <a16:creationId xmlns:a16="http://schemas.microsoft.com/office/drawing/2014/main" id="{BB28A9EB-AAD4-40A4-8A36-D2CD706AD219}"/>
              </a:ext>
            </a:extLst>
          </p:cNvPr>
          <p:cNvGrpSpPr>
            <a:grpSpLocks/>
          </p:cNvGrpSpPr>
          <p:nvPr/>
        </p:nvGrpSpPr>
        <p:grpSpPr bwMode="auto">
          <a:xfrm>
            <a:off x="-357188" y="160338"/>
            <a:ext cx="9828213" cy="7115175"/>
            <a:chOff x="-1" y="-1"/>
            <a:chExt cx="9829704" cy="7115604"/>
          </a:xfrm>
        </p:grpSpPr>
        <p:sp>
          <p:nvSpPr>
            <p:cNvPr id="7170" name="AutoShape 2">
              <a:extLst>
                <a:ext uri="{FF2B5EF4-FFF2-40B4-BE49-F238E27FC236}">
                  <a16:creationId xmlns:a16="http://schemas.microsoft.com/office/drawing/2014/main" id="{9FBAF2E0-A02C-4148-B211-A92A36F55AB4}"/>
                </a:ext>
              </a:extLst>
            </p:cNvPr>
            <p:cNvSpPr>
              <a:spLocks/>
            </p:cNvSpPr>
            <p:nvPr/>
          </p:nvSpPr>
          <p:spPr bwMode="auto">
            <a:xfrm rot="431400">
              <a:off x="340631" y="548848"/>
              <a:ext cx="9148440" cy="6017906"/>
            </a:xfrm>
            <a:custGeom>
              <a:avLst/>
              <a:gdLst>
                <a:gd name="T0" fmla="+- 0 10736 297"/>
                <a:gd name="T1" fmla="*/ T0 w 20879"/>
                <a:gd name="T2" fmla="+- 0 10743 401"/>
                <a:gd name="T3" fmla="*/ 10743 h 20684"/>
                <a:gd name="T4" fmla="+- 0 10736 297"/>
                <a:gd name="T5" fmla="*/ T4 w 20879"/>
                <a:gd name="T6" fmla="+- 0 10743 401"/>
                <a:gd name="T7" fmla="*/ 10743 h 20684"/>
                <a:gd name="T8" fmla="+- 0 10736 297"/>
                <a:gd name="T9" fmla="*/ T8 w 20879"/>
                <a:gd name="T10" fmla="+- 0 10743 401"/>
                <a:gd name="T11" fmla="*/ 10743 h 20684"/>
                <a:gd name="T12" fmla="+- 0 10736 297"/>
                <a:gd name="T13" fmla="*/ T12 w 20879"/>
                <a:gd name="T14" fmla="+- 0 10743 401"/>
                <a:gd name="T15" fmla="*/ 10743 h 206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879" h="20684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gradFill rotWithShape="0">
              <a:gsLst>
                <a:gs pos="0">
                  <a:srgbClr val="7CABE3">
                    <a:alpha val="89999"/>
                  </a:srgbClr>
                </a:gs>
                <a:gs pos="62000">
                  <a:srgbClr val="FFFFFF">
                    <a:alpha val="89999"/>
                  </a:srgbClr>
                </a:gs>
                <a:gs pos="100000">
                  <a:srgbClr val="FFFFFF">
                    <a:alpha val="89999"/>
                  </a:srgbClr>
                </a:gs>
              </a:gsLst>
              <a:path path="rect">
                <a:fillToRect l="62279" t="119635" r="37721" b="-19635"/>
              </a:path>
            </a:gradFill>
            <a:ln w="9525" cap="flat" cmpd="sng">
              <a:solidFill>
                <a:srgbClr val="729ECF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152400" dist="317500" dir="5400000" algn="ctr" rotWithShape="0">
                <a:srgbClr val="000000">
                  <a:alpha val="1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171" name="AutoShape 3">
              <a:extLst>
                <a:ext uri="{FF2B5EF4-FFF2-40B4-BE49-F238E27FC236}">
                  <a16:creationId xmlns:a16="http://schemas.microsoft.com/office/drawing/2014/main" id="{744EFCDB-2851-4318-B0E9-20580C0CF053}"/>
                </a:ext>
              </a:extLst>
            </p:cNvPr>
            <p:cNvSpPr>
              <a:spLocks/>
            </p:cNvSpPr>
            <p:nvPr/>
          </p:nvSpPr>
          <p:spPr bwMode="auto">
            <a:xfrm rot="431400">
              <a:off x="822676" y="866303"/>
              <a:ext cx="8382718" cy="51092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80" y="14010"/>
                  </a:move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9525" cap="flat" cmpd="sng">
              <a:solidFill>
                <a:srgbClr val="729ECF"/>
              </a:solidFill>
              <a:prstDash val="solid"/>
              <a:bevel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7172" name="Rectangle 4">
            <a:extLst>
              <a:ext uri="{FF2B5EF4-FFF2-40B4-BE49-F238E27FC236}">
                <a16:creationId xmlns:a16="http://schemas.microsoft.com/office/drawing/2014/main" id="{CF3B5418-29C0-4D51-BED0-10F6848F06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61925"/>
            <a:ext cx="8229600" cy="1141413"/>
          </a:xfrm>
        </p:spPr>
        <p:txBody>
          <a:bodyPr lIns="0" tIns="0" rIns="0" bIns="0"/>
          <a:lstStyle/>
          <a:p>
            <a:r>
              <a:rPr lang="en-US" altLang="en-US" sz="3000"/>
              <a:t>The Twelve-Factor App Methodology</a:t>
            </a:r>
            <a:endParaRPr lang="en-US" altLang="en-US" sz="1800">
              <a:effectLst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A90122-BA7F-4A8D-A1D6-B4FC708FE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66850" y="1379538"/>
            <a:ext cx="4040188" cy="4352925"/>
          </a:xfrm>
        </p:spPr>
        <p:txBody>
          <a:bodyPr lIns="0" tIns="0" rIns="0" bIns="0"/>
          <a:lstStyle/>
          <a:p>
            <a:pPr marL="228600" indent="-228600" defTabSz="763588">
              <a:spcBef>
                <a:spcPts val="200"/>
              </a:spcBef>
              <a:buFont typeface="Avenir Medium" charset="0"/>
              <a:buAutoNum type="arabicPeriod"/>
            </a:pPr>
            <a:r>
              <a:rPr lang="en-US" altLang="en-US" sz="1400" b="1">
                <a:latin typeface="Avenir Book" charset="0"/>
                <a:sym typeface="Avenir Book" charset="0"/>
              </a:rPr>
              <a:t>Codebase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One codebase tracked in 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revision control, many deploys</a:t>
            </a:r>
          </a:p>
          <a:p>
            <a:pPr marL="228600" indent="-228600" defTabSz="763588">
              <a:spcBef>
                <a:spcPts val="300"/>
              </a:spcBef>
              <a:buFont typeface="Avenir Medium" charset="0"/>
              <a:buAutoNum type="arabicPeriod"/>
            </a:pPr>
            <a:r>
              <a:rPr lang="en-US" altLang="en-US" sz="1400" b="1">
                <a:latin typeface="Avenir Book" charset="0"/>
                <a:sym typeface="Avenir Book" charset="0"/>
              </a:rPr>
              <a:t>Dependencies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Explicitly declare and 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isolate dependencies</a:t>
            </a:r>
          </a:p>
          <a:p>
            <a:pPr marL="228600" indent="-228600" defTabSz="763588">
              <a:spcBef>
                <a:spcPts val="400"/>
              </a:spcBef>
              <a:buFont typeface="Avenir Medium" charset="0"/>
              <a:buAutoNum type="arabicPeriod"/>
            </a:pPr>
            <a:r>
              <a:rPr lang="en-US" altLang="en-US" sz="1400" b="1">
                <a:latin typeface="Avenir Book" charset="0"/>
                <a:sym typeface="Avenir Book" charset="0"/>
              </a:rPr>
              <a:t>Config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Store config in the environment</a:t>
            </a:r>
          </a:p>
          <a:p>
            <a:pPr marL="228600" indent="-228600" defTabSz="763588">
              <a:spcBef>
                <a:spcPts val="200"/>
              </a:spcBef>
              <a:buFont typeface="Avenir Medium" charset="0"/>
              <a:buAutoNum type="arabicPeriod" startAt="4"/>
            </a:pPr>
            <a:r>
              <a:rPr lang="en-US" altLang="en-US" sz="1400" b="1">
                <a:latin typeface="Avenir Book" charset="0"/>
                <a:sym typeface="Avenir Book" charset="0"/>
              </a:rPr>
              <a:t>Backing Services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Treat backing services as 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attached resources</a:t>
            </a:r>
          </a:p>
          <a:p>
            <a:pPr marL="228600" indent="-228600" defTabSz="763588">
              <a:spcBef>
                <a:spcPts val="200"/>
              </a:spcBef>
              <a:buFont typeface="Avenir Medium" charset="0"/>
              <a:buAutoNum type="arabicPeriod" startAt="5"/>
            </a:pPr>
            <a:r>
              <a:rPr lang="en-US" altLang="en-US" sz="1400" b="1">
                <a:latin typeface="Avenir Book" charset="0"/>
                <a:sym typeface="Avenir Book" charset="0"/>
              </a:rPr>
              <a:t>Build, release, run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Strictly separate build and 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run stages</a:t>
            </a:r>
          </a:p>
          <a:p>
            <a:pPr marL="228600" indent="-228600" defTabSz="763588">
              <a:spcBef>
                <a:spcPts val="200"/>
              </a:spcBef>
              <a:buFont typeface="Avenir Medium" charset="0"/>
              <a:buAutoNum type="arabicPeriod" startAt="5"/>
            </a:pPr>
            <a:r>
              <a:rPr lang="en-US" altLang="en-US" sz="1400" b="1">
                <a:latin typeface="Avenir Book" charset="0"/>
                <a:sym typeface="Avenir Book" charset="0"/>
              </a:rPr>
              <a:t>Processes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Execute the app as one or </a:t>
            </a:r>
            <a:br>
              <a:rPr lang="en-US" altLang="en-US" sz="1400">
                <a:latin typeface="Avenir Book" charset="0"/>
                <a:sym typeface="Avenir Book" charset="0"/>
              </a:rPr>
            </a:br>
            <a:r>
              <a:rPr lang="en-US" altLang="en-US" sz="1400">
                <a:latin typeface="Avenir Book" charset="0"/>
                <a:sym typeface="Avenir Book" charset="0"/>
              </a:rPr>
              <a:t>more stateless processes</a:t>
            </a:r>
            <a:endParaRPr lang="en-US" altLang="en-US" sz="1800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5A79283-C876-430A-A51E-09C77EDFEF78}"/>
              </a:ext>
            </a:extLst>
          </p:cNvPr>
          <p:cNvSpPr>
            <a:spLocks/>
          </p:cNvSpPr>
          <p:nvPr/>
        </p:nvSpPr>
        <p:spPr bwMode="auto">
          <a:xfrm>
            <a:off x="4643438" y="1379538"/>
            <a:ext cx="4184650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 marL="342900" indent="-342900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Port binding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Export services via port bindings</a:t>
            </a:r>
          </a:p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Concurrency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Scale out via the process model</a:t>
            </a:r>
          </a:p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Disposability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Maximize robustness with fast 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startup and graceful shutdown</a:t>
            </a:r>
          </a:p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Dev / prod parity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Keep development, staging, and 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production as similar as possible</a:t>
            </a:r>
          </a:p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Logs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Treat logs as event streams</a:t>
            </a:r>
          </a:p>
          <a:p>
            <a:pPr>
              <a:spcBef>
                <a:spcPts val="400"/>
              </a:spcBef>
              <a:buSzPct val="100000"/>
              <a:buFont typeface="Arial" panose="020B0604020202020204" pitchFamily="34" charset="0"/>
              <a:buAutoNum type="arabicPeriod" startAt="7"/>
            </a:pPr>
            <a:r>
              <a:rPr lang="en-US" altLang="en-US" sz="1500" b="1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Admin processes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Run admin/management </a:t>
            </a:r>
            <a:b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</a:br>
            <a:r>
              <a:rPr lang="en-US" altLang="en-US" sz="1500">
                <a:latin typeface="Avenir Book" charset="0"/>
                <a:ea typeface="Avenir Book" charset="0"/>
                <a:cs typeface="Avenir Book" charset="0"/>
                <a:sym typeface="Avenir Book" charset="0"/>
              </a:rPr>
              <a:t>tasks as one-off processes</a:t>
            </a: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4E0A610-C3D6-4B91-B977-A278FEF52B0E}"/>
              </a:ext>
            </a:extLst>
          </p:cNvPr>
          <p:cNvSpPr>
            <a:spLocks/>
          </p:cNvSpPr>
          <p:nvPr/>
        </p:nvSpPr>
        <p:spPr bwMode="auto">
          <a:xfrm>
            <a:off x="3562350" y="6246813"/>
            <a:ext cx="1944688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ctr"/>
            <a:r>
              <a:rPr lang="en-US" altLang="en-US" sz="1200">
                <a:effectLst>
                  <a:outerShdw blurRad="38100" dist="38100" dir="2700000" algn="tl">
                    <a:srgbClr val="C0C0C0"/>
                  </a:outerShdw>
                </a:effectLst>
                <a:latin typeface="Avenir Medium" charset="0"/>
                <a:ea typeface="Avenir Medium" charset="0"/>
                <a:cs typeface="Avenir Medium" charset="0"/>
                <a:sym typeface="Avenir Medium" charset="0"/>
                <a:hlinkClick r:id="rId2"/>
              </a:rPr>
              <a:t>12factor.net</a:t>
            </a:r>
            <a:endParaRPr lang="en-US" altLang="en-US">
              <a:latin typeface="Avenir Medium" charset="0"/>
              <a:ea typeface="Avenir Medium" charset="0"/>
              <a:cs typeface="Avenir Medium" charset="0"/>
              <a:sym typeface="Avenir Medium" charset="0"/>
            </a:endParaRP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90986639-3B49-41FA-B8D9-974019F2D1FF}"/>
              </a:ext>
            </a:extLst>
          </p:cNvPr>
          <p:cNvSpPr>
            <a:spLocks/>
          </p:cNvSpPr>
          <p:nvPr/>
        </p:nvSpPr>
        <p:spPr bwMode="auto">
          <a:xfrm>
            <a:off x="8767763" y="6540500"/>
            <a:ext cx="32543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974E18E1-2EBC-4472-8698-B761BDED3904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86E36E1-BB00-46D0-8AEE-54F249C60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3175"/>
            <a:ext cx="8229600" cy="982663"/>
          </a:xfrm>
        </p:spPr>
        <p:txBody>
          <a:bodyPr lIns="0" tIns="0" rIns="0" bIns="0"/>
          <a:lstStyle/>
          <a:p>
            <a:r>
              <a:rPr lang="en-US" altLang="en-US"/>
              <a:t>Virtualization Management</a:t>
            </a:r>
            <a:endParaRPr lang="en-US" altLang="en-US" sz="1800">
              <a:effectLst/>
            </a:endParaRPr>
          </a:p>
        </p:txBody>
      </p:sp>
      <p:grpSp>
        <p:nvGrpSpPr>
          <p:cNvPr id="8194" name="Group 2">
            <a:extLst>
              <a:ext uri="{FF2B5EF4-FFF2-40B4-BE49-F238E27FC236}">
                <a16:creationId xmlns:a16="http://schemas.microsoft.com/office/drawing/2014/main" id="{126CADEB-1E1F-48D9-8EAE-E917F81C213A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700213"/>
            <a:ext cx="8712200" cy="4079875"/>
            <a:chOff x="-1" y="-1"/>
            <a:chExt cx="8712972" cy="4079645"/>
          </a:xfrm>
        </p:grpSpPr>
        <p:pic>
          <p:nvPicPr>
            <p:cNvPr id="8195" name="Picture 3">
              <a:extLst>
                <a:ext uri="{FF2B5EF4-FFF2-40B4-BE49-F238E27FC236}">
                  <a16:creationId xmlns:a16="http://schemas.microsoft.com/office/drawing/2014/main" id="{8B573B3C-2829-4E70-BB82-94FFC327D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9768" y="-1"/>
              <a:ext cx="5105404" cy="31877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196" name="Rectangle 4">
              <a:extLst>
                <a:ext uri="{FF2B5EF4-FFF2-40B4-BE49-F238E27FC236}">
                  <a16:creationId xmlns:a16="http://schemas.microsoft.com/office/drawing/2014/main" id="{03C7C0C3-EA28-4D50-95D8-3DB82F1FB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" y="1122951"/>
              <a:ext cx="1512170" cy="1026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CP/CMS thru z/VM</a:t>
              </a:r>
              <a:b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</a:b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Citrix XenServer, </a:t>
              </a:r>
              <a:b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</a:b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VM/ware ESX/ESXi</a:t>
              </a:r>
            </a:p>
            <a:p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Microsoft Hyper-V</a:t>
              </a:r>
              <a:endParaRPr lang="en-US" altLang="en-US"/>
            </a:p>
          </p:txBody>
        </p:sp>
        <p:sp>
          <p:nvSpPr>
            <p:cNvPr id="8197" name="Rectangle 5">
              <a:extLst>
                <a:ext uri="{FF2B5EF4-FFF2-40B4-BE49-F238E27FC236}">
                  <a16:creationId xmlns:a16="http://schemas.microsoft.com/office/drawing/2014/main" id="{BE436171-EC29-4A3B-98A2-D653F6D30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2768" y="1218363"/>
              <a:ext cx="1800203" cy="782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VM/ware Workstation</a:t>
              </a:r>
              <a:b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</a:b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Oracle Virtualbox </a:t>
              </a:r>
              <a:b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</a:br>
              <a:r>
                <a:rPr lang="en-US" altLang="en-US" sz="1200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QEMU / KVM</a:t>
              </a:r>
              <a:endParaRPr lang="en-US" altLang="en-US"/>
            </a:p>
          </p:txBody>
        </p:sp>
        <p:sp>
          <p:nvSpPr>
            <p:cNvPr id="8198" name="Rectangle 6">
              <a:extLst>
                <a:ext uri="{FF2B5EF4-FFF2-40B4-BE49-F238E27FC236}">
                  <a16:creationId xmlns:a16="http://schemas.microsoft.com/office/drawing/2014/main" id="{16B63136-F165-4E85-B03A-6DA54A2C2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303" y="3024336"/>
              <a:ext cx="2448275" cy="1055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TYPE 1.5</a:t>
              </a:r>
              <a:br>
                <a:rPr lang="en-US" altLang="en-US" sz="1600" b="1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</a:br>
              <a:r>
                <a:rPr lang="en-US" altLang="en-US" sz="1200" i="1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hybrid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en-US" sz="1200" i="1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(linux containers LXC)</a:t>
              </a:r>
              <a:br>
                <a:rPr lang="en-US" altLang="en-US" sz="1200" i="1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</a:br>
              <a:r>
                <a:rPr lang="en-US" altLang="en-US" sz="1200" i="1">
                  <a:latin typeface="Avenir Medium" charset="0"/>
                  <a:ea typeface="Avenir Medium" charset="0"/>
                  <a:cs typeface="Avenir Medium" charset="0"/>
                  <a:sym typeface="Avenir Medium" charset="0"/>
                </a:rPr>
                <a:t>Docker</a:t>
              </a:r>
              <a:endParaRPr lang="en-US" altLang="en-US"/>
            </a:p>
          </p:txBody>
        </p:sp>
      </p:grpSp>
      <p:sp>
        <p:nvSpPr>
          <p:cNvPr id="8199" name="Rectangle 7">
            <a:extLst>
              <a:ext uri="{FF2B5EF4-FFF2-40B4-BE49-F238E27FC236}">
                <a16:creationId xmlns:a16="http://schemas.microsoft.com/office/drawing/2014/main" id="{A3F72181-DFDF-4063-BC83-3676B8601D96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9A9D7EF5-1793-448B-8B7A-BDB4ACB18A5A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D044A62D-E04B-473A-9055-012504AEA4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 lIns="0" tIns="0" rIns="0" bIns="0"/>
          <a:lstStyle/>
          <a:p>
            <a:r>
              <a:rPr lang="en-US" altLang="en-US"/>
              <a:t>Pick a Stack - IaaS</a:t>
            </a:r>
            <a:endParaRPr lang="en-US" altLang="en-US" sz="1800">
              <a:effectLst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B407DF8-C5CA-4354-B106-EF8D63A6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388" y="1123950"/>
            <a:ext cx="4967288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15614339-7B34-49A9-BA1A-FC66357A8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411288"/>
            <a:ext cx="1033463" cy="10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9220" name="Group 4">
            <a:extLst>
              <a:ext uri="{FF2B5EF4-FFF2-40B4-BE49-F238E27FC236}">
                <a16:creationId xmlns:a16="http://schemas.microsoft.com/office/drawing/2014/main" id="{C5662C8A-863C-4115-A749-C0C4533B7C8A}"/>
              </a:ext>
            </a:extLst>
          </p:cNvPr>
          <p:cNvGrpSpPr>
            <a:grpSpLocks/>
          </p:cNvGrpSpPr>
          <p:nvPr/>
        </p:nvGrpSpPr>
        <p:grpSpPr bwMode="auto">
          <a:xfrm>
            <a:off x="1762125" y="3932238"/>
            <a:ext cx="4968875" cy="2422525"/>
            <a:chOff x="-1" y="-2"/>
            <a:chExt cx="4968557" cy="2421769"/>
          </a:xfrm>
        </p:grpSpPr>
        <p:pic>
          <p:nvPicPr>
            <p:cNvPr id="9221" name="Picture 5">
              <a:extLst>
                <a:ext uri="{FF2B5EF4-FFF2-40B4-BE49-F238E27FC236}">
                  <a16:creationId xmlns:a16="http://schemas.microsoft.com/office/drawing/2014/main" id="{5E54CCCD-1317-412F-96AE-7B686E37A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-2"/>
              <a:ext cx="4968557" cy="2421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2" name="Picture 6">
              <a:extLst>
                <a:ext uri="{FF2B5EF4-FFF2-40B4-BE49-F238E27FC236}">
                  <a16:creationId xmlns:a16="http://schemas.microsoft.com/office/drawing/2014/main" id="{6D4F13C0-81C9-4C96-BEE6-F3CC59B2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208" y="360039"/>
              <a:ext cx="1296147" cy="4596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3" name="Rectangle 7">
              <a:extLst>
                <a:ext uri="{FF2B5EF4-FFF2-40B4-BE49-F238E27FC236}">
                  <a16:creationId xmlns:a16="http://schemas.microsoft.com/office/drawing/2014/main" id="{528F900A-873A-4A78-98B3-5DB447C23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128" y="886191"/>
              <a:ext cx="3168355" cy="6460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>
              <a:lvl1pPr marL="20638" indent="-20638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9144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13716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Private / Hybrid solution for AWS 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formal agreement for compatibility 3/12 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acquired By HP 9/14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Java / C    GPLv3   v 4.0.1    AWS Compatibility</a:t>
              </a:r>
              <a:endParaRPr lang="en-US" altLang="en-US"/>
            </a:p>
          </p:txBody>
        </p:sp>
      </p:grpSp>
      <p:grpSp>
        <p:nvGrpSpPr>
          <p:cNvPr id="9224" name="Group 8">
            <a:extLst>
              <a:ext uri="{FF2B5EF4-FFF2-40B4-BE49-F238E27FC236}">
                <a16:creationId xmlns:a16="http://schemas.microsoft.com/office/drawing/2014/main" id="{32DCEC04-933E-4A32-AE7E-9A44E25D1334}"/>
              </a:ext>
            </a:extLst>
          </p:cNvPr>
          <p:cNvGrpSpPr>
            <a:grpSpLocks/>
          </p:cNvGrpSpPr>
          <p:nvPr/>
        </p:nvGrpSpPr>
        <p:grpSpPr bwMode="auto">
          <a:xfrm>
            <a:off x="4570413" y="1727200"/>
            <a:ext cx="4537075" cy="2349500"/>
            <a:chOff x="-2" y="0"/>
            <a:chExt cx="4536509" cy="2349756"/>
          </a:xfrm>
        </p:grpSpPr>
        <p:pic>
          <p:nvPicPr>
            <p:cNvPr id="9225" name="Picture 9">
              <a:extLst>
                <a:ext uri="{FF2B5EF4-FFF2-40B4-BE49-F238E27FC236}">
                  <a16:creationId xmlns:a16="http://schemas.microsoft.com/office/drawing/2014/main" id="{F584C6ED-5E49-4E32-8C90-92C8BB993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0"/>
              <a:ext cx="4536509" cy="2349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26" name="Picture 10">
              <a:extLst>
                <a:ext uri="{FF2B5EF4-FFF2-40B4-BE49-F238E27FC236}">
                  <a16:creationId xmlns:a16="http://schemas.microsoft.com/office/drawing/2014/main" id="{0BCDCF38-FBDB-4CA5-BB14-8EFFBFA22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399" y="432048"/>
              <a:ext cx="1314932" cy="43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27" name="Rectangle 11">
              <a:extLst>
                <a:ext uri="{FF2B5EF4-FFF2-40B4-BE49-F238E27FC236}">
                  <a16:creationId xmlns:a16="http://schemas.microsoft.com/office/drawing/2014/main" id="{6B4729D7-4CFC-4D03-8492-D030988F7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466" y="948297"/>
              <a:ext cx="2751961" cy="6460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18" tIns="45718" rIns="45718" bIns="45718">
              <a:spAutoFit/>
            </a:bodyPr>
            <a:lstStyle>
              <a:lvl1pPr marL="20638" indent="-20638"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1pPr>
              <a:lvl2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2pPr>
              <a:lvl3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3pPr>
              <a:lvl4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4pPr>
              <a:lvl5pPr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5pPr>
              <a:lvl6pPr marL="4572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6pPr>
              <a:lvl7pPr marL="9144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7pPr>
              <a:lvl8pPr marL="13716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8pPr>
              <a:lvl9pPr marL="182880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defRPr>
              </a:lvl9pPr>
            </a:lstStyle>
            <a:p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Open Source Cloud Computing for IaaS 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Cloud.com 2010, acquired by Citrix 7/11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Donated to ASF 4/12, TLP 3/13 v4.0.2</a:t>
              </a:r>
            </a:p>
            <a:p>
              <a:pPr>
                <a:buSzPct val="100000"/>
                <a:buFont typeface="Arial" panose="020B0604020202020204" pitchFamily="34" charset="0"/>
                <a:buChar char="-"/>
              </a:pPr>
              <a:r>
                <a:rPr lang="en-US" altLang="en-US" sz="1000"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rPr>
                <a:t>Java  /  Apache2     Deployments</a:t>
              </a:r>
              <a:endParaRPr lang="en-US" altLang="en-US"/>
            </a:p>
          </p:txBody>
        </p:sp>
      </p:grpSp>
      <p:sp>
        <p:nvSpPr>
          <p:cNvPr id="9228" name="Rectangle 12">
            <a:extLst>
              <a:ext uri="{FF2B5EF4-FFF2-40B4-BE49-F238E27FC236}">
                <a16:creationId xmlns:a16="http://schemas.microsoft.com/office/drawing/2014/main" id="{F50065E4-65D0-4E42-8D24-CE5F7B52931E}"/>
              </a:ext>
            </a:extLst>
          </p:cNvPr>
          <p:cNvSpPr>
            <a:spLocks/>
          </p:cNvSpPr>
          <p:nvPr/>
        </p:nvSpPr>
        <p:spPr bwMode="auto">
          <a:xfrm>
            <a:off x="754063" y="2419350"/>
            <a:ext cx="360045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>
            <a:lvl1pPr marL="22225" indent="-22225"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1pPr>
            <a:lvl2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2pPr>
            <a:lvl3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5pPr>
            <a:lvl6pPr marL="4572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6pPr>
            <a:lvl7pPr marL="9144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7pPr>
            <a:lvl8pPr marL="13716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8pPr>
            <a:lvl9pPr marL="182880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defRPr>
            </a:lvl9pPr>
          </a:lstStyle>
          <a:p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Private / Hybrid solution for AWS </a:t>
            </a:r>
          </a:p>
          <a:p>
            <a:pPr>
              <a:buSzPct val="100000"/>
              <a:buFont typeface="Arial" panose="020B0604020202020204" pitchFamily="34" charset="0"/>
              <a:buChar char="-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Rackspace and NASA (2010)</a:t>
            </a:r>
          </a:p>
          <a:p>
            <a:pPr>
              <a:buSzPct val="100000"/>
              <a:buFont typeface="Arial" panose="020B0604020202020204" pitchFamily="34" charset="0"/>
              <a:buChar char="-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Adopted by Ubuntu (2011), Redhat (2012)</a:t>
            </a:r>
          </a:p>
          <a:p>
            <a:pPr>
              <a:buSzPct val="100000"/>
              <a:buFont typeface="Arial" panose="020B0604020202020204" pitchFamily="34" charset="0"/>
              <a:buChar char="-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OpenStack Foundation 9/12 - 200+ members (brands)</a:t>
            </a:r>
          </a:p>
          <a:p>
            <a:pPr>
              <a:buSzPct val="100000"/>
              <a:buFont typeface="Arial" panose="020B0604020202020204" pitchFamily="34" charset="0"/>
              <a:buChar char="-"/>
            </a:pPr>
            <a:r>
              <a:rPr lang="en-US" altLang="en-US" sz="10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Python / Apache2   v9 Icehouse   - Momentum</a:t>
            </a:r>
            <a:endParaRPr lang="en-US" altLang="en-US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8DC46C20-9C78-44C9-8AAB-DD562708672D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2B5D81FF-BEB6-4164-9A26-BB4D7286077A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>
            <a:extLst>
              <a:ext uri="{FF2B5EF4-FFF2-40B4-BE49-F238E27FC236}">
                <a16:creationId xmlns:a16="http://schemas.microsoft.com/office/drawing/2014/main" id="{1E9C575F-DEBE-4915-AD0D-90D5E0B1F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6988"/>
            <a:ext cx="75342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4B2C73D4-EFA0-4518-BB11-A4ABE2E59A80}"/>
              </a:ext>
            </a:extLst>
          </p:cNvPr>
          <p:cNvSpPr>
            <a:spLocks/>
          </p:cNvSpPr>
          <p:nvPr/>
        </p:nvSpPr>
        <p:spPr bwMode="auto">
          <a:xfrm>
            <a:off x="106363" y="115888"/>
            <a:ext cx="3725862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OpenStack Conceptual Architecture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>
            <a:extLst>
              <a:ext uri="{FF2B5EF4-FFF2-40B4-BE49-F238E27FC236}">
                <a16:creationId xmlns:a16="http://schemas.microsoft.com/office/drawing/2014/main" id="{92646631-E96E-489D-807C-D7144F7D7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052513"/>
            <a:ext cx="91440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Rectangle 2">
            <a:extLst>
              <a:ext uri="{FF2B5EF4-FFF2-40B4-BE49-F238E27FC236}">
                <a16:creationId xmlns:a16="http://schemas.microsoft.com/office/drawing/2014/main" id="{8355C004-E5B6-4957-A8EA-D6F1737FD6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41275"/>
            <a:ext cx="8229600" cy="847725"/>
          </a:xfrm>
        </p:spPr>
        <p:txBody>
          <a:bodyPr lIns="0" tIns="0" rIns="0" bIns="0"/>
          <a:lstStyle/>
          <a:p>
            <a:r>
              <a:rPr lang="en-US" altLang="en-US" sz="3000"/>
              <a:t>Openstacking iSM</a:t>
            </a:r>
            <a:endParaRPr lang="en-US" altLang="en-US" sz="1800">
              <a:effectLst/>
            </a:endParaRP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5AC1110-4061-4D9E-A795-297101CB2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8509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1268" name="Group 4">
            <a:extLst>
              <a:ext uri="{FF2B5EF4-FFF2-40B4-BE49-F238E27FC236}">
                <a16:creationId xmlns:a16="http://schemas.microsoft.com/office/drawing/2014/main" id="{E08E3EB5-2BF1-4C09-B4DC-2FBE24E2404D}"/>
              </a:ext>
            </a:extLst>
          </p:cNvPr>
          <p:cNvGrpSpPr>
            <a:grpSpLocks/>
          </p:cNvGrpSpPr>
          <p:nvPr/>
        </p:nvGrpSpPr>
        <p:grpSpPr bwMode="auto">
          <a:xfrm>
            <a:off x="6083300" y="4652963"/>
            <a:ext cx="1800225" cy="935037"/>
            <a:chOff x="-2" y="-1"/>
            <a:chExt cx="1800207" cy="936109"/>
          </a:xfrm>
        </p:grpSpPr>
        <p:sp>
          <p:nvSpPr>
            <p:cNvPr id="11269" name="Rectangle 5">
              <a:extLst>
                <a:ext uri="{FF2B5EF4-FFF2-40B4-BE49-F238E27FC236}">
                  <a16:creationId xmlns:a16="http://schemas.microsoft.com/office/drawing/2014/main" id="{9C7B5990-5719-49A0-9884-6531F25A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" y="-1"/>
              <a:ext cx="1800207" cy="936109"/>
            </a:xfrm>
            <a:prstGeom prst="rect">
              <a:avLst/>
            </a:prstGeom>
            <a:solidFill>
              <a:srgbClr val="6DE7C4"/>
            </a:solidFill>
            <a:ln w="9525" cap="flat" cmpd="sng">
              <a:solidFill>
                <a:srgbClr val="B6DCDF"/>
              </a:solidFill>
              <a:prstDash val="solid"/>
              <a:bevel/>
              <a:headEnd type="none" w="med" len="med"/>
              <a:tailEnd type="none" w="med" len="med"/>
            </a:ln>
            <a:effectLst>
              <a:outerShdw blurRad="38100" dist="23000" dir="5400000" algn="ctr" rotWithShape="0">
                <a:srgbClr val="000000">
                  <a:alpha val="34999"/>
                </a:srgbClr>
              </a:outerShdw>
            </a:effectLst>
          </p:spPr>
          <p:txBody>
            <a:bodyPr lIns="0" tIns="0" rIns="0" bIns="0" anchor="ctr"/>
            <a:lstStyle/>
            <a:p>
              <a:pPr algn="ctr"/>
              <a:endParaRPr lang="en-US" alt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270" name="Group 6">
              <a:extLst>
                <a:ext uri="{FF2B5EF4-FFF2-40B4-BE49-F238E27FC236}">
                  <a16:creationId xmlns:a16="http://schemas.microsoft.com/office/drawing/2014/main" id="{0C587CE4-69D9-4362-BA26-728D50E564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003" y="133728"/>
              <a:ext cx="1642372" cy="688197"/>
              <a:chOff x="-1" y="-2"/>
              <a:chExt cx="1642372" cy="688198"/>
            </a:xfrm>
          </p:grpSpPr>
          <p:pic>
            <p:nvPicPr>
              <p:cNvPr id="11271" name="Picture 7">
                <a:extLst>
                  <a:ext uri="{FF2B5EF4-FFF2-40B4-BE49-F238E27FC236}">
                    <a16:creationId xmlns:a16="http://schemas.microsoft.com/office/drawing/2014/main" id="{EB2C224E-33DD-41DC-A30E-30A82BFBAE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722" y="445766"/>
                <a:ext cx="354047" cy="2424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2" name="Picture 8">
                <a:extLst>
                  <a:ext uri="{FF2B5EF4-FFF2-40B4-BE49-F238E27FC236}">
                    <a16:creationId xmlns:a16="http://schemas.microsoft.com/office/drawing/2014/main" id="{8F6DFA05-5C86-4B4F-81E4-CC7B5D390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5276"/>
              <a:stretch>
                <a:fillRect/>
              </a:stretch>
            </p:blipFill>
            <p:spPr bwMode="auto">
              <a:xfrm>
                <a:off x="233073" y="356612"/>
                <a:ext cx="365482" cy="3191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3" name="Picture 9">
                <a:extLst>
                  <a:ext uri="{FF2B5EF4-FFF2-40B4-BE49-F238E27FC236}">
                    <a16:creationId xmlns:a16="http://schemas.microsoft.com/office/drawing/2014/main" id="{8C8069CA-DEB3-4C0B-9BDC-DDB4E1BD8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6222" y="312035"/>
                <a:ext cx="356149" cy="3106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4" name="Picture 10">
                <a:extLst>
                  <a:ext uri="{FF2B5EF4-FFF2-40B4-BE49-F238E27FC236}">
                    <a16:creationId xmlns:a16="http://schemas.microsoft.com/office/drawing/2014/main" id="{3C4002B5-EBB6-4DA4-A7CC-4C737D1515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4872" y="44577"/>
                <a:ext cx="351054" cy="33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75" name="Picture 11">
                <a:extLst>
                  <a:ext uri="{FF2B5EF4-FFF2-40B4-BE49-F238E27FC236}">
                    <a16:creationId xmlns:a16="http://schemas.microsoft.com/office/drawing/2014/main" id="{84B96481-EA9B-4AE2-BE28-C0175C5EF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-2"/>
                <a:ext cx="853463" cy="3210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276" name="AutoShape 12">
            <a:extLst>
              <a:ext uri="{FF2B5EF4-FFF2-40B4-BE49-F238E27FC236}">
                <a16:creationId xmlns:a16="http://schemas.microsoft.com/office/drawing/2014/main" id="{C2365AF3-5793-4436-A020-D1D15AEFC4A4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6317456" y="3987007"/>
            <a:ext cx="936625" cy="395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11277" name="Group 13">
            <a:extLst>
              <a:ext uri="{FF2B5EF4-FFF2-40B4-BE49-F238E27FC236}">
                <a16:creationId xmlns:a16="http://schemas.microsoft.com/office/drawing/2014/main" id="{BD96068F-1EC5-4D6B-B2F0-E236553E5DB4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4652963"/>
            <a:ext cx="2447925" cy="1050925"/>
            <a:chOff x="-1" y="-1"/>
            <a:chExt cx="2448278" cy="1051652"/>
          </a:xfrm>
        </p:grpSpPr>
        <p:sp>
          <p:nvSpPr>
            <p:cNvPr id="11278" name="AutoShape 14">
              <a:extLst>
                <a:ext uri="{FF2B5EF4-FFF2-40B4-BE49-F238E27FC236}">
                  <a16:creationId xmlns:a16="http://schemas.microsoft.com/office/drawing/2014/main" id="{0CFCC633-5CB9-417B-A901-BF5845748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210" y="468052"/>
              <a:ext cx="576067" cy="127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25400" cap="flat" cmpd="sng">
              <a:solidFill>
                <a:srgbClr val="BBE0E3"/>
              </a:solidFill>
              <a:prstDash val="solid"/>
              <a:bevel/>
              <a:headEnd type="none" w="med" len="med"/>
              <a:tailEnd type="stealth" w="med" len="med"/>
            </a:ln>
            <a:effectLst>
              <a:outerShdw blurRad="38100" dist="20000" dir="5400000" algn="ctr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/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grpSp>
          <p:nvGrpSpPr>
            <p:cNvPr id="11279" name="Group 15">
              <a:extLst>
                <a:ext uri="{FF2B5EF4-FFF2-40B4-BE49-F238E27FC236}">
                  <a16:creationId xmlns:a16="http://schemas.microsoft.com/office/drawing/2014/main" id="{1863A984-5849-436C-A005-5C1EBA448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" y="-1"/>
              <a:ext cx="1872216" cy="1051652"/>
              <a:chOff x="-2" y="-1"/>
              <a:chExt cx="1872217" cy="1051652"/>
            </a:xfrm>
          </p:grpSpPr>
          <p:sp>
            <p:nvSpPr>
              <p:cNvPr id="11280" name="Rectangle 16">
                <a:extLst>
                  <a:ext uri="{FF2B5EF4-FFF2-40B4-BE49-F238E27FC236}">
                    <a16:creationId xmlns:a16="http://schemas.microsoft.com/office/drawing/2014/main" id="{FD4B2CCC-0457-447C-A09D-3198A8197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09" y="-1"/>
                <a:ext cx="1800206" cy="936110"/>
              </a:xfrm>
              <a:prstGeom prst="rect">
                <a:avLst/>
              </a:prstGeom>
              <a:solidFill>
                <a:srgbClr val="BBE0E3"/>
              </a:solidFill>
              <a:ln w="9525" cap="flat" cmpd="sng">
                <a:solidFill>
                  <a:srgbClr val="48A600">
                    <a:alpha val="64000"/>
                  </a:srgbClr>
                </a:solidFill>
                <a:prstDash val="solid"/>
                <a:bevel/>
                <a:headEnd type="none" w="med" len="med"/>
                <a:tailEnd type="none" w="med" len="med"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</p:spPr>
            <p:txBody>
              <a:bodyPr lIns="0" tIns="0" rIns="0" bIns="0" anchor="ctr"/>
              <a:lstStyle/>
              <a:p>
                <a:pPr algn="ctr"/>
                <a:endParaRPr lang="en-US" altLang="en-US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11281" name="Picture 17">
                <a:extLst>
                  <a:ext uri="{FF2B5EF4-FFF2-40B4-BE49-F238E27FC236}">
                    <a16:creationId xmlns:a16="http://schemas.microsoft.com/office/drawing/2014/main" id="{A70E0E02-A3F3-403A-9EBB-39E040713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1" y="72008"/>
                <a:ext cx="572213" cy="381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2" name="Picture 18">
                <a:extLst>
                  <a:ext uri="{FF2B5EF4-FFF2-40B4-BE49-F238E27FC236}">
                    <a16:creationId xmlns:a16="http://schemas.microsoft.com/office/drawing/2014/main" id="{71CA55A2-385D-4A87-8A79-6436BC6EFA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288032"/>
                <a:ext cx="1080128" cy="7636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83" name="Picture 19">
                <a:extLst>
                  <a:ext uri="{FF2B5EF4-FFF2-40B4-BE49-F238E27FC236}">
                    <a16:creationId xmlns:a16="http://schemas.microsoft.com/office/drawing/2014/main" id="{6FFFD878-0715-469F-8C63-D1AE619F7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155" y="432048"/>
                <a:ext cx="360044" cy="3600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1284" name="AutoShape 20">
            <a:extLst>
              <a:ext uri="{FF2B5EF4-FFF2-40B4-BE49-F238E27FC236}">
                <a16:creationId xmlns:a16="http://schemas.microsoft.com/office/drawing/2014/main" id="{8EFD2AE6-3948-4696-8201-9A3BEB66C13F}"/>
              </a:ext>
            </a:extLst>
          </p:cNvPr>
          <p:cNvSpPr>
            <a:spLocks/>
          </p:cNvSpPr>
          <p:nvPr/>
        </p:nvSpPr>
        <p:spPr bwMode="auto">
          <a:xfrm rot="10800000" flipV="1">
            <a:off x="5146675" y="2852738"/>
            <a:ext cx="865188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285" name="AutoShape 21">
            <a:extLst>
              <a:ext uri="{FF2B5EF4-FFF2-40B4-BE49-F238E27FC236}">
                <a16:creationId xmlns:a16="http://schemas.microsoft.com/office/drawing/2014/main" id="{E94472EA-C9F8-4288-BE69-057F9BA9B34B}"/>
              </a:ext>
            </a:extLst>
          </p:cNvPr>
          <p:cNvSpPr>
            <a:spLocks/>
          </p:cNvSpPr>
          <p:nvPr/>
        </p:nvSpPr>
        <p:spPr bwMode="auto">
          <a:xfrm rot="10800000">
            <a:off x="3275013" y="2995613"/>
            <a:ext cx="792162" cy="730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cubicBezTo>
                  <a:pt x="5400" y="0"/>
                  <a:pt x="10800" y="5400"/>
                  <a:pt x="10800" y="10800"/>
                </a:cubicBezTo>
                <a:cubicBezTo>
                  <a:pt x="10800" y="16200"/>
                  <a:pt x="16200" y="21600"/>
                  <a:pt x="21600" y="21600"/>
                </a:cubicBezTo>
              </a:path>
            </a:pathLst>
          </a:custGeom>
          <a:noFill/>
          <a:ln w="25400" cap="flat" cmpd="sng">
            <a:solidFill>
              <a:srgbClr val="BBE0E3"/>
            </a:solidFill>
            <a:prstDash val="solid"/>
            <a:bevel/>
            <a:headEnd type="none" w="med" len="med"/>
            <a:tailEnd type="stealth" w="med" len="med"/>
          </a:ln>
          <a:effectLst>
            <a:outerShdw blurRad="38100" dist="20000" dir="5400000" algn="ctr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11286" name="Picture 22">
            <a:extLst>
              <a:ext uri="{FF2B5EF4-FFF2-40B4-BE49-F238E27FC236}">
                <a16:creationId xmlns:a16="http://schemas.microsoft.com/office/drawing/2014/main" id="{8D6C708E-85D6-432B-8E07-CEA4B730C5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1650"/>
            <a:ext cx="86407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87" name="Rectangle 23">
            <a:extLst>
              <a:ext uri="{FF2B5EF4-FFF2-40B4-BE49-F238E27FC236}">
                <a16:creationId xmlns:a16="http://schemas.microsoft.com/office/drawing/2014/main" id="{A8B5FE53-BAF2-443D-9CD3-228B098EF455}"/>
              </a:ext>
            </a:extLst>
          </p:cNvPr>
          <p:cNvSpPr>
            <a:spLocks/>
          </p:cNvSpPr>
          <p:nvPr/>
        </p:nvSpPr>
        <p:spPr bwMode="auto">
          <a:xfrm>
            <a:off x="8829675" y="6540500"/>
            <a:ext cx="32702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18" tIns="45718" rIns="45718" bIns="45718">
            <a:spAutoFit/>
          </a:bodyPr>
          <a:lstStyle/>
          <a:p>
            <a:pPr algn="r"/>
            <a:fld id="{38E4A9F7-E027-49B6-B4C1-803DAE48B46B}" type="slidenum">
              <a:rPr lang="en-US" altLang="en-US" sz="14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algn="r"/>
              <a:t>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2910976" presetClass="entr" presetSubtype="-18452362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Default">
      <a:majorFont>
        <a:latin typeface="Avenir Medium"/>
        <a:ea typeface="Avenir Medium"/>
        <a:cs typeface="Avenir Medium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bevel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BBE0E3"/>
          </a:solidFill>
          <a:prstDash val="solid"/>
          <a:bevel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18" tIns="45718" rIns="45718" bIns="4571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" panose="020B0604020202020204" pitchFamily="34" charset="0"/>
            <a:ea typeface="Helvetica" panose="020B0604020202020204" pitchFamily="34" charset="0"/>
            <a:cs typeface="Helvetica" panose="020B0604020202020204" pitchFamily="34" charset="0"/>
            <a:sym typeface="Helvetica" panose="020B060402020202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</vt:lpstr>
      <vt:lpstr>Born Again Cloud</vt:lpstr>
      <vt:lpstr>Architectural Evolution</vt:lpstr>
      <vt:lpstr>Separation of Responsibilities</vt:lpstr>
      <vt:lpstr>Engineering costs / goals ?</vt:lpstr>
      <vt:lpstr>The Twelve-Factor App Methodology</vt:lpstr>
      <vt:lpstr>Virtualization Management</vt:lpstr>
      <vt:lpstr>Pick a Stack - IaaS</vt:lpstr>
      <vt:lpstr>PowerPoint Presentation</vt:lpstr>
      <vt:lpstr>Openstacking iSM</vt:lpstr>
      <vt:lpstr>Pick a Platform - Plug into existing PaaS</vt:lpstr>
      <vt:lpstr>Pick a Platform – Create Native iPaaS</vt:lpstr>
      <vt:lpstr>Cloud Architecture Exploration</vt:lpstr>
      <vt:lpstr>CIBI</vt:lpstr>
      <vt:lpstr>CIBI</vt:lpstr>
      <vt:lpstr>CIBI</vt:lpstr>
      <vt:lpstr>Docker Ecosystem</vt:lpstr>
      <vt:lpstr>CIBI</vt:lpstr>
      <vt:lpstr>Architecture Evolved</vt:lpstr>
      <vt:lpstr>I3I – Customer View</vt:lpstr>
      <vt:lpstr>PowerPoint Presentation</vt:lpstr>
      <vt:lpstr>PowerPoint Presentation</vt:lpstr>
      <vt:lpstr>PowerPoint Presentation</vt:lpstr>
      <vt:lpstr>Cloud Trends Uncovered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Born Again Cloud</dc:title>
  <cp:revision>5</cp:revision>
  <dcterms:modified xsi:type="dcterms:W3CDTF">2024-10-24T13:26:16Z</dcterms:modified>
</cp:coreProperties>
</file>