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74" r:id="rId4"/>
    <p:sldId id="281" r:id="rId5"/>
    <p:sldId id="264" r:id="rId6"/>
    <p:sldId id="265" r:id="rId7"/>
    <p:sldId id="297" r:id="rId8"/>
    <p:sldId id="286" r:id="rId9"/>
    <p:sldId id="278" r:id="rId10"/>
    <p:sldId id="277" r:id="rId11"/>
    <p:sldId id="275" r:id="rId12"/>
    <p:sldId id="285" r:id="rId13"/>
    <p:sldId id="261" r:id="rId14"/>
    <p:sldId id="279" r:id="rId15"/>
    <p:sldId id="282" r:id="rId16"/>
    <p:sldId id="287" r:id="rId17"/>
    <p:sldId id="288" r:id="rId18"/>
    <p:sldId id="295" r:id="rId19"/>
    <p:sldId id="296" r:id="rId20"/>
    <p:sldId id="307" r:id="rId21"/>
    <p:sldId id="306" r:id="rId22"/>
    <p:sldId id="291" r:id="rId23"/>
    <p:sldId id="290" r:id="rId24"/>
    <p:sldId id="294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9" r:id="rId34"/>
    <p:sldId id="311" r:id="rId35"/>
    <p:sldId id="29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92D8F1-3A6C-4425-B300-DAA0AC23E6DB}">
          <p14:sldIdLst>
            <p14:sldId id="256"/>
            <p14:sldId id="269"/>
            <p14:sldId id="274"/>
            <p14:sldId id="281"/>
            <p14:sldId id="264"/>
            <p14:sldId id="265"/>
            <p14:sldId id="297"/>
            <p14:sldId id="286"/>
            <p14:sldId id="278"/>
            <p14:sldId id="277"/>
            <p14:sldId id="275"/>
            <p14:sldId id="285"/>
            <p14:sldId id="261"/>
            <p14:sldId id="279"/>
            <p14:sldId id="282"/>
            <p14:sldId id="287"/>
            <p14:sldId id="288"/>
            <p14:sldId id="295"/>
            <p14:sldId id="296"/>
            <p14:sldId id="307"/>
            <p14:sldId id="306"/>
            <p14:sldId id="291"/>
            <p14:sldId id="290"/>
            <p14:sldId id="294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9"/>
            <p14:sldId id="31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Greenberg" initials="M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31E"/>
    <a:srgbClr val="008F00"/>
    <a:srgbClr val="C92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26F27-C321-4C3E-ADE1-9B53265476A0}" v="4" dt="2024-01-26T17:20:29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0" autoAdjust="0"/>
    <p:restoredTop sz="82397"/>
  </p:normalViewPr>
  <p:slideViewPr>
    <p:cSldViewPr snapToGrid="0">
      <p:cViewPr varScale="1">
        <p:scale>
          <a:sx n="103" d="100"/>
          <a:sy n="103" d="100"/>
        </p:scale>
        <p:origin x="1936" y="184"/>
      </p:cViewPr>
      <p:guideLst>
        <p:guide orient="horz" pos="2160"/>
        <p:guide pos="2880"/>
        <p:guide pos="3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5756C-AF9B-6340-A44E-FA99AA06A2BC}" type="doc">
      <dgm:prSet loTypeId="urn:microsoft.com/office/officeart/2005/8/layout/list1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49D2A32-9F73-344D-B5FC-F3632EF029A6}">
      <dgm:prSet phldrT="[Text]" custT="1"/>
      <dgm:spPr/>
      <dgm:t>
        <a:bodyPr/>
        <a:lstStyle/>
        <a:p>
          <a:r>
            <a:rPr lang="en-US" sz="2800" dirty="0"/>
            <a:t>Power BI Desktop</a:t>
          </a:r>
        </a:p>
      </dgm:t>
    </dgm:pt>
    <dgm:pt modelId="{02A123CE-8465-4F42-97FF-5FBA7E2046C3}" type="parTrans" cxnId="{89F03541-EAB3-4647-8C12-F8B2B88933C5}">
      <dgm:prSet/>
      <dgm:spPr/>
      <dgm:t>
        <a:bodyPr/>
        <a:lstStyle/>
        <a:p>
          <a:endParaRPr lang="en-US"/>
        </a:p>
      </dgm:t>
    </dgm:pt>
    <dgm:pt modelId="{5BEB383D-CCCF-D444-A5B1-612168C36E8B}" type="sibTrans" cxnId="{89F03541-EAB3-4647-8C12-F8B2B88933C5}">
      <dgm:prSet/>
      <dgm:spPr/>
      <dgm:t>
        <a:bodyPr/>
        <a:lstStyle/>
        <a:p>
          <a:endParaRPr lang="en-US"/>
        </a:p>
      </dgm:t>
    </dgm:pt>
    <dgm:pt modelId="{32387D8C-E310-D740-9DFA-206EECD38388}">
      <dgm:prSet phldrT="[Text]" custT="1"/>
      <dgm:spPr/>
      <dgm:t>
        <a:bodyPr/>
        <a:lstStyle/>
        <a:p>
          <a:r>
            <a:rPr lang="en-US" sz="2800" dirty="0"/>
            <a:t>Power BI Service</a:t>
          </a:r>
        </a:p>
      </dgm:t>
    </dgm:pt>
    <dgm:pt modelId="{1F02E98A-FEDA-6C4F-BB3F-9A64665652CA}" type="parTrans" cxnId="{DD9AAA06-96EE-9940-B50C-37EBCA427B73}">
      <dgm:prSet/>
      <dgm:spPr/>
      <dgm:t>
        <a:bodyPr/>
        <a:lstStyle/>
        <a:p>
          <a:endParaRPr lang="en-US"/>
        </a:p>
      </dgm:t>
    </dgm:pt>
    <dgm:pt modelId="{90A858EA-3939-3B42-84DB-431FC29798FB}" type="sibTrans" cxnId="{DD9AAA06-96EE-9940-B50C-37EBCA427B73}">
      <dgm:prSet/>
      <dgm:spPr/>
      <dgm:t>
        <a:bodyPr/>
        <a:lstStyle/>
        <a:p>
          <a:endParaRPr lang="en-US"/>
        </a:p>
      </dgm:t>
    </dgm:pt>
    <dgm:pt modelId="{EF67D3B7-46BF-9D4D-8550-B01F5F5F81BA}">
      <dgm:prSet phldrT="[Text]" custT="1"/>
      <dgm:spPr/>
      <dgm:t>
        <a:bodyPr/>
        <a:lstStyle/>
        <a:p>
          <a:r>
            <a:rPr lang="en-US" sz="2800" dirty="0"/>
            <a:t>On-Premise</a:t>
          </a:r>
        </a:p>
      </dgm:t>
    </dgm:pt>
    <dgm:pt modelId="{A8F734B6-4AAA-8D4E-849E-57722F1D083F}" type="parTrans" cxnId="{00AA1B22-CCAA-2240-B58F-0CB4BDB32233}">
      <dgm:prSet/>
      <dgm:spPr/>
      <dgm:t>
        <a:bodyPr/>
        <a:lstStyle/>
        <a:p>
          <a:endParaRPr lang="en-US"/>
        </a:p>
      </dgm:t>
    </dgm:pt>
    <dgm:pt modelId="{4828B2BA-B3A4-B24C-91C8-3F62FD2F308D}" type="sibTrans" cxnId="{00AA1B22-CCAA-2240-B58F-0CB4BDB32233}">
      <dgm:prSet/>
      <dgm:spPr/>
      <dgm:t>
        <a:bodyPr/>
        <a:lstStyle/>
        <a:p>
          <a:endParaRPr lang="en-US"/>
        </a:p>
      </dgm:t>
    </dgm:pt>
    <dgm:pt modelId="{50B8E76C-CB47-F443-BAE9-6B01B9E6D0B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Get Data</a:t>
          </a:r>
        </a:p>
      </dgm:t>
    </dgm:pt>
    <dgm:pt modelId="{24AE4A37-64D2-F245-91F6-D9A11068D437}" type="parTrans" cxnId="{A9643A7F-719C-8845-A418-FD6EB01996A6}">
      <dgm:prSet/>
      <dgm:spPr/>
      <dgm:t>
        <a:bodyPr/>
        <a:lstStyle/>
        <a:p>
          <a:endParaRPr lang="en-US"/>
        </a:p>
      </dgm:t>
    </dgm:pt>
    <dgm:pt modelId="{4825D696-F963-E54A-A636-B65630DA6CB3}" type="sibTrans" cxnId="{A9643A7F-719C-8845-A418-FD6EB01996A6}">
      <dgm:prSet/>
      <dgm:spPr/>
      <dgm:t>
        <a:bodyPr/>
        <a:lstStyle/>
        <a:p>
          <a:endParaRPr lang="en-US"/>
        </a:p>
      </dgm:t>
    </dgm:pt>
    <dgm:pt modelId="{382C01C8-F541-6F4E-8B86-6862653FF79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Model Relationships</a:t>
          </a:r>
        </a:p>
      </dgm:t>
    </dgm:pt>
    <dgm:pt modelId="{C3C5030A-EC86-CB4D-BD0E-F5922B7AD307}" type="parTrans" cxnId="{31566ACA-46F5-F34B-B29A-B5C5A2028B7A}">
      <dgm:prSet/>
      <dgm:spPr/>
      <dgm:t>
        <a:bodyPr/>
        <a:lstStyle/>
        <a:p>
          <a:endParaRPr lang="en-US"/>
        </a:p>
      </dgm:t>
    </dgm:pt>
    <dgm:pt modelId="{1F363833-71D9-934F-B205-C0A0584F0E36}" type="sibTrans" cxnId="{31566ACA-46F5-F34B-B29A-B5C5A2028B7A}">
      <dgm:prSet/>
      <dgm:spPr/>
      <dgm:t>
        <a:bodyPr/>
        <a:lstStyle/>
        <a:p>
          <a:endParaRPr lang="en-US"/>
        </a:p>
      </dgm:t>
    </dgm:pt>
    <dgm:pt modelId="{87E5069E-E55C-B84B-9B23-47B80439B30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Define Visualizations</a:t>
          </a:r>
        </a:p>
      </dgm:t>
    </dgm:pt>
    <dgm:pt modelId="{A6FEBD94-6AD3-EB41-A0A6-A18153B60E67}" type="parTrans" cxnId="{45F7436D-30B4-3142-BBFD-16770A5C0813}">
      <dgm:prSet/>
      <dgm:spPr/>
      <dgm:t>
        <a:bodyPr/>
        <a:lstStyle/>
        <a:p>
          <a:endParaRPr lang="en-US"/>
        </a:p>
      </dgm:t>
    </dgm:pt>
    <dgm:pt modelId="{E899B11D-92A7-3D48-A781-F0CB75E24CC4}" type="sibTrans" cxnId="{45F7436D-30B4-3142-BBFD-16770A5C0813}">
      <dgm:prSet/>
      <dgm:spPr/>
      <dgm:t>
        <a:bodyPr/>
        <a:lstStyle/>
        <a:p>
          <a:endParaRPr lang="en-US"/>
        </a:p>
      </dgm:t>
    </dgm:pt>
    <dgm:pt modelId="{07A70928-A9A0-3242-B69B-70852C3A13F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Manage access, security, refresh</a:t>
          </a:r>
        </a:p>
      </dgm:t>
    </dgm:pt>
    <dgm:pt modelId="{DF256C6B-9D53-AB44-8A51-EEEB577E2867}" type="parTrans" cxnId="{274E6D88-7F7E-5B41-9E34-6E6FCB81C82D}">
      <dgm:prSet/>
      <dgm:spPr/>
      <dgm:t>
        <a:bodyPr/>
        <a:lstStyle/>
        <a:p>
          <a:endParaRPr lang="en-US"/>
        </a:p>
      </dgm:t>
    </dgm:pt>
    <dgm:pt modelId="{B6F453AA-DD94-7B44-83CB-04C4865B85ED}" type="sibTrans" cxnId="{274E6D88-7F7E-5B41-9E34-6E6FCB81C82D}">
      <dgm:prSet/>
      <dgm:spPr/>
      <dgm:t>
        <a:bodyPr/>
        <a:lstStyle/>
        <a:p>
          <a:endParaRPr lang="en-US"/>
        </a:p>
      </dgm:t>
    </dgm:pt>
    <dgm:pt modelId="{147E24DD-BB61-F649-B29A-3D272D114F4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Data Access Gateway</a:t>
          </a:r>
        </a:p>
      </dgm:t>
    </dgm:pt>
    <dgm:pt modelId="{FEEABEF5-B483-9D4B-BAEC-43650F21D80D}" type="parTrans" cxnId="{5CE3FB4E-4D89-8741-89CD-0A702AE3AF44}">
      <dgm:prSet/>
      <dgm:spPr/>
      <dgm:t>
        <a:bodyPr/>
        <a:lstStyle/>
        <a:p>
          <a:endParaRPr lang="en-US"/>
        </a:p>
      </dgm:t>
    </dgm:pt>
    <dgm:pt modelId="{E27E7979-971C-0A46-90BC-EEC95FFEED26}" type="sibTrans" cxnId="{5CE3FB4E-4D89-8741-89CD-0A702AE3AF44}">
      <dgm:prSet/>
      <dgm:spPr/>
      <dgm:t>
        <a:bodyPr/>
        <a:lstStyle/>
        <a:p>
          <a:endParaRPr lang="en-US"/>
        </a:p>
      </dgm:t>
    </dgm:pt>
    <dgm:pt modelId="{1177E418-BDCC-5945-93E2-09E05B31293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MS </a:t>
          </a:r>
          <a:r>
            <a:rPr lang="en-US" sz="1800" dirty="0" err="1"/>
            <a:t>Sql</a:t>
          </a:r>
          <a:r>
            <a:rPr lang="en-US" sz="1800" dirty="0"/>
            <a:t> Server Database, Analysis Services and Report Server</a:t>
          </a:r>
        </a:p>
      </dgm:t>
    </dgm:pt>
    <dgm:pt modelId="{FB9AA2D0-AE4A-E342-85E1-64FD5D188355}" type="parTrans" cxnId="{C2F63477-CFAE-2841-9241-EE1D062DD05E}">
      <dgm:prSet/>
      <dgm:spPr/>
      <dgm:t>
        <a:bodyPr/>
        <a:lstStyle/>
        <a:p>
          <a:endParaRPr lang="en-US"/>
        </a:p>
      </dgm:t>
    </dgm:pt>
    <dgm:pt modelId="{0FD08B27-D02E-EA4D-A70F-546C70BFDD01}" type="sibTrans" cxnId="{C2F63477-CFAE-2841-9241-EE1D062DD05E}">
      <dgm:prSet/>
      <dgm:spPr/>
      <dgm:t>
        <a:bodyPr/>
        <a:lstStyle/>
        <a:p>
          <a:endParaRPr lang="en-US"/>
        </a:p>
      </dgm:t>
    </dgm:pt>
    <dgm:pt modelId="{FF34EC84-7303-CD40-95BA-48B08C055E08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Natural language query (Q&amp;A)</a:t>
          </a:r>
        </a:p>
      </dgm:t>
    </dgm:pt>
    <dgm:pt modelId="{7A3FDEAD-8694-D749-AD1D-1A343BA1274B}" type="parTrans" cxnId="{C9C2B477-EB69-4F43-AD9A-BEE446FFE832}">
      <dgm:prSet/>
      <dgm:spPr/>
      <dgm:t>
        <a:bodyPr/>
        <a:lstStyle/>
        <a:p>
          <a:endParaRPr lang="en-US"/>
        </a:p>
      </dgm:t>
    </dgm:pt>
    <dgm:pt modelId="{3872BA91-FEEE-5142-9F64-034E3404B30C}" type="sibTrans" cxnId="{C9C2B477-EB69-4F43-AD9A-BEE446FFE832}">
      <dgm:prSet/>
      <dgm:spPr/>
      <dgm:t>
        <a:bodyPr/>
        <a:lstStyle/>
        <a:p>
          <a:endParaRPr lang="en-US"/>
        </a:p>
      </dgm:t>
    </dgm:pt>
    <dgm:pt modelId="{8749AE4F-B54D-1547-AA74-27BD75BE8B4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Organizational constructs (workspaces, content packs,  email subscriptions, </a:t>
          </a:r>
          <a:endParaRPr lang="en-US" sz="2800" dirty="0"/>
        </a:p>
      </dgm:t>
    </dgm:pt>
    <dgm:pt modelId="{25675FC3-F079-5D42-94BE-78DC35EF96DB}" type="parTrans" cxnId="{FEDC76BB-116A-3B4E-98AB-8E33CB04AEDC}">
      <dgm:prSet/>
      <dgm:spPr/>
      <dgm:t>
        <a:bodyPr/>
        <a:lstStyle/>
        <a:p>
          <a:endParaRPr lang="en-US"/>
        </a:p>
      </dgm:t>
    </dgm:pt>
    <dgm:pt modelId="{6F4FDD54-40B5-C140-B11E-4C8FFFC386C7}" type="sibTrans" cxnId="{FEDC76BB-116A-3B4E-98AB-8E33CB04AEDC}">
      <dgm:prSet/>
      <dgm:spPr/>
      <dgm:t>
        <a:bodyPr/>
        <a:lstStyle/>
        <a:p>
          <a:endParaRPr lang="en-US"/>
        </a:p>
      </dgm:t>
    </dgm:pt>
    <dgm:pt modelId="{DABA1AB9-1FA6-E446-A6DF-8FFA6E7CC5FA}" type="pres">
      <dgm:prSet presAssocID="{3475756C-AF9B-6340-A44E-FA99AA06A2BC}" presName="linear" presStyleCnt="0">
        <dgm:presLayoutVars>
          <dgm:dir/>
          <dgm:animLvl val="lvl"/>
          <dgm:resizeHandles val="exact"/>
        </dgm:presLayoutVars>
      </dgm:prSet>
      <dgm:spPr/>
    </dgm:pt>
    <dgm:pt modelId="{72D233D3-A881-6842-8881-833C81E34581}" type="pres">
      <dgm:prSet presAssocID="{849D2A32-9F73-344D-B5FC-F3632EF029A6}" presName="parentLin" presStyleCnt="0"/>
      <dgm:spPr/>
    </dgm:pt>
    <dgm:pt modelId="{5B533E92-6A5C-B440-9F06-48BDD187D04D}" type="pres">
      <dgm:prSet presAssocID="{849D2A32-9F73-344D-B5FC-F3632EF029A6}" presName="parentLeftMargin" presStyleLbl="node1" presStyleIdx="0" presStyleCnt="3"/>
      <dgm:spPr/>
    </dgm:pt>
    <dgm:pt modelId="{B8BC91CB-152D-AB45-99E3-D3F392FE557D}" type="pres">
      <dgm:prSet presAssocID="{849D2A32-9F73-344D-B5FC-F3632EF029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B8F353-970B-0E44-A293-25D4278FAADA}" type="pres">
      <dgm:prSet presAssocID="{849D2A32-9F73-344D-B5FC-F3632EF029A6}" presName="negativeSpace" presStyleCnt="0"/>
      <dgm:spPr/>
    </dgm:pt>
    <dgm:pt modelId="{50129A4C-EC8C-6C4B-93A5-14AB17DFE4E8}" type="pres">
      <dgm:prSet presAssocID="{849D2A32-9F73-344D-B5FC-F3632EF029A6}" presName="childText" presStyleLbl="conFgAcc1" presStyleIdx="0" presStyleCnt="3" custLinFactNeighborX="-9598" custLinFactNeighborY="35575">
        <dgm:presLayoutVars>
          <dgm:bulletEnabled val="1"/>
        </dgm:presLayoutVars>
      </dgm:prSet>
      <dgm:spPr/>
    </dgm:pt>
    <dgm:pt modelId="{4A931F29-7FF6-A847-9819-213CB71C3DC4}" type="pres">
      <dgm:prSet presAssocID="{5BEB383D-CCCF-D444-A5B1-612168C36E8B}" presName="spaceBetweenRectangles" presStyleCnt="0"/>
      <dgm:spPr/>
    </dgm:pt>
    <dgm:pt modelId="{3DB7C625-9C65-D443-ABF0-6231B04692FD}" type="pres">
      <dgm:prSet presAssocID="{32387D8C-E310-D740-9DFA-206EECD38388}" presName="parentLin" presStyleCnt="0"/>
      <dgm:spPr/>
    </dgm:pt>
    <dgm:pt modelId="{D8686249-15CC-E34E-B128-EF77DF4B4647}" type="pres">
      <dgm:prSet presAssocID="{32387D8C-E310-D740-9DFA-206EECD38388}" presName="parentLeftMargin" presStyleLbl="node1" presStyleIdx="0" presStyleCnt="3"/>
      <dgm:spPr/>
    </dgm:pt>
    <dgm:pt modelId="{88ACC5FC-B064-6A43-B045-7BAB56A3A725}" type="pres">
      <dgm:prSet presAssocID="{32387D8C-E310-D740-9DFA-206EECD383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C63E60-D05A-D249-8AD0-BCB20394EAA8}" type="pres">
      <dgm:prSet presAssocID="{32387D8C-E310-D740-9DFA-206EECD38388}" presName="negativeSpace" presStyleCnt="0"/>
      <dgm:spPr/>
    </dgm:pt>
    <dgm:pt modelId="{DA9FE296-86AF-844A-93DA-9D671C42C8EB}" type="pres">
      <dgm:prSet presAssocID="{32387D8C-E310-D740-9DFA-206EECD38388}" presName="childText" presStyleLbl="conFgAcc1" presStyleIdx="1" presStyleCnt="3">
        <dgm:presLayoutVars>
          <dgm:bulletEnabled val="1"/>
        </dgm:presLayoutVars>
      </dgm:prSet>
      <dgm:spPr/>
    </dgm:pt>
    <dgm:pt modelId="{68557C63-A707-7F4E-8988-FDA986D378FE}" type="pres">
      <dgm:prSet presAssocID="{90A858EA-3939-3B42-84DB-431FC29798FB}" presName="spaceBetweenRectangles" presStyleCnt="0"/>
      <dgm:spPr/>
    </dgm:pt>
    <dgm:pt modelId="{6D556B03-FCCD-BF45-8A9B-B1FEA1906D9A}" type="pres">
      <dgm:prSet presAssocID="{EF67D3B7-46BF-9D4D-8550-B01F5F5F81BA}" presName="parentLin" presStyleCnt="0"/>
      <dgm:spPr/>
    </dgm:pt>
    <dgm:pt modelId="{3888C0CF-80EC-C64D-B5FC-C27E80871E89}" type="pres">
      <dgm:prSet presAssocID="{EF67D3B7-46BF-9D4D-8550-B01F5F5F81BA}" presName="parentLeftMargin" presStyleLbl="node1" presStyleIdx="1" presStyleCnt="3"/>
      <dgm:spPr/>
    </dgm:pt>
    <dgm:pt modelId="{16024559-C52F-9741-9AE6-0764085CCB79}" type="pres">
      <dgm:prSet presAssocID="{EF67D3B7-46BF-9D4D-8550-B01F5F5F8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B545CF-5721-E64F-B1B3-35B47AC3F3F7}" type="pres">
      <dgm:prSet presAssocID="{EF67D3B7-46BF-9D4D-8550-B01F5F5F81BA}" presName="negativeSpace" presStyleCnt="0"/>
      <dgm:spPr/>
    </dgm:pt>
    <dgm:pt modelId="{E63E331D-CBDE-F14D-9F39-6709EB434BAA}" type="pres">
      <dgm:prSet presAssocID="{EF67D3B7-46BF-9D4D-8550-B01F5F5F81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9AAA06-96EE-9940-B50C-37EBCA427B73}" srcId="{3475756C-AF9B-6340-A44E-FA99AA06A2BC}" destId="{32387D8C-E310-D740-9DFA-206EECD38388}" srcOrd="1" destOrd="0" parTransId="{1F02E98A-FEDA-6C4F-BB3F-9A64665652CA}" sibTransId="{90A858EA-3939-3B42-84DB-431FC29798FB}"/>
    <dgm:cxn modelId="{AC13EC15-7998-7D48-9C3D-69E4D042E2D6}" type="presOf" srcId="{147E24DD-BB61-F649-B29A-3D272D114F4A}" destId="{E63E331D-CBDE-F14D-9F39-6709EB434BAA}" srcOrd="0" destOrd="0" presId="urn:microsoft.com/office/officeart/2005/8/layout/list1"/>
    <dgm:cxn modelId="{A523DB19-1E12-A949-8607-541B09530807}" type="presOf" srcId="{382C01C8-F541-6F4E-8B86-6862653FF799}" destId="{50129A4C-EC8C-6C4B-93A5-14AB17DFE4E8}" srcOrd="0" destOrd="1" presId="urn:microsoft.com/office/officeart/2005/8/layout/list1"/>
    <dgm:cxn modelId="{00AA1B22-CCAA-2240-B58F-0CB4BDB32233}" srcId="{3475756C-AF9B-6340-A44E-FA99AA06A2BC}" destId="{EF67D3B7-46BF-9D4D-8550-B01F5F5F81BA}" srcOrd="2" destOrd="0" parTransId="{A8F734B6-4AAA-8D4E-849E-57722F1D083F}" sibTransId="{4828B2BA-B3A4-B24C-91C8-3F62FD2F308D}"/>
    <dgm:cxn modelId="{249F7022-358F-ED4A-9BBF-5AAB40BDDF3B}" type="presOf" srcId="{FF34EC84-7303-CD40-95BA-48B08C055E08}" destId="{DA9FE296-86AF-844A-93DA-9D671C42C8EB}" srcOrd="0" destOrd="1" presId="urn:microsoft.com/office/officeart/2005/8/layout/list1"/>
    <dgm:cxn modelId="{318DF840-0169-4C4E-9A44-39E914C9E2AF}" type="presOf" srcId="{07A70928-A9A0-3242-B69B-70852C3A13FF}" destId="{DA9FE296-86AF-844A-93DA-9D671C42C8EB}" srcOrd="0" destOrd="0" presId="urn:microsoft.com/office/officeart/2005/8/layout/list1"/>
    <dgm:cxn modelId="{89F03541-EAB3-4647-8C12-F8B2B88933C5}" srcId="{3475756C-AF9B-6340-A44E-FA99AA06A2BC}" destId="{849D2A32-9F73-344D-B5FC-F3632EF029A6}" srcOrd="0" destOrd="0" parTransId="{02A123CE-8465-4F42-97FF-5FBA7E2046C3}" sibTransId="{5BEB383D-CCCF-D444-A5B1-612168C36E8B}"/>
    <dgm:cxn modelId="{828A624B-F538-4D46-91BC-09A917348466}" type="presOf" srcId="{849D2A32-9F73-344D-B5FC-F3632EF029A6}" destId="{B8BC91CB-152D-AB45-99E3-D3F392FE557D}" srcOrd="1" destOrd="0" presId="urn:microsoft.com/office/officeart/2005/8/layout/list1"/>
    <dgm:cxn modelId="{5CE3FB4E-4D89-8741-89CD-0A702AE3AF44}" srcId="{EF67D3B7-46BF-9D4D-8550-B01F5F5F81BA}" destId="{147E24DD-BB61-F649-B29A-3D272D114F4A}" srcOrd="0" destOrd="0" parTransId="{FEEABEF5-B483-9D4B-BAEC-43650F21D80D}" sibTransId="{E27E7979-971C-0A46-90BC-EEC95FFEED26}"/>
    <dgm:cxn modelId="{4F571A51-DACF-4D41-8D9D-2E821F9F16D0}" type="presOf" srcId="{50B8E76C-CB47-F443-BAE9-6B01B9E6D0BC}" destId="{50129A4C-EC8C-6C4B-93A5-14AB17DFE4E8}" srcOrd="0" destOrd="0" presId="urn:microsoft.com/office/officeart/2005/8/layout/list1"/>
    <dgm:cxn modelId="{C5860556-A0D2-0A4B-8917-CC5737A2F76A}" type="presOf" srcId="{8749AE4F-B54D-1547-AA74-27BD75BE8B4B}" destId="{DA9FE296-86AF-844A-93DA-9D671C42C8EB}" srcOrd="0" destOrd="2" presId="urn:microsoft.com/office/officeart/2005/8/layout/list1"/>
    <dgm:cxn modelId="{B4A38B5C-7355-8B43-AB71-187F98EB90F3}" type="presOf" srcId="{849D2A32-9F73-344D-B5FC-F3632EF029A6}" destId="{5B533E92-6A5C-B440-9F06-48BDD187D04D}" srcOrd="0" destOrd="0" presId="urn:microsoft.com/office/officeart/2005/8/layout/list1"/>
    <dgm:cxn modelId="{45F7436D-30B4-3142-BBFD-16770A5C0813}" srcId="{849D2A32-9F73-344D-B5FC-F3632EF029A6}" destId="{87E5069E-E55C-B84B-9B23-47B80439B305}" srcOrd="2" destOrd="0" parTransId="{A6FEBD94-6AD3-EB41-A0A6-A18153B60E67}" sibTransId="{E899B11D-92A7-3D48-A781-F0CB75E24CC4}"/>
    <dgm:cxn modelId="{34040773-DF81-6B4F-A0C8-7543B0FA1BB6}" type="presOf" srcId="{32387D8C-E310-D740-9DFA-206EECD38388}" destId="{D8686249-15CC-E34E-B128-EF77DF4B4647}" srcOrd="0" destOrd="0" presId="urn:microsoft.com/office/officeart/2005/8/layout/list1"/>
    <dgm:cxn modelId="{22ACFB75-5875-1845-B1FB-03DA6ED57A42}" type="presOf" srcId="{EF67D3B7-46BF-9D4D-8550-B01F5F5F81BA}" destId="{16024559-C52F-9741-9AE6-0764085CCB79}" srcOrd="1" destOrd="0" presId="urn:microsoft.com/office/officeart/2005/8/layout/list1"/>
    <dgm:cxn modelId="{C2F63477-CFAE-2841-9241-EE1D062DD05E}" srcId="{EF67D3B7-46BF-9D4D-8550-B01F5F5F81BA}" destId="{1177E418-BDCC-5945-93E2-09E05B31293F}" srcOrd="1" destOrd="0" parTransId="{FB9AA2D0-AE4A-E342-85E1-64FD5D188355}" sibTransId="{0FD08B27-D02E-EA4D-A70F-546C70BFDD01}"/>
    <dgm:cxn modelId="{C9C2B477-EB69-4F43-AD9A-BEE446FFE832}" srcId="{32387D8C-E310-D740-9DFA-206EECD38388}" destId="{FF34EC84-7303-CD40-95BA-48B08C055E08}" srcOrd="1" destOrd="0" parTransId="{7A3FDEAD-8694-D749-AD1D-1A343BA1274B}" sibTransId="{3872BA91-FEEE-5142-9F64-034E3404B30C}"/>
    <dgm:cxn modelId="{A9643A7F-719C-8845-A418-FD6EB01996A6}" srcId="{849D2A32-9F73-344D-B5FC-F3632EF029A6}" destId="{50B8E76C-CB47-F443-BAE9-6B01B9E6D0BC}" srcOrd="0" destOrd="0" parTransId="{24AE4A37-64D2-F245-91F6-D9A11068D437}" sibTransId="{4825D696-F963-E54A-A636-B65630DA6CB3}"/>
    <dgm:cxn modelId="{274E6D88-7F7E-5B41-9E34-6E6FCB81C82D}" srcId="{32387D8C-E310-D740-9DFA-206EECD38388}" destId="{07A70928-A9A0-3242-B69B-70852C3A13FF}" srcOrd="0" destOrd="0" parTransId="{DF256C6B-9D53-AB44-8A51-EEEB577E2867}" sibTransId="{B6F453AA-DD94-7B44-83CB-04C4865B85ED}"/>
    <dgm:cxn modelId="{E914D29D-AAB2-FA47-A8EA-24A08D68C68A}" type="presOf" srcId="{EF67D3B7-46BF-9D4D-8550-B01F5F5F81BA}" destId="{3888C0CF-80EC-C64D-B5FC-C27E80871E89}" srcOrd="0" destOrd="0" presId="urn:microsoft.com/office/officeart/2005/8/layout/list1"/>
    <dgm:cxn modelId="{FEDC76BB-116A-3B4E-98AB-8E33CB04AEDC}" srcId="{32387D8C-E310-D740-9DFA-206EECD38388}" destId="{8749AE4F-B54D-1547-AA74-27BD75BE8B4B}" srcOrd="2" destOrd="0" parTransId="{25675FC3-F079-5D42-94BE-78DC35EF96DB}" sibTransId="{6F4FDD54-40B5-C140-B11E-4C8FFFC386C7}"/>
    <dgm:cxn modelId="{31566ACA-46F5-F34B-B29A-B5C5A2028B7A}" srcId="{849D2A32-9F73-344D-B5FC-F3632EF029A6}" destId="{382C01C8-F541-6F4E-8B86-6862653FF799}" srcOrd="1" destOrd="0" parTransId="{C3C5030A-EC86-CB4D-BD0E-F5922B7AD307}" sibTransId="{1F363833-71D9-934F-B205-C0A0584F0E36}"/>
    <dgm:cxn modelId="{C0A2F2CC-675C-1346-A353-061A38FF831D}" type="presOf" srcId="{87E5069E-E55C-B84B-9B23-47B80439B305}" destId="{50129A4C-EC8C-6C4B-93A5-14AB17DFE4E8}" srcOrd="0" destOrd="2" presId="urn:microsoft.com/office/officeart/2005/8/layout/list1"/>
    <dgm:cxn modelId="{031D96CD-DF6B-4C4F-9B00-7FB908D3DCDB}" type="presOf" srcId="{3475756C-AF9B-6340-A44E-FA99AA06A2BC}" destId="{DABA1AB9-1FA6-E446-A6DF-8FFA6E7CC5FA}" srcOrd="0" destOrd="0" presId="urn:microsoft.com/office/officeart/2005/8/layout/list1"/>
    <dgm:cxn modelId="{A39774EE-9832-1E44-9D3F-B04802870B74}" type="presOf" srcId="{1177E418-BDCC-5945-93E2-09E05B31293F}" destId="{E63E331D-CBDE-F14D-9F39-6709EB434BAA}" srcOrd="0" destOrd="1" presId="urn:microsoft.com/office/officeart/2005/8/layout/list1"/>
    <dgm:cxn modelId="{859DCFFA-D209-DA4F-9873-4F7ACF858A12}" type="presOf" srcId="{32387D8C-E310-D740-9DFA-206EECD38388}" destId="{88ACC5FC-B064-6A43-B045-7BAB56A3A725}" srcOrd="1" destOrd="0" presId="urn:microsoft.com/office/officeart/2005/8/layout/list1"/>
    <dgm:cxn modelId="{3778E096-5C79-DF4E-8413-2C85C0EEF023}" type="presParOf" srcId="{DABA1AB9-1FA6-E446-A6DF-8FFA6E7CC5FA}" destId="{72D233D3-A881-6842-8881-833C81E34581}" srcOrd="0" destOrd="0" presId="urn:microsoft.com/office/officeart/2005/8/layout/list1"/>
    <dgm:cxn modelId="{59A4193B-ED77-7541-ABE5-C2FCCB32E804}" type="presParOf" srcId="{72D233D3-A881-6842-8881-833C81E34581}" destId="{5B533E92-6A5C-B440-9F06-48BDD187D04D}" srcOrd="0" destOrd="0" presId="urn:microsoft.com/office/officeart/2005/8/layout/list1"/>
    <dgm:cxn modelId="{DF396C64-3679-C244-BA19-64EF6D9F660E}" type="presParOf" srcId="{72D233D3-A881-6842-8881-833C81E34581}" destId="{B8BC91CB-152D-AB45-99E3-D3F392FE557D}" srcOrd="1" destOrd="0" presId="urn:microsoft.com/office/officeart/2005/8/layout/list1"/>
    <dgm:cxn modelId="{9CB2A6C9-A491-214D-A8DB-F6802632C68B}" type="presParOf" srcId="{DABA1AB9-1FA6-E446-A6DF-8FFA6E7CC5FA}" destId="{61B8F353-970B-0E44-A293-25D4278FAADA}" srcOrd="1" destOrd="0" presId="urn:microsoft.com/office/officeart/2005/8/layout/list1"/>
    <dgm:cxn modelId="{8E3B5927-2AF3-7E45-98E3-BF9F89094239}" type="presParOf" srcId="{DABA1AB9-1FA6-E446-A6DF-8FFA6E7CC5FA}" destId="{50129A4C-EC8C-6C4B-93A5-14AB17DFE4E8}" srcOrd="2" destOrd="0" presId="urn:microsoft.com/office/officeart/2005/8/layout/list1"/>
    <dgm:cxn modelId="{B225B644-F3E1-B246-A463-4E26988A5BF4}" type="presParOf" srcId="{DABA1AB9-1FA6-E446-A6DF-8FFA6E7CC5FA}" destId="{4A931F29-7FF6-A847-9819-213CB71C3DC4}" srcOrd="3" destOrd="0" presId="urn:microsoft.com/office/officeart/2005/8/layout/list1"/>
    <dgm:cxn modelId="{28F2914B-C66D-6841-8D24-0E36BE2C525B}" type="presParOf" srcId="{DABA1AB9-1FA6-E446-A6DF-8FFA6E7CC5FA}" destId="{3DB7C625-9C65-D443-ABF0-6231B04692FD}" srcOrd="4" destOrd="0" presId="urn:microsoft.com/office/officeart/2005/8/layout/list1"/>
    <dgm:cxn modelId="{257FE9C7-984E-0141-B677-2754FAE9C60F}" type="presParOf" srcId="{3DB7C625-9C65-D443-ABF0-6231B04692FD}" destId="{D8686249-15CC-E34E-B128-EF77DF4B4647}" srcOrd="0" destOrd="0" presId="urn:microsoft.com/office/officeart/2005/8/layout/list1"/>
    <dgm:cxn modelId="{AD637AD3-9A2D-0940-87D8-0D9D39E92589}" type="presParOf" srcId="{3DB7C625-9C65-D443-ABF0-6231B04692FD}" destId="{88ACC5FC-B064-6A43-B045-7BAB56A3A725}" srcOrd="1" destOrd="0" presId="urn:microsoft.com/office/officeart/2005/8/layout/list1"/>
    <dgm:cxn modelId="{80C93866-3E04-D44A-90CA-4854F835D48B}" type="presParOf" srcId="{DABA1AB9-1FA6-E446-A6DF-8FFA6E7CC5FA}" destId="{EEC63E60-D05A-D249-8AD0-BCB20394EAA8}" srcOrd="5" destOrd="0" presId="urn:microsoft.com/office/officeart/2005/8/layout/list1"/>
    <dgm:cxn modelId="{75C7EE71-02E3-EB42-906E-64377BA10FFD}" type="presParOf" srcId="{DABA1AB9-1FA6-E446-A6DF-8FFA6E7CC5FA}" destId="{DA9FE296-86AF-844A-93DA-9D671C42C8EB}" srcOrd="6" destOrd="0" presId="urn:microsoft.com/office/officeart/2005/8/layout/list1"/>
    <dgm:cxn modelId="{63C8B21A-2101-D74B-AE4C-F2C230CA5025}" type="presParOf" srcId="{DABA1AB9-1FA6-E446-A6DF-8FFA6E7CC5FA}" destId="{68557C63-A707-7F4E-8988-FDA986D378FE}" srcOrd="7" destOrd="0" presId="urn:microsoft.com/office/officeart/2005/8/layout/list1"/>
    <dgm:cxn modelId="{0BB81099-8982-0344-8EE3-1C440089841B}" type="presParOf" srcId="{DABA1AB9-1FA6-E446-A6DF-8FFA6E7CC5FA}" destId="{6D556B03-FCCD-BF45-8A9B-B1FEA1906D9A}" srcOrd="8" destOrd="0" presId="urn:microsoft.com/office/officeart/2005/8/layout/list1"/>
    <dgm:cxn modelId="{596B015F-BDAD-DE4F-9927-62595CDF4920}" type="presParOf" srcId="{6D556B03-FCCD-BF45-8A9B-B1FEA1906D9A}" destId="{3888C0CF-80EC-C64D-B5FC-C27E80871E89}" srcOrd="0" destOrd="0" presId="urn:microsoft.com/office/officeart/2005/8/layout/list1"/>
    <dgm:cxn modelId="{CCC06950-FB76-9A47-BF25-FBEA7F45D614}" type="presParOf" srcId="{6D556B03-FCCD-BF45-8A9B-B1FEA1906D9A}" destId="{16024559-C52F-9741-9AE6-0764085CCB79}" srcOrd="1" destOrd="0" presId="urn:microsoft.com/office/officeart/2005/8/layout/list1"/>
    <dgm:cxn modelId="{57F9D682-0029-9446-AD74-8B16228AFE6A}" type="presParOf" srcId="{DABA1AB9-1FA6-E446-A6DF-8FFA6E7CC5FA}" destId="{00B545CF-5721-E64F-B1B3-35B47AC3F3F7}" srcOrd="9" destOrd="0" presId="urn:microsoft.com/office/officeart/2005/8/layout/list1"/>
    <dgm:cxn modelId="{D72D4C88-3A0C-2F42-83A2-A54DA0F6BF91}" type="presParOf" srcId="{DABA1AB9-1FA6-E446-A6DF-8FFA6E7CC5FA}" destId="{E63E331D-CBDE-F14D-9F39-6709EB434B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5E3BA-6389-4F41-BADB-F91D8C2DFF3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BBFFA-5C92-1244-B308-D0660EB1B2E3}">
      <dgm:prSet phldrT="[Text]"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Monthly Property Metrics</a:t>
          </a:r>
        </a:p>
      </dgm:t>
    </dgm:pt>
    <dgm:pt modelId="{AA2512B0-D43A-854A-8A9A-F2A998511475}" type="parTrans" cxnId="{EEB84AFF-8862-2C44-BA75-9321073AE1F9}">
      <dgm:prSet/>
      <dgm:spPr/>
      <dgm:t>
        <a:bodyPr/>
        <a:lstStyle/>
        <a:p>
          <a:endParaRPr lang="en-US"/>
        </a:p>
      </dgm:t>
    </dgm:pt>
    <dgm:pt modelId="{B7420A44-0298-534C-8F62-0F9B9997570D}" type="sibTrans" cxnId="{EEB84AFF-8862-2C44-BA75-9321073AE1F9}">
      <dgm:prSet/>
      <dgm:spPr/>
      <dgm:t>
        <a:bodyPr/>
        <a:lstStyle/>
        <a:p>
          <a:endParaRPr lang="en-US"/>
        </a:p>
      </dgm:t>
    </dgm:pt>
    <dgm:pt modelId="{3C7D8E6B-378F-6B40-8960-9B4376FF1297}">
      <dgm:prSet phldrT="[Text]"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 dirty="0" err="1"/>
            <a:t>Resident</a:t>
          </a:r>
          <a:r>
            <a:rPr lang="mr-IN" dirty="0"/>
            <a:t> </a:t>
          </a:r>
          <a:r>
            <a:rPr lang="mr-IN" dirty="0" err="1"/>
            <a:t>Info</a:t>
          </a:r>
          <a:r>
            <a:rPr lang="mr-IN" dirty="0"/>
            <a:t> </a:t>
          </a:r>
          <a:endParaRPr lang="en-US" dirty="0"/>
        </a:p>
      </dgm:t>
    </dgm:pt>
    <dgm:pt modelId="{92CDDE17-6634-6B48-B89C-97E45157CC75}" type="parTrans" cxnId="{19CC29C8-4940-5C48-935C-4D8DB9ECC272}">
      <dgm:prSet/>
      <dgm:spPr/>
      <dgm:t>
        <a:bodyPr/>
        <a:lstStyle/>
        <a:p>
          <a:endParaRPr lang="en-US"/>
        </a:p>
      </dgm:t>
    </dgm:pt>
    <dgm:pt modelId="{07831725-C87E-AF41-A3EA-77663FA27393}" type="sibTrans" cxnId="{19CC29C8-4940-5C48-935C-4D8DB9ECC272}">
      <dgm:prSet/>
      <dgm:spPr/>
      <dgm:t>
        <a:bodyPr/>
        <a:lstStyle/>
        <a:p>
          <a:endParaRPr lang="en-US"/>
        </a:p>
      </dgm:t>
    </dgm:pt>
    <dgm:pt modelId="{BD04D665-7E22-4F4D-BB9F-9CB3ECA6C00E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/>
            <a:t>Resident</a:t>
          </a:r>
          <a:r>
            <a:rPr lang="en-US"/>
            <a:t> </a:t>
          </a:r>
          <a:r>
            <a:rPr lang="mr-IN"/>
            <a:t>Posting</a:t>
          </a:r>
          <a:endParaRPr lang="en-US"/>
        </a:p>
      </dgm:t>
    </dgm:pt>
    <dgm:pt modelId="{6FEE56AE-818D-1F4F-9342-953DCD1A0702}" type="parTrans" cxnId="{6D3C5947-807E-994F-B29E-7BA30D22380B}">
      <dgm:prSet/>
      <dgm:spPr/>
      <dgm:t>
        <a:bodyPr/>
        <a:lstStyle/>
        <a:p>
          <a:endParaRPr lang="en-US"/>
        </a:p>
      </dgm:t>
    </dgm:pt>
    <dgm:pt modelId="{F8F77649-1066-BE4E-8236-37F3A5B1EF48}" type="sibTrans" cxnId="{6D3C5947-807E-994F-B29E-7BA30D22380B}">
      <dgm:prSet/>
      <dgm:spPr/>
      <dgm:t>
        <a:bodyPr/>
        <a:lstStyle/>
        <a:p>
          <a:endParaRPr lang="en-US"/>
        </a:p>
      </dgm:t>
    </dgm:pt>
    <dgm:pt modelId="{698D06D1-9C2B-FF4C-8816-E07980D78827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/>
            <a:t>KeyLink</a:t>
          </a:r>
        </a:p>
      </dgm:t>
    </dgm:pt>
    <dgm:pt modelId="{9187E6F9-6DA2-FD4D-8540-E4321792FC8F}" type="parTrans" cxnId="{FFCDF3F4-C3BC-0C42-AE81-4693E7A4973C}">
      <dgm:prSet/>
      <dgm:spPr/>
      <dgm:t>
        <a:bodyPr/>
        <a:lstStyle/>
        <a:p>
          <a:endParaRPr lang="en-US"/>
        </a:p>
      </dgm:t>
    </dgm:pt>
    <dgm:pt modelId="{A0CA5E35-6E91-CD43-A112-11547CEE2062}" type="sibTrans" cxnId="{FFCDF3F4-C3BC-0C42-AE81-4693E7A4973C}">
      <dgm:prSet/>
      <dgm:spPr/>
      <dgm:t>
        <a:bodyPr/>
        <a:lstStyle/>
        <a:p>
          <a:endParaRPr lang="en-US"/>
        </a:p>
      </dgm:t>
    </dgm:pt>
    <dgm:pt modelId="{EF716C14-57DC-1048-B2DE-9FDA6F3CEC59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/>
            <a:t>Functionality</a:t>
          </a:r>
        </a:p>
      </dgm:t>
    </dgm:pt>
    <dgm:pt modelId="{14FDA124-E76D-5941-BCE7-5857DD772AEF}" type="parTrans" cxnId="{179F43F4-8B2D-0746-9983-1A1E38A36642}">
      <dgm:prSet/>
      <dgm:spPr/>
      <dgm:t>
        <a:bodyPr/>
        <a:lstStyle/>
        <a:p>
          <a:endParaRPr lang="en-US"/>
        </a:p>
      </dgm:t>
    </dgm:pt>
    <dgm:pt modelId="{CF0DBB6D-D142-2947-AF37-550390D65F1E}" type="sibTrans" cxnId="{179F43F4-8B2D-0746-9983-1A1E38A36642}">
      <dgm:prSet/>
      <dgm:spPr/>
      <dgm:t>
        <a:bodyPr/>
        <a:lstStyle/>
        <a:p>
          <a:endParaRPr lang="en-US"/>
        </a:p>
      </dgm:t>
    </dgm:pt>
    <dgm:pt modelId="{A49AE522-DDA7-264D-A44A-EA97AE73993C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Logins</a:t>
          </a:r>
        </a:p>
      </dgm:t>
    </dgm:pt>
    <dgm:pt modelId="{8DA1A5C3-1A70-8D48-A285-E78188DBED53}" type="parTrans" cxnId="{19750DB8-ABEA-6943-B2E7-4A96AF712287}">
      <dgm:prSet/>
      <dgm:spPr/>
      <dgm:t>
        <a:bodyPr/>
        <a:lstStyle/>
        <a:p>
          <a:endParaRPr lang="en-US"/>
        </a:p>
      </dgm:t>
    </dgm:pt>
    <dgm:pt modelId="{206A9B39-93F4-D84F-B653-E4D513862A88}" type="sibTrans" cxnId="{19750DB8-ABEA-6943-B2E7-4A96AF712287}">
      <dgm:prSet/>
      <dgm:spPr/>
      <dgm:t>
        <a:bodyPr/>
        <a:lstStyle/>
        <a:p>
          <a:endParaRPr lang="en-US"/>
        </a:p>
      </dgm:t>
    </dgm:pt>
    <dgm:pt modelId="{2D3403A3-F3DF-BF42-A3D2-73C439AFC347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/>
            <a:t>Movins</a:t>
          </a:r>
        </a:p>
      </dgm:t>
    </dgm:pt>
    <dgm:pt modelId="{0370456D-74C9-2D42-9F27-1C2B1118BD7B}" type="parTrans" cxnId="{BF081616-66C3-914A-9B40-76B441F593AA}">
      <dgm:prSet/>
      <dgm:spPr/>
      <dgm:t>
        <a:bodyPr/>
        <a:lstStyle/>
        <a:p>
          <a:endParaRPr lang="en-US"/>
        </a:p>
      </dgm:t>
    </dgm:pt>
    <dgm:pt modelId="{9874A479-DD12-1E47-B878-70A9F76903FA}" type="sibTrans" cxnId="{BF081616-66C3-914A-9B40-76B441F593AA}">
      <dgm:prSet/>
      <dgm:spPr/>
      <dgm:t>
        <a:bodyPr/>
        <a:lstStyle/>
        <a:p>
          <a:endParaRPr lang="en-US"/>
        </a:p>
      </dgm:t>
    </dgm:pt>
    <dgm:pt modelId="{4D5D2331-210C-A540-B3E9-FCADD7651F0D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E</a:t>
          </a:r>
          <a:r>
            <a:rPr lang="mr-IN" dirty="0" err="1"/>
            <a:t>mployees</a:t>
          </a:r>
          <a:endParaRPr lang="en-US" dirty="0"/>
        </a:p>
      </dgm:t>
    </dgm:pt>
    <dgm:pt modelId="{DDF08275-F0C0-6A40-B2A6-2A67D05FE4BE}" type="parTrans" cxnId="{3EAA40CB-CFA5-C541-BC5A-2B853E796FB1}">
      <dgm:prSet/>
      <dgm:spPr/>
      <dgm:t>
        <a:bodyPr/>
        <a:lstStyle/>
        <a:p>
          <a:endParaRPr lang="en-US"/>
        </a:p>
      </dgm:t>
    </dgm:pt>
    <dgm:pt modelId="{2E1FA88E-16F8-9E49-9C55-B59C039EEEC6}" type="sibTrans" cxnId="{3EAA40CB-CFA5-C541-BC5A-2B853E796FB1}">
      <dgm:prSet/>
      <dgm:spPr/>
      <dgm:t>
        <a:bodyPr/>
        <a:lstStyle/>
        <a:p>
          <a:endParaRPr lang="en-US"/>
        </a:p>
      </dgm:t>
    </dgm:pt>
    <dgm:pt modelId="{E4FA4E68-1015-C94B-AD11-EC0E5BD5FE31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Properties</a:t>
          </a:r>
        </a:p>
      </dgm:t>
    </dgm:pt>
    <dgm:pt modelId="{155633BB-5BEA-9647-8FF7-D52C391529A9}" type="parTrans" cxnId="{1DB867F4-3804-2B42-A267-AD6F6303CB97}">
      <dgm:prSet/>
      <dgm:spPr/>
      <dgm:t>
        <a:bodyPr/>
        <a:lstStyle/>
        <a:p>
          <a:endParaRPr lang="en-US"/>
        </a:p>
      </dgm:t>
    </dgm:pt>
    <dgm:pt modelId="{9D10FBEA-8B71-EB44-A1A5-A9A8B9F1E420}" type="sibTrans" cxnId="{1DB867F4-3804-2B42-A267-AD6F6303CB97}">
      <dgm:prSet/>
      <dgm:spPr/>
      <dgm:t>
        <a:bodyPr/>
        <a:lstStyle/>
        <a:p>
          <a:endParaRPr lang="en-US"/>
        </a:p>
      </dgm:t>
    </dgm:pt>
    <dgm:pt modelId="{9C245610-985B-B740-A5D4-B013911507AC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Name</a:t>
          </a:r>
        </a:p>
      </dgm:t>
    </dgm:pt>
    <dgm:pt modelId="{26DEB098-5044-2141-B1F9-4DF1891F9FF1}" type="parTrans" cxnId="{B202D263-DD86-6548-AC56-E1A1634F062D}">
      <dgm:prSet/>
      <dgm:spPr/>
      <dgm:t>
        <a:bodyPr/>
        <a:lstStyle/>
        <a:p>
          <a:endParaRPr lang="en-US"/>
        </a:p>
      </dgm:t>
    </dgm:pt>
    <dgm:pt modelId="{24477320-2C55-B64C-86C7-3F3B663E61DE}" type="sibTrans" cxnId="{B202D263-DD86-6548-AC56-E1A1634F062D}">
      <dgm:prSet/>
      <dgm:spPr/>
      <dgm:t>
        <a:bodyPr/>
        <a:lstStyle/>
        <a:p>
          <a:endParaRPr lang="en-US"/>
        </a:p>
      </dgm:t>
    </dgm:pt>
    <dgm:pt modelId="{DAB5B004-837D-F646-8F40-80A0B87BF128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 dirty="0" err="1"/>
            <a:t>Latitude</a:t>
          </a:r>
          <a:endParaRPr lang="en-US" dirty="0"/>
        </a:p>
      </dgm:t>
    </dgm:pt>
    <dgm:pt modelId="{A514000F-C202-FA4F-9F57-4F54C90A2CF0}" type="parTrans" cxnId="{8153144F-E743-FF48-806A-FED6D247EF3F}">
      <dgm:prSet/>
      <dgm:spPr/>
      <dgm:t>
        <a:bodyPr/>
        <a:lstStyle/>
        <a:p>
          <a:endParaRPr lang="en-US"/>
        </a:p>
      </dgm:t>
    </dgm:pt>
    <dgm:pt modelId="{53601AF5-82A1-7246-AD1D-8304FC164D47}" type="sibTrans" cxnId="{8153144F-E743-FF48-806A-FED6D247EF3F}">
      <dgm:prSet/>
      <dgm:spPr/>
      <dgm:t>
        <a:bodyPr/>
        <a:lstStyle/>
        <a:p>
          <a:endParaRPr lang="en-US"/>
        </a:p>
      </dgm:t>
    </dgm:pt>
    <dgm:pt modelId="{05AE4486-79A4-E94D-82E2-70C70483AD57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/>
            <a:t>Longitude</a:t>
          </a:r>
          <a:endParaRPr lang="en-US" dirty="0"/>
        </a:p>
      </dgm:t>
    </dgm:pt>
    <dgm:pt modelId="{80326F37-4161-BE48-AD26-45CF5A079356}" type="parTrans" cxnId="{7E1963AC-5B7F-1B44-8732-4893B6A21814}">
      <dgm:prSet/>
      <dgm:spPr/>
      <dgm:t>
        <a:bodyPr/>
        <a:lstStyle/>
        <a:p>
          <a:endParaRPr lang="en-US"/>
        </a:p>
      </dgm:t>
    </dgm:pt>
    <dgm:pt modelId="{19C9E081-9B64-2D41-8CC9-18C8EC708221}" type="sibTrans" cxnId="{7E1963AC-5B7F-1B44-8732-4893B6A21814}">
      <dgm:prSet/>
      <dgm:spPr/>
      <dgm:t>
        <a:bodyPr/>
        <a:lstStyle/>
        <a:p>
          <a:endParaRPr lang="en-US"/>
        </a:p>
      </dgm:t>
    </dgm:pt>
    <dgm:pt modelId="{C765412A-F87B-344C-AD89-29368428FBD6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 dirty="0" err="1"/>
            <a:t>ManagementCompany</a:t>
          </a:r>
          <a:endParaRPr lang="en-US" dirty="0"/>
        </a:p>
      </dgm:t>
    </dgm:pt>
    <dgm:pt modelId="{13956F41-CEC6-1043-8EAC-00F8F9E05037}" type="parTrans" cxnId="{153AACA2-903F-7D4B-98FB-C8051B5195B3}">
      <dgm:prSet/>
      <dgm:spPr/>
      <dgm:t>
        <a:bodyPr/>
        <a:lstStyle/>
        <a:p>
          <a:endParaRPr lang="en-US"/>
        </a:p>
      </dgm:t>
    </dgm:pt>
    <dgm:pt modelId="{A09C0C71-C83D-C642-AB7C-09B5E1592612}" type="sibTrans" cxnId="{153AACA2-903F-7D4B-98FB-C8051B5195B3}">
      <dgm:prSet/>
      <dgm:spPr/>
      <dgm:t>
        <a:bodyPr/>
        <a:lstStyle/>
        <a:p>
          <a:endParaRPr lang="en-US"/>
        </a:p>
      </dgm:t>
    </dgm:pt>
    <dgm:pt modelId="{A5E9FF1E-9F22-C746-8B63-1386D0178E8F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mr-IN" dirty="0" err="1"/>
            <a:t>State</a:t>
          </a:r>
          <a:endParaRPr lang="en-US" dirty="0"/>
        </a:p>
      </dgm:t>
    </dgm:pt>
    <dgm:pt modelId="{4FBBDA64-0110-4F49-9749-C42EA4520488}" type="parTrans" cxnId="{49B52C4F-612B-8C40-A412-7DC41F261BB2}">
      <dgm:prSet/>
      <dgm:spPr/>
      <dgm:t>
        <a:bodyPr/>
        <a:lstStyle/>
        <a:p>
          <a:endParaRPr lang="en-US"/>
        </a:p>
      </dgm:t>
    </dgm:pt>
    <dgm:pt modelId="{C39340DA-F8D7-EB45-80F9-33642E11A10C}" type="sibTrans" cxnId="{49B52C4F-612B-8C40-A412-7DC41F261BB2}">
      <dgm:prSet/>
      <dgm:spPr/>
      <dgm:t>
        <a:bodyPr/>
        <a:lstStyle/>
        <a:p>
          <a:endParaRPr lang="en-US"/>
        </a:p>
      </dgm:t>
    </dgm:pt>
    <dgm:pt modelId="{149CF6DB-7473-A447-BB92-4E93E84893DB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r>
            <a:rPr lang="en-US" dirty="0"/>
            <a:t>City</a:t>
          </a:r>
        </a:p>
      </dgm:t>
    </dgm:pt>
    <dgm:pt modelId="{A5C2370E-383E-D240-BB11-3FA6A5B8BB33}" type="parTrans" cxnId="{66A451DE-8630-8341-A5F7-498C30514691}">
      <dgm:prSet/>
      <dgm:spPr/>
      <dgm:t>
        <a:bodyPr/>
        <a:lstStyle/>
        <a:p>
          <a:endParaRPr lang="en-US"/>
        </a:p>
      </dgm:t>
    </dgm:pt>
    <dgm:pt modelId="{49414AA0-640A-A841-8897-62A3CEECE4BC}" type="sibTrans" cxnId="{66A451DE-8630-8341-A5F7-498C30514691}">
      <dgm:prSet/>
      <dgm:spPr/>
      <dgm:t>
        <a:bodyPr/>
        <a:lstStyle/>
        <a:p>
          <a:endParaRPr lang="en-US"/>
        </a:p>
      </dgm:t>
    </dgm:pt>
    <dgm:pt modelId="{FE8DA309-EE3C-E249-A38B-37D9281467E6}">
      <dgm:prSet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  <dgm:t>
        <a:bodyPr/>
        <a:lstStyle/>
        <a:p>
          <a:endParaRPr lang="en-US" dirty="0"/>
        </a:p>
      </dgm:t>
    </dgm:pt>
    <dgm:pt modelId="{8A657004-D08A-5F43-9902-FB3EB8A26B24}" type="parTrans" cxnId="{E2078318-4640-1143-82D5-9D4C2F6D2784}">
      <dgm:prSet/>
      <dgm:spPr/>
      <dgm:t>
        <a:bodyPr/>
        <a:lstStyle/>
        <a:p>
          <a:endParaRPr lang="en-US"/>
        </a:p>
      </dgm:t>
    </dgm:pt>
    <dgm:pt modelId="{1C8DA1C4-3E5A-ED48-8FC2-99444783705B}" type="sibTrans" cxnId="{E2078318-4640-1143-82D5-9D4C2F6D2784}">
      <dgm:prSet/>
      <dgm:spPr/>
      <dgm:t>
        <a:bodyPr/>
        <a:lstStyle/>
        <a:p>
          <a:endParaRPr lang="en-US"/>
        </a:p>
      </dgm:t>
    </dgm:pt>
    <dgm:pt modelId="{37F8D061-0A8A-D14D-9778-04FAAD9FDBDB}" type="pres">
      <dgm:prSet presAssocID="{7225E3BA-6389-4F41-BADB-F91D8C2DFF3E}" presName="Name0" presStyleCnt="0">
        <dgm:presLayoutVars>
          <dgm:dir/>
          <dgm:animLvl val="lvl"/>
          <dgm:resizeHandles val="exact"/>
        </dgm:presLayoutVars>
      </dgm:prSet>
      <dgm:spPr/>
    </dgm:pt>
    <dgm:pt modelId="{9C12D91C-6857-A844-BFA0-C5682317418A}" type="pres">
      <dgm:prSet presAssocID="{5F0BBFFA-5C92-1244-B308-D0660EB1B2E3}" presName="composite" presStyleCnt="0"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</dgm:pt>
    <dgm:pt modelId="{D7C3D4FA-CA20-A445-B9E1-BD6FDBF7BE18}" type="pres">
      <dgm:prSet presAssocID="{5F0BBFFA-5C92-1244-B308-D0660EB1B2E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D5AB9E4-4D5F-B842-A876-4543FA62FD4C}" type="pres">
      <dgm:prSet presAssocID="{5F0BBFFA-5C92-1244-B308-D0660EB1B2E3}" presName="desTx" presStyleLbl="alignAccFollowNode1" presStyleIdx="0" presStyleCnt="2" custLinFactNeighborX="-5585" custLinFactNeighborY="1773">
        <dgm:presLayoutVars>
          <dgm:bulletEnabled val="1"/>
        </dgm:presLayoutVars>
      </dgm:prSet>
      <dgm:spPr/>
    </dgm:pt>
    <dgm:pt modelId="{B5FF41D0-4EAC-A341-845B-7267095B38D4}" type="pres">
      <dgm:prSet presAssocID="{B7420A44-0298-534C-8F62-0F9B9997570D}" presName="space" presStyleCnt="0"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</dgm:pt>
    <dgm:pt modelId="{735C00F4-F729-DB49-A9D1-35F8B914489C}" type="pres">
      <dgm:prSet presAssocID="{E4FA4E68-1015-C94B-AD11-EC0E5BD5FE31}" presName="composite" presStyleCnt="0"/>
      <dgm:spPr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gm:spPr>
    </dgm:pt>
    <dgm:pt modelId="{1E0FFE42-A0E1-BE4B-8C96-0C771C8559F8}" type="pres">
      <dgm:prSet presAssocID="{E4FA4E68-1015-C94B-AD11-EC0E5BD5FE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1433C01-E9DE-0742-A011-A18547060D35}" type="pres">
      <dgm:prSet presAssocID="{E4FA4E68-1015-C94B-AD11-EC0E5BD5FE3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F081616-66C3-914A-9B40-76B441F593AA}" srcId="{5F0BBFFA-5C92-1244-B308-D0660EB1B2E3}" destId="{2D3403A3-F3DF-BF42-A3D2-73C439AFC347}" srcOrd="5" destOrd="0" parTransId="{0370456D-74C9-2D42-9F27-1C2B1118BD7B}" sibTransId="{9874A479-DD12-1E47-B878-70A9F76903FA}"/>
    <dgm:cxn modelId="{E2078318-4640-1143-82D5-9D4C2F6D2784}" srcId="{E4FA4E68-1015-C94B-AD11-EC0E5BD5FE31}" destId="{FE8DA309-EE3C-E249-A38B-37D9281467E6}" srcOrd="6" destOrd="0" parTransId="{8A657004-D08A-5F43-9902-FB3EB8A26B24}" sibTransId="{1C8DA1C4-3E5A-ED48-8FC2-99444783705B}"/>
    <dgm:cxn modelId="{470DB826-8BBA-9B46-BAD9-27128082AAD1}" type="presOf" srcId="{4D5D2331-210C-A540-B3E9-FCADD7651F0D}" destId="{1D5AB9E4-4D5F-B842-A876-4543FA62FD4C}" srcOrd="0" destOrd="6" presId="urn:microsoft.com/office/officeart/2005/8/layout/hList1"/>
    <dgm:cxn modelId="{2641AD31-AEBC-134C-9AA5-CD5233DB08DD}" type="presOf" srcId="{FE8DA309-EE3C-E249-A38B-37D9281467E6}" destId="{D1433C01-E9DE-0742-A011-A18547060D35}" srcOrd="0" destOrd="6" presId="urn:microsoft.com/office/officeart/2005/8/layout/hList1"/>
    <dgm:cxn modelId="{08CD9D37-B7C3-0F46-8FE5-25AA39CEB9DB}" type="presOf" srcId="{A5E9FF1E-9F22-C746-8B63-1386D0178E8F}" destId="{D1433C01-E9DE-0742-A011-A18547060D35}" srcOrd="0" destOrd="4" presId="urn:microsoft.com/office/officeart/2005/8/layout/hList1"/>
    <dgm:cxn modelId="{A21E3A46-9B2E-DF4A-BB90-97F6B21EFE77}" type="presOf" srcId="{EF716C14-57DC-1048-B2DE-9FDA6F3CEC59}" destId="{1D5AB9E4-4D5F-B842-A876-4543FA62FD4C}" srcOrd="0" destOrd="3" presId="urn:microsoft.com/office/officeart/2005/8/layout/hList1"/>
    <dgm:cxn modelId="{6D3C5947-807E-994F-B29E-7BA30D22380B}" srcId="{5F0BBFFA-5C92-1244-B308-D0660EB1B2E3}" destId="{BD04D665-7E22-4F4D-BB9F-9CB3ECA6C00E}" srcOrd="1" destOrd="0" parTransId="{6FEE56AE-818D-1F4F-9342-953DCD1A0702}" sibTransId="{F8F77649-1066-BE4E-8236-37F3A5B1EF48}"/>
    <dgm:cxn modelId="{143BD54B-9B2B-D249-ADD7-3D76A87A3836}" type="presOf" srcId="{5F0BBFFA-5C92-1244-B308-D0660EB1B2E3}" destId="{D7C3D4FA-CA20-A445-B9E1-BD6FDBF7BE18}" srcOrd="0" destOrd="0" presId="urn:microsoft.com/office/officeart/2005/8/layout/hList1"/>
    <dgm:cxn modelId="{8153144F-E743-FF48-806A-FED6D247EF3F}" srcId="{E4FA4E68-1015-C94B-AD11-EC0E5BD5FE31}" destId="{DAB5B004-837D-F646-8F40-80A0B87BF128}" srcOrd="1" destOrd="0" parTransId="{A514000F-C202-FA4F-9F57-4F54C90A2CF0}" sibTransId="{53601AF5-82A1-7246-AD1D-8304FC164D47}"/>
    <dgm:cxn modelId="{49B52C4F-612B-8C40-A412-7DC41F261BB2}" srcId="{E4FA4E68-1015-C94B-AD11-EC0E5BD5FE31}" destId="{A5E9FF1E-9F22-C746-8B63-1386D0178E8F}" srcOrd="4" destOrd="0" parTransId="{4FBBDA64-0110-4F49-9749-C42EA4520488}" sibTransId="{C39340DA-F8D7-EB45-80F9-33642E11A10C}"/>
    <dgm:cxn modelId="{94D41F52-3149-C142-B58A-E7FEB73EF8EA}" type="presOf" srcId="{3C7D8E6B-378F-6B40-8960-9B4376FF1297}" destId="{1D5AB9E4-4D5F-B842-A876-4543FA62FD4C}" srcOrd="0" destOrd="0" presId="urn:microsoft.com/office/officeart/2005/8/layout/hList1"/>
    <dgm:cxn modelId="{B202D263-DD86-6548-AC56-E1A1634F062D}" srcId="{E4FA4E68-1015-C94B-AD11-EC0E5BD5FE31}" destId="{9C245610-985B-B740-A5D4-B013911507AC}" srcOrd="0" destOrd="0" parTransId="{26DEB098-5044-2141-B1F9-4DF1891F9FF1}" sibTransId="{24477320-2C55-B64C-86C7-3F3B663E61DE}"/>
    <dgm:cxn modelId="{44BA8765-9C9B-0E49-A978-C4661400FDD1}" type="presOf" srcId="{05AE4486-79A4-E94D-82E2-70C70483AD57}" destId="{D1433C01-E9DE-0742-A011-A18547060D35}" srcOrd="0" destOrd="2" presId="urn:microsoft.com/office/officeart/2005/8/layout/hList1"/>
    <dgm:cxn modelId="{EAEAAA6A-B115-4348-86D9-9FACD768C916}" type="presOf" srcId="{E4FA4E68-1015-C94B-AD11-EC0E5BD5FE31}" destId="{1E0FFE42-A0E1-BE4B-8C96-0C771C8559F8}" srcOrd="0" destOrd="0" presId="urn:microsoft.com/office/officeart/2005/8/layout/hList1"/>
    <dgm:cxn modelId="{650FC172-AC66-6A4B-A6E5-81C974F49C9E}" type="presOf" srcId="{149CF6DB-7473-A447-BB92-4E93E84893DB}" destId="{D1433C01-E9DE-0742-A011-A18547060D35}" srcOrd="0" destOrd="5" presId="urn:microsoft.com/office/officeart/2005/8/layout/hList1"/>
    <dgm:cxn modelId="{996BC973-8886-B944-B247-60C869BE3354}" type="presOf" srcId="{DAB5B004-837D-F646-8F40-80A0B87BF128}" destId="{D1433C01-E9DE-0742-A011-A18547060D35}" srcOrd="0" destOrd="1" presId="urn:microsoft.com/office/officeart/2005/8/layout/hList1"/>
    <dgm:cxn modelId="{DE87F777-15DA-B54A-805B-CA023B274AB2}" type="presOf" srcId="{2D3403A3-F3DF-BF42-A3D2-73C439AFC347}" destId="{1D5AB9E4-4D5F-B842-A876-4543FA62FD4C}" srcOrd="0" destOrd="5" presId="urn:microsoft.com/office/officeart/2005/8/layout/hList1"/>
    <dgm:cxn modelId="{0F581D9B-FEE6-C647-869D-B366A5F70C69}" type="presOf" srcId="{7225E3BA-6389-4F41-BADB-F91D8C2DFF3E}" destId="{37F8D061-0A8A-D14D-9778-04FAAD9FDBDB}" srcOrd="0" destOrd="0" presId="urn:microsoft.com/office/officeart/2005/8/layout/hList1"/>
    <dgm:cxn modelId="{153AACA2-903F-7D4B-98FB-C8051B5195B3}" srcId="{E4FA4E68-1015-C94B-AD11-EC0E5BD5FE31}" destId="{C765412A-F87B-344C-AD89-29368428FBD6}" srcOrd="3" destOrd="0" parTransId="{13956F41-CEC6-1043-8EAC-00F8F9E05037}" sibTransId="{A09C0C71-C83D-C642-AB7C-09B5E1592612}"/>
    <dgm:cxn modelId="{7E1963AC-5B7F-1B44-8732-4893B6A21814}" srcId="{E4FA4E68-1015-C94B-AD11-EC0E5BD5FE31}" destId="{05AE4486-79A4-E94D-82E2-70C70483AD57}" srcOrd="2" destOrd="0" parTransId="{80326F37-4161-BE48-AD26-45CF5A079356}" sibTransId="{19C9E081-9B64-2D41-8CC9-18C8EC708221}"/>
    <dgm:cxn modelId="{19750DB8-ABEA-6943-B2E7-4A96AF712287}" srcId="{5F0BBFFA-5C92-1244-B308-D0660EB1B2E3}" destId="{A49AE522-DDA7-264D-A44A-EA97AE73993C}" srcOrd="4" destOrd="0" parTransId="{8DA1A5C3-1A70-8D48-A285-E78188DBED53}" sibTransId="{206A9B39-93F4-D84F-B653-E4D513862A88}"/>
    <dgm:cxn modelId="{53FEF2C4-741A-5B4B-A634-BFD7D3BCC830}" type="presOf" srcId="{698D06D1-9C2B-FF4C-8816-E07980D78827}" destId="{1D5AB9E4-4D5F-B842-A876-4543FA62FD4C}" srcOrd="0" destOrd="2" presId="urn:microsoft.com/office/officeart/2005/8/layout/hList1"/>
    <dgm:cxn modelId="{19CC29C8-4940-5C48-935C-4D8DB9ECC272}" srcId="{5F0BBFFA-5C92-1244-B308-D0660EB1B2E3}" destId="{3C7D8E6B-378F-6B40-8960-9B4376FF1297}" srcOrd="0" destOrd="0" parTransId="{92CDDE17-6634-6B48-B89C-97E45157CC75}" sibTransId="{07831725-C87E-AF41-A3EA-77663FA27393}"/>
    <dgm:cxn modelId="{34406CC9-ABDF-0C40-BA97-BF1957E010A3}" type="presOf" srcId="{C765412A-F87B-344C-AD89-29368428FBD6}" destId="{D1433C01-E9DE-0742-A011-A18547060D35}" srcOrd="0" destOrd="3" presId="urn:microsoft.com/office/officeart/2005/8/layout/hList1"/>
    <dgm:cxn modelId="{3EAA40CB-CFA5-C541-BC5A-2B853E796FB1}" srcId="{5F0BBFFA-5C92-1244-B308-D0660EB1B2E3}" destId="{4D5D2331-210C-A540-B3E9-FCADD7651F0D}" srcOrd="6" destOrd="0" parTransId="{DDF08275-F0C0-6A40-B2A6-2A67D05FE4BE}" sibTransId="{2E1FA88E-16F8-9E49-9C55-B59C039EEEC6}"/>
    <dgm:cxn modelId="{DE54D8CB-4B1E-DD4B-8117-66986D95DF65}" type="presOf" srcId="{BD04D665-7E22-4F4D-BB9F-9CB3ECA6C00E}" destId="{1D5AB9E4-4D5F-B842-A876-4543FA62FD4C}" srcOrd="0" destOrd="1" presId="urn:microsoft.com/office/officeart/2005/8/layout/hList1"/>
    <dgm:cxn modelId="{66A451DE-8630-8341-A5F7-498C30514691}" srcId="{E4FA4E68-1015-C94B-AD11-EC0E5BD5FE31}" destId="{149CF6DB-7473-A447-BB92-4E93E84893DB}" srcOrd="5" destOrd="0" parTransId="{A5C2370E-383E-D240-BB11-3FA6A5B8BB33}" sibTransId="{49414AA0-640A-A841-8897-62A3CEECE4BC}"/>
    <dgm:cxn modelId="{07A0B1E6-0F8F-C140-907E-8DBD597CC1B8}" type="presOf" srcId="{9C245610-985B-B740-A5D4-B013911507AC}" destId="{D1433C01-E9DE-0742-A011-A18547060D35}" srcOrd="0" destOrd="0" presId="urn:microsoft.com/office/officeart/2005/8/layout/hList1"/>
    <dgm:cxn modelId="{179F43F4-8B2D-0746-9983-1A1E38A36642}" srcId="{5F0BBFFA-5C92-1244-B308-D0660EB1B2E3}" destId="{EF716C14-57DC-1048-B2DE-9FDA6F3CEC59}" srcOrd="3" destOrd="0" parTransId="{14FDA124-E76D-5941-BCE7-5857DD772AEF}" sibTransId="{CF0DBB6D-D142-2947-AF37-550390D65F1E}"/>
    <dgm:cxn modelId="{1DB867F4-3804-2B42-A267-AD6F6303CB97}" srcId="{7225E3BA-6389-4F41-BADB-F91D8C2DFF3E}" destId="{E4FA4E68-1015-C94B-AD11-EC0E5BD5FE31}" srcOrd="1" destOrd="0" parTransId="{155633BB-5BEA-9647-8FF7-D52C391529A9}" sibTransId="{9D10FBEA-8B71-EB44-A1A5-A9A8B9F1E420}"/>
    <dgm:cxn modelId="{FFCDF3F4-C3BC-0C42-AE81-4693E7A4973C}" srcId="{5F0BBFFA-5C92-1244-B308-D0660EB1B2E3}" destId="{698D06D1-9C2B-FF4C-8816-E07980D78827}" srcOrd="2" destOrd="0" parTransId="{9187E6F9-6DA2-FD4D-8540-E4321792FC8F}" sibTransId="{A0CA5E35-6E91-CD43-A112-11547CEE2062}"/>
    <dgm:cxn modelId="{8E1F86FB-AAF9-6F45-B986-DFA31EA2E2A6}" type="presOf" srcId="{A49AE522-DDA7-264D-A44A-EA97AE73993C}" destId="{1D5AB9E4-4D5F-B842-A876-4543FA62FD4C}" srcOrd="0" destOrd="4" presId="urn:microsoft.com/office/officeart/2005/8/layout/hList1"/>
    <dgm:cxn modelId="{EEB84AFF-8862-2C44-BA75-9321073AE1F9}" srcId="{7225E3BA-6389-4F41-BADB-F91D8C2DFF3E}" destId="{5F0BBFFA-5C92-1244-B308-D0660EB1B2E3}" srcOrd="0" destOrd="0" parTransId="{AA2512B0-D43A-854A-8A9A-F2A998511475}" sibTransId="{B7420A44-0298-534C-8F62-0F9B9997570D}"/>
    <dgm:cxn modelId="{542B78FD-CBD8-B144-9F0A-1FD0C84CCEBB}" type="presParOf" srcId="{37F8D061-0A8A-D14D-9778-04FAAD9FDBDB}" destId="{9C12D91C-6857-A844-BFA0-C5682317418A}" srcOrd="0" destOrd="0" presId="urn:microsoft.com/office/officeart/2005/8/layout/hList1"/>
    <dgm:cxn modelId="{76D177EF-7A59-934F-B692-50ECAF502129}" type="presParOf" srcId="{9C12D91C-6857-A844-BFA0-C5682317418A}" destId="{D7C3D4FA-CA20-A445-B9E1-BD6FDBF7BE18}" srcOrd="0" destOrd="0" presId="urn:microsoft.com/office/officeart/2005/8/layout/hList1"/>
    <dgm:cxn modelId="{F31D3037-ADB3-1343-9FAF-DB83EBD8152F}" type="presParOf" srcId="{9C12D91C-6857-A844-BFA0-C5682317418A}" destId="{1D5AB9E4-4D5F-B842-A876-4543FA62FD4C}" srcOrd="1" destOrd="0" presId="urn:microsoft.com/office/officeart/2005/8/layout/hList1"/>
    <dgm:cxn modelId="{B1E5EC6C-7017-9B4E-AB8F-D0F8B479EC45}" type="presParOf" srcId="{37F8D061-0A8A-D14D-9778-04FAAD9FDBDB}" destId="{B5FF41D0-4EAC-A341-845B-7267095B38D4}" srcOrd="1" destOrd="0" presId="urn:microsoft.com/office/officeart/2005/8/layout/hList1"/>
    <dgm:cxn modelId="{83A644B9-1438-7A4B-AA73-C781E9B6C085}" type="presParOf" srcId="{37F8D061-0A8A-D14D-9778-04FAAD9FDBDB}" destId="{735C00F4-F729-DB49-A9D1-35F8B914489C}" srcOrd="2" destOrd="0" presId="urn:microsoft.com/office/officeart/2005/8/layout/hList1"/>
    <dgm:cxn modelId="{5FDB10A5-A94E-3E41-9CCC-5D00B1B8CE10}" type="presParOf" srcId="{735C00F4-F729-DB49-A9D1-35F8B914489C}" destId="{1E0FFE42-A0E1-BE4B-8C96-0C771C8559F8}" srcOrd="0" destOrd="0" presId="urn:microsoft.com/office/officeart/2005/8/layout/hList1"/>
    <dgm:cxn modelId="{553E81D9-9523-AF43-A88F-81AD33540C6B}" type="presParOf" srcId="{735C00F4-F729-DB49-A9D1-35F8B914489C}" destId="{D1433C01-E9DE-0742-A011-A18547060D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A36AE-76ED-3943-8251-8D59792273D2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7A0E8DE-67BE-5A4E-B4E9-84C7311A0AC7}">
      <dgm:prSet phldrT="[Text]" custT="1"/>
      <dgm:spPr>
        <a:gradFill flip="none" rotWithShape="1">
          <a:gsLst>
            <a:gs pos="0">
              <a:schemeClr val="accent1">
                <a:alpha val="66000"/>
                <a:lumMod val="0"/>
                <a:lumOff val="10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sz="1100" dirty="0"/>
            <a:t>Unified Data Model Views</a:t>
          </a:r>
        </a:p>
      </dgm:t>
    </dgm:pt>
    <dgm:pt modelId="{327E820F-215A-2B49-BF7E-7AE02576492F}" type="parTrans" cxnId="{DA701A51-A625-8448-9656-521B8D69389F}">
      <dgm:prSet/>
      <dgm:spPr/>
      <dgm:t>
        <a:bodyPr/>
        <a:lstStyle/>
        <a:p>
          <a:endParaRPr lang="en-US"/>
        </a:p>
      </dgm:t>
    </dgm:pt>
    <dgm:pt modelId="{C01A7290-8A4B-374F-A738-3F16D0161D18}" type="sibTrans" cxnId="{DA701A51-A625-8448-9656-521B8D69389F}">
      <dgm:prSet/>
      <dgm:spPr/>
      <dgm:t>
        <a:bodyPr/>
        <a:lstStyle/>
        <a:p>
          <a:endParaRPr lang="en-US"/>
        </a:p>
      </dgm:t>
    </dgm:pt>
    <dgm:pt modelId="{CF58FA33-4E79-A64B-98CD-DC6EE887F460}">
      <dgm:prSet phldrT="[Text]" custT="1"/>
      <dgm:spPr>
        <a:gradFill flip="none" rotWithShape="1">
          <a:gsLst>
            <a:gs pos="0">
              <a:schemeClr val="accent1">
                <a:alpha val="66000"/>
                <a:lumMod val="0"/>
                <a:lumOff val="10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sz="1100" dirty="0"/>
            <a:t>BuildingLink Tabular Model</a:t>
          </a:r>
        </a:p>
      </dgm:t>
    </dgm:pt>
    <dgm:pt modelId="{61ABBE41-D6BB-EB4E-AD95-1AF405D76D28}" type="parTrans" cxnId="{72B0BA14-9F2C-EB4B-9836-3A6B921EE198}">
      <dgm:prSet/>
      <dgm:spPr/>
      <dgm:t>
        <a:bodyPr/>
        <a:lstStyle/>
        <a:p>
          <a:endParaRPr lang="en-US"/>
        </a:p>
      </dgm:t>
    </dgm:pt>
    <dgm:pt modelId="{98927809-FBB8-8943-8FE1-AA84582BE805}" type="sibTrans" cxnId="{72B0BA14-9F2C-EB4B-9836-3A6B921EE198}">
      <dgm:prSet/>
      <dgm:spPr/>
      <dgm:t>
        <a:bodyPr/>
        <a:lstStyle/>
        <a:p>
          <a:endParaRPr lang="en-US"/>
        </a:p>
      </dgm:t>
    </dgm:pt>
    <dgm:pt modelId="{413D8345-C06E-C04D-8E9C-B86F256C03E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C4B5788-0FF0-5B4E-98D8-1CD38191DF43}" type="sibTrans" cxnId="{32E4E874-D126-644F-9272-7AC8B2381334}">
      <dgm:prSet/>
      <dgm:spPr/>
      <dgm:t>
        <a:bodyPr/>
        <a:lstStyle/>
        <a:p>
          <a:endParaRPr lang="en-US"/>
        </a:p>
      </dgm:t>
    </dgm:pt>
    <dgm:pt modelId="{898BE050-88B3-CB4B-A61D-A0BCFB3EDDFC}" type="parTrans" cxnId="{32E4E874-D126-644F-9272-7AC8B2381334}">
      <dgm:prSet/>
      <dgm:spPr/>
      <dgm:t>
        <a:bodyPr/>
        <a:lstStyle/>
        <a:p>
          <a:endParaRPr lang="en-US"/>
        </a:p>
      </dgm:t>
    </dgm:pt>
    <dgm:pt modelId="{CD7242A8-9D50-2A4B-8AD0-1EBFF21BA10E}" type="pres">
      <dgm:prSet presAssocID="{5D5A36AE-76ED-3943-8251-8D59792273D2}" presName="linearFlow" presStyleCnt="0">
        <dgm:presLayoutVars>
          <dgm:dir/>
          <dgm:resizeHandles val="exact"/>
        </dgm:presLayoutVars>
      </dgm:prSet>
      <dgm:spPr/>
    </dgm:pt>
    <dgm:pt modelId="{12BACA92-00A6-E84D-B7EC-3AB33511E573}" type="pres">
      <dgm:prSet presAssocID="{37A0E8DE-67BE-5A4E-B4E9-84C7311A0AC7}" presName="node" presStyleLbl="node1" presStyleIdx="0" presStyleCnt="3">
        <dgm:presLayoutVars>
          <dgm:bulletEnabled val="1"/>
        </dgm:presLayoutVars>
      </dgm:prSet>
      <dgm:spPr/>
    </dgm:pt>
    <dgm:pt modelId="{52277179-C457-A747-A96E-3904819DCBC6}" type="pres">
      <dgm:prSet presAssocID="{C01A7290-8A4B-374F-A738-3F16D0161D18}" presName="spacerL" presStyleCnt="0"/>
      <dgm:spPr/>
    </dgm:pt>
    <dgm:pt modelId="{A6ACF7BE-DFA6-BD4E-8707-BC18FEC0D718}" type="pres">
      <dgm:prSet presAssocID="{C01A7290-8A4B-374F-A738-3F16D0161D18}" presName="sibTrans" presStyleLbl="sibTrans2D1" presStyleIdx="0" presStyleCnt="2"/>
      <dgm:spPr/>
    </dgm:pt>
    <dgm:pt modelId="{4B21195A-43E7-FA46-983A-463DF6D68D42}" type="pres">
      <dgm:prSet presAssocID="{C01A7290-8A4B-374F-A738-3F16D0161D18}" presName="spacerR" presStyleCnt="0"/>
      <dgm:spPr/>
    </dgm:pt>
    <dgm:pt modelId="{34247689-C92A-2246-ADED-D2DCEEFFE486}" type="pres">
      <dgm:prSet presAssocID="{CF58FA33-4E79-A64B-98CD-DC6EE887F460}" presName="node" presStyleLbl="node1" presStyleIdx="1" presStyleCnt="3">
        <dgm:presLayoutVars>
          <dgm:bulletEnabled val="1"/>
        </dgm:presLayoutVars>
      </dgm:prSet>
      <dgm:spPr/>
    </dgm:pt>
    <dgm:pt modelId="{486B5F2A-4F01-5046-89EF-A2D4B7AEB8D4}" type="pres">
      <dgm:prSet presAssocID="{98927809-FBB8-8943-8FE1-AA84582BE805}" presName="spacerL" presStyleCnt="0"/>
      <dgm:spPr/>
    </dgm:pt>
    <dgm:pt modelId="{939B9626-07AB-D240-A2D9-F361AB80DB2C}" type="pres">
      <dgm:prSet presAssocID="{98927809-FBB8-8943-8FE1-AA84582BE805}" presName="sibTrans" presStyleLbl="sibTrans2D1" presStyleIdx="1" presStyleCnt="2"/>
      <dgm:spPr/>
    </dgm:pt>
    <dgm:pt modelId="{F2D41750-1DB1-F047-AF15-C3C1D9034BA9}" type="pres">
      <dgm:prSet presAssocID="{98927809-FBB8-8943-8FE1-AA84582BE805}" presName="spacerR" presStyleCnt="0"/>
      <dgm:spPr/>
    </dgm:pt>
    <dgm:pt modelId="{3A4FC30D-83E7-F146-82A1-6C296645929D}" type="pres">
      <dgm:prSet presAssocID="{413D8345-C06E-C04D-8E9C-B86F256C03E6}" presName="node" presStyleLbl="node1" presStyleIdx="2" presStyleCnt="3">
        <dgm:presLayoutVars>
          <dgm:bulletEnabled val="1"/>
        </dgm:presLayoutVars>
      </dgm:prSet>
      <dgm:spPr/>
    </dgm:pt>
  </dgm:ptLst>
  <dgm:cxnLst>
    <dgm:cxn modelId="{72B0BA14-9F2C-EB4B-9836-3A6B921EE198}" srcId="{5D5A36AE-76ED-3943-8251-8D59792273D2}" destId="{CF58FA33-4E79-A64B-98CD-DC6EE887F460}" srcOrd="1" destOrd="0" parTransId="{61ABBE41-D6BB-EB4E-AD95-1AF405D76D28}" sibTransId="{98927809-FBB8-8943-8FE1-AA84582BE805}"/>
    <dgm:cxn modelId="{DF3C092A-C1D7-7243-A00F-E84510B6C5C4}" type="presOf" srcId="{98927809-FBB8-8943-8FE1-AA84582BE805}" destId="{939B9626-07AB-D240-A2D9-F361AB80DB2C}" srcOrd="0" destOrd="0" presId="urn:microsoft.com/office/officeart/2005/8/layout/equation1"/>
    <dgm:cxn modelId="{F198243A-2E81-C84D-85FA-0F78FBC90E93}" type="presOf" srcId="{C01A7290-8A4B-374F-A738-3F16D0161D18}" destId="{A6ACF7BE-DFA6-BD4E-8707-BC18FEC0D718}" srcOrd="0" destOrd="0" presId="urn:microsoft.com/office/officeart/2005/8/layout/equation1"/>
    <dgm:cxn modelId="{DA701A51-A625-8448-9656-521B8D69389F}" srcId="{5D5A36AE-76ED-3943-8251-8D59792273D2}" destId="{37A0E8DE-67BE-5A4E-B4E9-84C7311A0AC7}" srcOrd="0" destOrd="0" parTransId="{327E820F-215A-2B49-BF7E-7AE02576492F}" sibTransId="{C01A7290-8A4B-374F-A738-3F16D0161D18}"/>
    <dgm:cxn modelId="{5E75235F-57E2-D641-9151-590AC50C4EAD}" type="presOf" srcId="{413D8345-C06E-C04D-8E9C-B86F256C03E6}" destId="{3A4FC30D-83E7-F146-82A1-6C296645929D}" srcOrd="0" destOrd="0" presId="urn:microsoft.com/office/officeart/2005/8/layout/equation1"/>
    <dgm:cxn modelId="{32E4E874-D126-644F-9272-7AC8B2381334}" srcId="{5D5A36AE-76ED-3943-8251-8D59792273D2}" destId="{413D8345-C06E-C04D-8E9C-B86F256C03E6}" srcOrd="2" destOrd="0" parTransId="{898BE050-88B3-CB4B-A61D-A0BCFB3EDDFC}" sibTransId="{3C4B5788-0FF0-5B4E-98D8-1CD38191DF43}"/>
    <dgm:cxn modelId="{D7DCEB8B-AD22-BA47-80F2-BD7F0089462F}" type="presOf" srcId="{37A0E8DE-67BE-5A4E-B4E9-84C7311A0AC7}" destId="{12BACA92-00A6-E84D-B7EC-3AB33511E573}" srcOrd="0" destOrd="0" presId="urn:microsoft.com/office/officeart/2005/8/layout/equation1"/>
    <dgm:cxn modelId="{6991BCBE-7778-2349-9F98-45F27EB88268}" type="presOf" srcId="{CF58FA33-4E79-A64B-98CD-DC6EE887F460}" destId="{34247689-C92A-2246-ADED-D2DCEEFFE486}" srcOrd="0" destOrd="0" presId="urn:microsoft.com/office/officeart/2005/8/layout/equation1"/>
    <dgm:cxn modelId="{9A7EEBF6-A256-F74A-81A2-2CE59D99C8C6}" type="presOf" srcId="{5D5A36AE-76ED-3943-8251-8D59792273D2}" destId="{CD7242A8-9D50-2A4B-8AD0-1EBFF21BA10E}" srcOrd="0" destOrd="0" presId="urn:microsoft.com/office/officeart/2005/8/layout/equation1"/>
    <dgm:cxn modelId="{09C2C645-9DD2-C34A-B22F-B6646A6FAA93}" type="presParOf" srcId="{CD7242A8-9D50-2A4B-8AD0-1EBFF21BA10E}" destId="{12BACA92-00A6-E84D-B7EC-3AB33511E573}" srcOrd="0" destOrd="0" presId="urn:microsoft.com/office/officeart/2005/8/layout/equation1"/>
    <dgm:cxn modelId="{230DC7A2-2FED-0F47-B789-AC6E3CE0BFEB}" type="presParOf" srcId="{CD7242A8-9D50-2A4B-8AD0-1EBFF21BA10E}" destId="{52277179-C457-A747-A96E-3904819DCBC6}" srcOrd="1" destOrd="0" presId="urn:microsoft.com/office/officeart/2005/8/layout/equation1"/>
    <dgm:cxn modelId="{56750679-45FB-BE4B-8497-1330819FBA3C}" type="presParOf" srcId="{CD7242A8-9D50-2A4B-8AD0-1EBFF21BA10E}" destId="{A6ACF7BE-DFA6-BD4E-8707-BC18FEC0D718}" srcOrd="2" destOrd="0" presId="urn:microsoft.com/office/officeart/2005/8/layout/equation1"/>
    <dgm:cxn modelId="{2BD85701-76AB-AA4F-90CD-910BE011EADA}" type="presParOf" srcId="{CD7242A8-9D50-2A4B-8AD0-1EBFF21BA10E}" destId="{4B21195A-43E7-FA46-983A-463DF6D68D42}" srcOrd="3" destOrd="0" presId="urn:microsoft.com/office/officeart/2005/8/layout/equation1"/>
    <dgm:cxn modelId="{4048D64F-3134-444E-B1AE-90BF84C62BAD}" type="presParOf" srcId="{CD7242A8-9D50-2A4B-8AD0-1EBFF21BA10E}" destId="{34247689-C92A-2246-ADED-D2DCEEFFE486}" srcOrd="4" destOrd="0" presId="urn:microsoft.com/office/officeart/2005/8/layout/equation1"/>
    <dgm:cxn modelId="{8FF6F27D-97AA-674C-914D-1F2E02BB5415}" type="presParOf" srcId="{CD7242A8-9D50-2A4B-8AD0-1EBFF21BA10E}" destId="{486B5F2A-4F01-5046-89EF-A2D4B7AEB8D4}" srcOrd="5" destOrd="0" presId="urn:microsoft.com/office/officeart/2005/8/layout/equation1"/>
    <dgm:cxn modelId="{18C16D54-DB51-8A40-95A9-317B382D833A}" type="presParOf" srcId="{CD7242A8-9D50-2A4B-8AD0-1EBFF21BA10E}" destId="{939B9626-07AB-D240-A2D9-F361AB80DB2C}" srcOrd="6" destOrd="0" presId="urn:microsoft.com/office/officeart/2005/8/layout/equation1"/>
    <dgm:cxn modelId="{5BCB9C73-AFD9-364A-AEA2-87D59942ED5A}" type="presParOf" srcId="{CD7242A8-9D50-2A4B-8AD0-1EBFF21BA10E}" destId="{F2D41750-1DB1-F047-AF15-C3C1D9034BA9}" srcOrd="7" destOrd="0" presId="urn:microsoft.com/office/officeart/2005/8/layout/equation1"/>
    <dgm:cxn modelId="{05B629D5-6E6E-464E-B9D0-C8387D78F4D7}" type="presParOf" srcId="{CD7242A8-9D50-2A4B-8AD0-1EBFF21BA10E}" destId="{3A4FC30D-83E7-F146-82A1-6C296645929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C9E443-2209-2344-B2AE-CB98B2376CAB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E8B6C-7B68-894E-B353-239B76BCA25E}">
      <dgm:prSet phldrT="[Text]"/>
      <dgm:spPr/>
      <dgm:t>
        <a:bodyPr/>
        <a:lstStyle/>
        <a:p>
          <a:r>
            <a:rPr lang="en-US" dirty="0"/>
            <a:t>Metadata</a:t>
          </a:r>
        </a:p>
      </dgm:t>
    </dgm:pt>
    <dgm:pt modelId="{EB1CFDE1-623F-0840-94E3-7541DFACBF37}" type="parTrans" cxnId="{412CC2A6-F4C8-5246-A5E7-12341540268C}">
      <dgm:prSet/>
      <dgm:spPr/>
      <dgm:t>
        <a:bodyPr/>
        <a:lstStyle/>
        <a:p>
          <a:endParaRPr lang="en-US"/>
        </a:p>
      </dgm:t>
    </dgm:pt>
    <dgm:pt modelId="{90288CBE-09B9-C54A-B5B5-739E7F65B7F2}" type="sibTrans" cxnId="{412CC2A6-F4C8-5246-A5E7-12341540268C}">
      <dgm:prSet/>
      <dgm:spPr/>
      <dgm:t>
        <a:bodyPr/>
        <a:lstStyle/>
        <a:p>
          <a:endParaRPr lang="en-US"/>
        </a:p>
      </dgm:t>
    </dgm:pt>
    <dgm:pt modelId="{3EE8C31B-0322-304B-B132-982A98A92F6C}">
      <dgm:prSet/>
      <dgm:spPr/>
      <dgm:t>
        <a:bodyPr/>
        <a:lstStyle/>
        <a:p>
          <a:r>
            <a:rPr lang="en-US" dirty="0"/>
            <a:t>Temporal</a:t>
          </a:r>
        </a:p>
      </dgm:t>
    </dgm:pt>
    <dgm:pt modelId="{2F68F422-65FC-1A48-B8BD-826401B216F4}" type="parTrans" cxnId="{3566D57F-09C9-3E42-A2D8-FFF90DAD95CB}">
      <dgm:prSet/>
      <dgm:spPr/>
      <dgm:t>
        <a:bodyPr/>
        <a:lstStyle/>
        <a:p>
          <a:endParaRPr lang="en-US"/>
        </a:p>
      </dgm:t>
    </dgm:pt>
    <dgm:pt modelId="{328102DF-9490-B242-9A2B-0EB24D2C04B5}" type="sibTrans" cxnId="{3566D57F-09C9-3E42-A2D8-FFF90DAD95CB}">
      <dgm:prSet/>
      <dgm:spPr/>
      <dgm:t>
        <a:bodyPr/>
        <a:lstStyle/>
        <a:p>
          <a:endParaRPr lang="en-US"/>
        </a:p>
      </dgm:t>
    </dgm:pt>
    <dgm:pt modelId="{9DCAFD5C-6B1B-464B-96CC-511CD0A943D0}">
      <dgm:prSet/>
      <dgm:spPr/>
      <dgm:t>
        <a:bodyPr/>
        <a:lstStyle/>
        <a:p>
          <a:r>
            <a:rPr lang="en-US" dirty="0"/>
            <a:t>Modules</a:t>
          </a:r>
        </a:p>
      </dgm:t>
    </dgm:pt>
    <dgm:pt modelId="{C4219B9D-1D43-5647-BDE2-D448A7106B44}" type="parTrans" cxnId="{FB773733-352B-634E-84D8-1D1B44D5698B}">
      <dgm:prSet/>
      <dgm:spPr/>
      <dgm:t>
        <a:bodyPr/>
        <a:lstStyle/>
        <a:p>
          <a:endParaRPr lang="en-US"/>
        </a:p>
      </dgm:t>
    </dgm:pt>
    <dgm:pt modelId="{D822CB1D-0F3F-744D-B6BC-57741BBD8343}" type="sibTrans" cxnId="{FB773733-352B-634E-84D8-1D1B44D5698B}">
      <dgm:prSet/>
      <dgm:spPr/>
      <dgm:t>
        <a:bodyPr/>
        <a:lstStyle/>
        <a:p>
          <a:endParaRPr lang="en-US"/>
        </a:p>
      </dgm:t>
    </dgm:pt>
    <dgm:pt modelId="{78B55DC4-176D-0848-9A7C-E0DA2BA74158}">
      <dgm:prSet/>
      <dgm:spPr/>
      <dgm:t>
        <a:bodyPr/>
        <a:lstStyle/>
        <a:p>
          <a:r>
            <a:rPr lang="en-US" dirty="0"/>
            <a:t>People</a:t>
          </a:r>
        </a:p>
      </dgm:t>
    </dgm:pt>
    <dgm:pt modelId="{CABA0355-7586-8141-8C8B-817DD24773F2}" type="parTrans" cxnId="{7386702D-DB3D-964F-8A8A-2AAC57D9012E}">
      <dgm:prSet/>
      <dgm:spPr/>
      <dgm:t>
        <a:bodyPr/>
        <a:lstStyle/>
        <a:p>
          <a:endParaRPr lang="en-US"/>
        </a:p>
      </dgm:t>
    </dgm:pt>
    <dgm:pt modelId="{4C7BD158-4920-2F4B-A7CF-4686D47D2906}" type="sibTrans" cxnId="{7386702D-DB3D-964F-8A8A-2AAC57D9012E}">
      <dgm:prSet/>
      <dgm:spPr/>
      <dgm:t>
        <a:bodyPr/>
        <a:lstStyle/>
        <a:p>
          <a:endParaRPr lang="en-US"/>
        </a:p>
      </dgm:t>
    </dgm:pt>
    <dgm:pt modelId="{EF842F28-6BBD-954D-A313-12240639E41F}">
      <dgm:prSet/>
      <dgm:spPr/>
      <dgm:t>
        <a:bodyPr/>
        <a:lstStyle/>
        <a:p>
          <a:r>
            <a:rPr lang="en-US" dirty="0"/>
            <a:t>Places</a:t>
          </a:r>
        </a:p>
      </dgm:t>
    </dgm:pt>
    <dgm:pt modelId="{9A9AFAEB-19BC-2947-AAC9-28ED69F4BC53}" type="parTrans" cxnId="{0844F1D8-AC4F-544F-9C56-B50474D2A4FA}">
      <dgm:prSet/>
      <dgm:spPr/>
      <dgm:t>
        <a:bodyPr/>
        <a:lstStyle/>
        <a:p>
          <a:endParaRPr lang="en-US"/>
        </a:p>
      </dgm:t>
    </dgm:pt>
    <dgm:pt modelId="{F9EC8B32-8693-DD43-A4AF-C0437E0AD145}" type="sibTrans" cxnId="{0844F1D8-AC4F-544F-9C56-B50474D2A4FA}">
      <dgm:prSet/>
      <dgm:spPr/>
      <dgm:t>
        <a:bodyPr/>
        <a:lstStyle/>
        <a:p>
          <a:endParaRPr lang="en-US"/>
        </a:p>
      </dgm:t>
    </dgm:pt>
    <dgm:pt modelId="{E350A141-ED7E-2643-919B-02A179249DB8}">
      <dgm:prSet/>
      <dgm:spPr/>
      <dgm:t>
        <a:bodyPr/>
        <a:lstStyle/>
        <a:p>
          <a:r>
            <a:rPr lang="en-US" dirty="0"/>
            <a:t>Things</a:t>
          </a:r>
        </a:p>
      </dgm:t>
    </dgm:pt>
    <dgm:pt modelId="{C5B8F1A2-EBC6-AC40-B9C1-1824687A1A5D}" type="parTrans" cxnId="{096EEEDA-3345-394F-91F4-F870F6B8794F}">
      <dgm:prSet/>
      <dgm:spPr/>
      <dgm:t>
        <a:bodyPr/>
        <a:lstStyle/>
        <a:p>
          <a:endParaRPr lang="en-US"/>
        </a:p>
      </dgm:t>
    </dgm:pt>
    <dgm:pt modelId="{57F27362-9AD8-D64B-BB4A-15C8F3FE0C6B}" type="sibTrans" cxnId="{096EEEDA-3345-394F-91F4-F870F6B8794F}">
      <dgm:prSet/>
      <dgm:spPr/>
      <dgm:t>
        <a:bodyPr/>
        <a:lstStyle/>
        <a:p>
          <a:endParaRPr lang="en-US"/>
        </a:p>
      </dgm:t>
    </dgm:pt>
    <dgm:pt modelId="{4E664464-15B3-FE47-8907-F88AF894EB67}">
      <dgm:prSet/>
      <dgm:spPr/>
      <dgm:t>
        <a:bodyPr/>
        <a:lstStyle/>
        <a:p>
          <a:r>
            <a:rPr lang="en-US" dirty="0"/>
            <a:t>Security</a:t>
          </a:r>
        </a:p>
      </dgm:t>
    </dgm:pt>
    <dgm:pt modelId="{B74614A9-9873-4043-AD8E-5D68BDAF028D}" type="parTrans" cxnId="{6DE80E3F-22C5-BB45-B1DF-56165E47CC74}">
      <dgm:prSet/>
      <dgm:spPr/>
      <dgm:t>
        <a:bodyPr/>
        <a:lstStyle/>
        <a:p>
          <a:endParaRPr lang="en-US"/>
        </a:p>
      </dgm:t>
    </dgm:pt>
    <dgm:pt modelId="{E798FC48-201B-B442-BB92-3D7FFA03CE8A}" type="sibTrans" cxnId="{6DE80E3F-22C5-BB45-B1DF-56165E47CC74}">
      <dgm:prSet/>
      <dgm:spPr/>
      <dgm:t>
        <a:bodyPr/>
        <a:lstStyle/>
        <a:p>
          <a:endParaRPr lang="en-US"/>
        </a:p>
      </dgm:t>
    </dgm:pt>
    <dgm:pt modelId="{410A5224-0F52-9044-8C9B-8CFD205DD16E}">
      <dgm:prSet/>
      <dgm:spPr/>
      <dgm:t>
        <a:bodyPr/>
        <a:lstStyle/>
        <a:p>
          <a:r>
            <a:rPr lang="en-US" dirty="0"/>
            <a:t>Freshness</a:t>
          </a:r>
        </a:p>
      </dgm:t>
    </dgm:pt>
    <dgm:pt modelId="{9F2060F1-FCAC-D544-994A-B9D15B883569}" type="parTrans" cxnId="{24E7E136-BC28-F142-B837-4ACAEFD28798}">
      <dgm:prSet/>
      <dgm:spPr/>
      <dgm:t>
        <a:bodyPr/>
        <a:lstStyle/>
        <a:p>
          <a:endParaRPr lang="en-US"/>
        </a:p>
      </dgm:t>
    </dgm:pt>
    <dgm:pt modelId="{BE050671-334A-EC48-8918-E449ECB8D999}" type="sibTrans" cxnId="{24E7E136-BC28-F142-B837-4ACAEFD28798}">
      <dgm:prSet/>
      <dgm:spPr/>
      <dgm:t>
        <a:bodyPr/>
        <a:lstStyle/>
        <a:p>
          <a:endParaRPr lang="en-US"/>
        </a:p>
      </dgm:t>
    </dgm:pt>
    <dgm:pt modelId="{95060CB6-063F-2C41-81A5-7BBCCDD68DC0}">
      <dgm:prSet/>
      <dgm:spPr/>
      <dgm:t>
        <a:bodyPr/>
        <a:lstStyle/>
        <a:p>
          <a:r>
            <a:rPr lang="en-US" dirty="0"/>
            <a:t>Dates</a:t>
          </a:r>
        </a:p>
      </dgm:t>
    </dgm:pt>
    <dgm:pt modelId="{BEF1AE8C-23EA-324F-B63F-7E8320141EF9}" type="parTrans" cxnId="{16A26675-DF79-324E-9DD5-3CB15A195EB4}">
      <dgm:prSet/>
      <dgm:spPr/>
      <dgm:t>
        <a:bodyPr/>
        <a:lstStyle/>
        <a:p>
          <a:endParaRPr lang="en-US"/>
        </a:p>
      </dgm:t>
    </dgm:pt>
    <dgm:pt modelId="{BD356A07-743A-1042-A93A-AE5E4D1164F3}" type="sibTrans" cxnId="{16A26675-DF79-324E-9DD5-3CB15A195EB4}">
      <dgm:prSet/>
      <dgm:spPr/>
      <dgm:t>
        <a:bodyPr/>
        <a:lstStyle/>
        <a:p>
          <a:endParaRPr lang="en-US"/>
        </a:p>
      </dgm:t>
    </dgm:pt>
    <dgm:pt modelId="{12DA59C7-89EC-6D4E-8F76-4DE2CFDF13E5}">
      <dgm:prSet/>
      <dgm:spPr/>
      <dgm:t>
        <a:bodyPr/>
        <a:lstStyle/>
        <a:p>
          <a:r>
            <a:rPr lang="en-US" dirty="0"/>
            <a:t>Times</a:t>
          </a:r>
        </a:p>
      </dgm:t>
    </dgm:pt>
    <dgm:pt modelId="{57DD4B4C-EB00-3C47-8725-EE60799BD411}" type="parTrans" cxnId="{D10406D9-C948-4741-8B9B-A9DA003E0F55}">
      <dgm:prSet/>
      <dgm:spPr/>
      <dgm:t>
        <a:bodyPr/>
        <a:lstStyle/>
        <a:p>
          <a:endParaRPr lang="en-US"/>
        </a:p>
      </dgm:t>
    </dgm:pt>
    <dgm:pt modelId="{F05CEEB3-9F50-584F-AB96-6F68D85ABB8A}" type="sibTrans" cxnId="{D10406D9-C948-4741-8B9B-A9DA003E0F55}">
      <dgm:prSet/>
      <dgm:spPr/>
      <dgm:t>
        <a:bodyPr/>
        <a:lstStyle/>
        <a:p>
          <a:endParaRPr lang="en-US"/>
        </a:p>
      </dgm:t>
    </dgm:pt>
    <dgm:pt modelId="{89930F1C-1D7C-314D-902A-44745141002C}">
      <dgm:prSet/>
      <dgm:spPr/>
      <dgm:t>
        <a:bodyPr/>
        <a:lstStyle/>
        <a:p>
          <a:r>
            <a:rPr lang="en-US" dirty="0"/>
            <a:t>Users</a:t>
          </a:r>
        </a:p>
      </dgm:t>
    </dgm:pt>
    <dgm:pt modelId="{EA6522D1-846C-CE4A-A4B6-DC3394F4FE7C}" type="parTrans" cxnId="{D4653FD7-662E-9F42-BC1D-67A45659FECC}">
      <dgm:prSet/>
      <dgm:spPr/>
      <dgm:t>
        <a:bodyPr/>
        <a:lstStyle/>
        <a:p>
          <a:endParaRPr lang="en-US"/>
        </a:p>
      </dgm:t>
    </dgm:pt>
    <dgm:pt modelId="{ACC659BA-6635-3942-BDC2-91F6A536BC6F}" type="sibTrans" cxnId="{D4653FD7-662E-9F42-BC1D-67A45659FECC}">
      <dgm:prSet/>
      <dgm:spPr/>
      <dgm:t>
        <a:bodyPr/>
        <a:lstStyle/>
        <a:p>
          <a:endParaRPr lang="en-US"/>
        </a:p>
      </dgm:t>
    </dgm:pt>
    <dgm:pt modelId="{1703B9A6-0332-7E46-A62F-D8A3B96F8F13}">
      <dgm:prSet/>
      <dgm:spPr/>
      <dgm:t>
        <a:bodyPr/>
        <a:lstStyle/>
        <a:p>
          <a:r>
            <a:rPr lang="en-US" dirty="0"/>
            <a:t>Residents</a:t>
          </a:r>
        </a:p>
      </dgm:t>
    </dgm:pt>
    <dgm:pt modelId="{DF31CC1B-B4D2-C546-990F-1A0F5F48B5C2}" type="parTrans" cxnId="{402BC464-5727-8149-9E01-F3C8F0BEBD8B}">
      <dgm:prSet/>
      <dgm:spPr/>
      <dgm:t>
        <a:bodyPr/>
        <a:lstStyle/>
        <a:p>
          <a:endParaRPr lang="en-US"/>
        </a:p>
      </dgm:t>
    </dgm:pt>
    <dgm:pt modelId="{66D4F2E5-FF2C-CD46-B043-53B479F0762B}" type="sibTrans" cxnId="{402BC464-5727-8149-9E01-F3C8F0BEBD8B}">
      <dgm:prSet/>
      <dgm:spPr/>
      <dgm:t>
        <a:bodyPr/>
        <a:lstStyle/>
        <a:p>
          <a:endParaRPr lang="en-US"/>
        </a:p>
      </dgm:t>
    </dgm:pt>
    <dgm:pt modelId="{CF642D51-56CA-6840-9B21-01092F337A09}">
      <dgm:prSet/>
      <dgm:spPr/>
      <dgm:t>
        <a:bodyPr/>
        <a:lstStyle/>
        <a:p>
          <a:r>
            <a:rPr lang="en-US" dirty="0"/>
            <a:t>Employees</a:t>
          </a:r>
        </a:p>
      </dgm:t>
    </dgm:pt>
    <dgm:pt modelId="{16DF8C00-AC74-DC45-873D-E6D6A4EF8198}" type="parTrans" cxnId="{028EB675-B823-FF4C-ABF8-9AD5A723D033}">
      <dgm:prSet/>
      <dgm:spPr/>
      <dgm:t>
        <a:bodyPr/>
        <a:lstStyle/>
        <a:p>
          <a:endParaRPr lang="en-US"/>
        </a:p>
      </dgm:t>
    </dgm:pt>
    <dgm:pt modelId="{787CD94D-2E87-BC4C-A774-4B3B0D536B95}" type="sibTrans" cxnId="{028EB675-B823-FF4C-ABF8-9AD5A723D033}">
      <dgm:prSet/>
      <dgm:spPr/>
      <dgm:t>
        <a:bodyPr/>
        <a:lstStyle/>
        <a:p>
          <a:endParaRPr lang="en-US"/>
        </a:p>
      </dgm:t>
    </dgm:pt>
    <dgm:pt modelId="{E2E74541-D103-5A4C-8077-EB83A085C825}">
      <dgm:prSet/>
      <dgm:spPr/>
      <dgm:t>
        <a:bodyPr/>
        <a:lstStyle/>
        <a:p>
          <a:r>
            <a:rPr lang="en-US" dirty="0"/>
            <a:t>Physical Units</a:t>
          </a:r>
        </a:p>
      </dgm:t>
    </dgm:pt>
    <dgm:pt modelId="{EA0C9C51-E7B8-B846-B7A6-D94914255CB2}" type="parTrans" cxnId="{793D7142-3513-5D4C-BDF9-66DC1B8958C0}">
      <dgm:prSet/>
      <dgm:spPr/>
      <dgm:t>
        <a:bodyPr/>
        <a:lstStyle/>
        <a:p>
          <a:endParaRPr lang="en-US"/>
        </a:p>
      </dgm:t>
    </dgm:pt>
    <dgm:pt modelId="{72A2070A-724D-9F4A-9411-1F6893798EDA}" type="sibTrans" cxnId="{793D7142-3513-5D4C-BDF9-66DC1B8958C0}">
      <dgm:prSet/>
      <dgm:spPr/>
      <dgm:t>
        <a:bodyPr/>
        <a:lstStyle/>
        <a:p>
          <a:endParaRPr lang="en-US"/>
        </a:p>
      </dgm:t>
    </dgm:pt>
    <dgm:pt modelId="{8FBCC0DB-DCC4-A345-B9F5-19D199B329BB}">
      <dgm:prSet/>
      <dgm:spPr/>
      <dgm:t>
        <a:bodyPr/>
        <a:lstStyle/>
        <a:p>
          <a:r>
            <a:rPr lang="en-US" dirty="0"/>
            <a:t>Floors</a:t>
          </a:r>
        </a:p>
      </dgm:t>
    </dgm:pt>
    <dgm:pt modelId="{B889B429-0DDB-1B45-9C23-B90BF8AD8B19}" type="parTrans" cxnId="{898C6859-7A7B-1143-9375-7DA043EE6E82}">
      <dgm:prSet/>
      <dgm:spPr/>
      <dgm:t>
        <a:bodyPr/>
        <a:lstStyle/>
        <a:p>
          <a:endParaRPr lang="en-US"/>
        </a:p>
      </dgm:t>
    </dgm:pt>
    <dgm:pt modelId="{76D472F6-ED32-B746-859A-A15C57307DBC}" type="sibTrans" cxnId="{898C6859-7A7B-1143-9375-7DA043EE6E82}">
      <dgm:prSet/>
      <dgm:spPr/>
      <dgm:t>
        <a:bodyPr/>
        <a:lstStyle/>
        <a:p>
          <a:endParaRPr lang="en-US"/>
        </a:p>
      </dgm:t>
    </dgm:pt>
    <dgm:pt modelId="{32810593-0C6E-C549-9D48-63DF5A305C90}">
      <dgm:prSet/>
      <dgm:spPr/>
      <dgm:t>
        <a:bodyPr/>
        <a:lstStyle/>
        <a:p>
          <a:r>
            <a:rPr lang="en-US" dirty="0" err="1"/>
            <a:t>IoT</a:t>
          </a:r>
          <a:endParaRPr lang="en-US" dirty="0"/>
        </a:p>
      </dgm:t>
    </dgm:pt>
    <dgm:pt modelId="{A414C756-7CB2-D046-BAD2-4D0359D037BA}" type="parTrans" cxnId="{FCFFF258-C6CE-DB45-9769-9D775035AA77}">
      <dgm:prSet/>
      <dgm:spPr/>
      <dgm:t>
        <a:bodyPr/>
        <a:lstStyle/>
        <a:p>
          <a:endParaRPr lang="en-US"/>
        </a:p>
      </dgm:t>
    </dgm:pt>
    <dgm:pt modelId="{A9BF91F3-7027-A342-8498-BA1B93AD48AC}" type="sibTrans" cxnId="{FCFFF258-C6CE-DB45-9769-9D775035AA77}">
      <dgm:prSet/>
      <dgm:spPr/>
      <dgm:t>
        <a:bodyPr/>
        <a:lstStyle/>
        <a:p>
          <a:endParaRPr lang="en-US"/>
        </a:p>
      </dgm:t>
    </dgm:pt>
    <dgm:pt modelId="{4B1E7FCB-14AE-9A42-BA8B-4A3AB027103B}">
      <dgm:prSet/>
      <dgm:spPr/>
      <dgm:t>
        <a:bodyPr/>
        <a:lstStyle/>
        <a:p>
          <a:r>
            <a:rPr lang="en-US" dirty="0"/>
            <a:t>Maintenance Requests</a:t>
          </a:r>
        </a:p>
      </dgm:t>
    </dgm:pt>
    <dgm:pt modelId="{0F11D1DE-4672-ED45-ADF9-07DB9A62180C}" type="parTrans" cxnId="{217BDED6-C621-994C-A7BB-CFF552EFC467}">
      <dgm:prSet/>
      <dgm:spPr/>
      <dgm:t>
        <a:bodyPr/>
        <a:lstStyle/>
        <a:p>
          <a:endParaRPr lang="en-US"/>
        </a:p>
      </dgm:t>
    </dgm:pt>
    <dgm:pt modelId="{0208FD05-B7C6-BF41-860B-4E44422310CE}" type="sibTrans" cxnId="{217BDED6-C621-994C-A7BB-CFF552EFC467}">
      <dgm:prSet/>
      <dgm:spPr/>
      <dgm:t>
        <a:bodyPr/>
        <a:lstStyle/>
        <a:p>
          <a:endParaRPr lang="en-US"/>
        </a:p>
      </dgm:t>
    </dgm:pt>
    <dgm:pt modelId="{5885ADE0-3CEC-5F43-AC55-971D1DCA61FD}">
      <dgm:prSet/>
      <dgm:spPr/>
      <dgm:t>
        <a:bodyPr/>
        <a:lstStyle/>
        <a:p>
          <a:r>
            <a:rPr lang="en-US" dirty="0"/>
            <a:t>Insurance Compliance</a:t>
          </a:r>
        </a:p>
      </dgm:t>
    </dgm:pt>
    <dgm:pt modelId="{740E9C08-1C51-8D4F-80D5-462613B364F3}" type="parTrans" cxnId="{94174A9D-2283-ED42-9E85-3B96EE462FE8}">
      <dgm:prSet/>
      <dgm:spPr/>
      <dgm:t>
        <a:bodyPr/>
        <a:lstStyle/>
        <a:p>
          <a:endParaRPr lang="en-US"/>
        </a:p>
      </dgm:t>
    </dgm:pt>
    <dgm:pt modelId="{6B82E23D-12C8-9243-98CB-7D2B06904B36}" type="sibTrans" cxnId="{94174A9D-2283-ED42-9E85-3B96EE462FE8}">
      <dgm:prSet/>
      <dgm:spPr/>
      <dgm:t>
        <a:bodyPr/>
        <a:lstStyle/>
        <a:p>
          <a:endParaRPr lang="en-US"/>
        </a:p>
      </dgm:t>
    </dgm:pt>
    <dgm:pt modelId="{9D30B21F-8802-7D44-A57C-B0E4620F6F6D}">
      <dgm:prSet/>
      <dgm:spPr/>
      <dgm:t>
        <a:bodyPr/>
        <a:lstStyle/>
        <a:p>
          <a:r>
            <a:rPr lang="en-US" dirty="0"/>
            <a:t>Time Tracker</a:t>
          </a:r>
        </a:p>
      </dgm:t>
    </dgm:pt>
    <dgm:pt modelId="{338E7C1E-A75C-D744-ADEC-DE2C40D8DC15}" type="parTrans" cxnId="{AC021520-2DE4-CC4F-BAA8-BCB581F67C12}">
      <dgm:prSet/>
      <dgm:spPr/>
      <dgm:t>
        <a:bodyPr/>
        <a:lstStyle/>
        <a:p>
          <a:endParaRPr lang="en-US"/>
        </a:p>
      </dgm:t>
    </dgm:pt>
    <dgm:pt modelId="{4846CD49-7DB5-184E-8B6D-6E15DC753947}" type="sibTrans" cxnId="{AC021520-2DE4-CC4F-BAA8-BCB581F67C12}">
      <dgm:prSet/>
      <dgm:spPr/>
      <dgm:t>
        <a:bodyPr/>
        <a:lstStyle/>
        <a:p>
          <a:endParaRPr lang="en-US"/>
        </a:p>
      </dgm:t>
    </dgm:pt>
    <dgm:pt modelId="{73E33775-76C5-564C-B336-2D1FC8D15316}">
      <dgm:prSet/>
      <dgm:spPr/>
      <dgm:t>
        <a:bodyPr/>
        <a:lstStyle/>
        <a:p>
          <a:r>
            <a:rPr lang="en-US" dirty="0"/>
            <a:t>Containers</a:t>
          </a:r>
        </a:p>
      </dgm:t>
    </dgm:pt>
    <dgm:pt modelId="{21662843-DBEE-D74A-B60A-6746FCF1D59A}" type="parTrans" cxnId="{35144B8D-F964-D842-969E-FCD3086D8F19}">
      <dgm:prSet/>
      <dgm:spPr/>
      <dgm:t>
        <a:bodyPr/>
        <a:lstStyle/>
        <a:p>
          <a:endParaRPr lang="en-US"/>
        </a:p>
      </dgm:t>
    </dgm:pt>
    <dgm:pt modelId="{A5BB6263-CBA7-6B49-B4C5-47DD196ADAC3}" type="sibTrans" cxnId="{35144B8D-F964-D842-969E-FCD3086D8F19}">
      <dgm:prSet/>
      <dgm:spPr/>
      <dgm:t>
        <a:bodyPr/>
        <a:lstStyle/>
        <a:p>
          <a:endParaRPr lang="en-US"/>
        </a:p>
      </dgm:t>
    </dgm:pt>
    <dgm:pt modelId="{28F4FCE3-5040-3F4D-A93D-7212AE8348C4}">
      <dgm:prSet/>
      <dgm:spPr/>
      <dgm:t>
        <a:bodyPr/>
        <a:lstStyle/>
        <a:p>
          <a:r>
            <a:rPr lang="en-US" dirty="0"/>
            <a:t>Properties</a:t>
          </a:r>
        </a:p>
      </dgm:t>
    </dgm:pt>
    <dgm:pt modelId="{A6742696-57B7-4C49-A3FD-A20B948BB6E1}" type="parTrans" cxnId="{5974CF3E-26EA-D441-A2CA-296D10A1EB7B}">
      <dgm:prSet/>
      <dgm:spPr/>
      <dgm:t>
        <a:bodyPr/>
        <a:lstStyle/>
        <a:p>
          <a:endParaRPr lang="en-US"/>
        </a:p>
      </dgm:t>
    </dgm:pt>
    <dgm:pt modelId="{762FA4A2-9E47-0648-BF3D-C0001A49C31D}" type="sibTrans" cxnId="{5974CF3E-26EA-D441-A2CA-296D10A1EB7B}">
      <dgm:prSet/>
      <dgm:spPr/>
      <dgm:t>
        <a:bodyPr/>
        <a:lstStyle/>
        <a:p>
          <a:endParaRPr lang="en-US"/>
        </a:p>
      </dgm:t>
    </dgm:pt>
    <dgm:pt modelId="{0BAE6439-37F8-6E48-A3E4-9BDE31B9447F}">
      <dgm:prSet/>
      <dgm:spPr/>
      <dgm:t>
        <a:bodyPr/>
        <a:lstStyle/>
        <a:p>
          <a:r>
            <a:rPr lang="en-US" dirty="0"/>
            <a:t>Unit Occupancies</a:t>
          </a:r>
        </a:p>
      </dgm:t>
    </dgm:pt>
    <dgm:pt modelId="{50C802E8-A826-5541-B25D-9934E6E2D5DE}" type="parTrans" cxnId="{099B4B80-64F3-5B48-9B7F-F4AA6D386849}">
      <dgm:prSet/>
      <dgm:spPr/>
      <dgm:t>
        <a:bodyPr/>
        <a:lstStyle/>
        <a:p>
          <a:endParaRPr lang="en-US"/>
        </a:p>
      </dgm:t>
    </dgm:pt>
    <dgm:pt modelId="{244AC0AF-A3A1-DF45-88E6-8D24B30A7859}" type="sibTrans" cxnId="{099B4B80-64F3-5B48-9B7F-F4AA6D386849}">
      <dgm:prSet/>
      <dgm:spPr/>
      <dgm:t>
        <a:bodyPr/>
        <a:lstStyle/>
        <a:p>
          <a:endParaRPr lang="en-US"/>
        </a:p>
      </dgm:t>
    </dgm:pt>
    <dgm:pt modelId="{753C309E-C3DC-B94B-A46D-2B33CF586245}">
      <dgm:prSet/>
      <dgm:spPr/>
      <dgm:t>
        <a:bodyPr/>
        <a:lstStyle/>
        <a:p>
          <a:r>
            <a:rPr lang="en-US" dirty="0"/>
            <a:t>Events</a:t>
          </a:r>
        </a:p>
      </dgm:t>
    </dgm:pt>
    <dgm:pt modelId="{5ED19475-D379-964D-9FEC-A2709B8C6DE7}" type="parTrans" cxnId="{5A649138-22EF-1147-BB65-07AD725A1FC3}">
      <dgm:prSet/>
      <dgm:spPr/>
      <dgm:t>
        <a:bodyPr/>
        <a:lstStyle/>
        <a:p>
          <a:endParaRPr lang="en-US"/>
        </a:p>
      </dgm:t>
    </dgm:pt>
    <dgm:pt modelId="{6A7D5EDC-0DBD-664D-8A72-9B885DE08F6B}" type="sibTrans" cxnId="{5A649138-22EF-1147-BB65-07AD725A1FC3}">
      <dgm:prSet/>
      <dgm:spPr/>
      <dgm:t>
        <a:bodyPr/>
        <a:lstStyle/>
        <a:p>
          <a:endParaRPr lang="en-US"/>
        </a:p>
      </dgm:t>
    </dgm:pt>
    <dgm:pt modelId="{0F3FC005-B764-E249-80CC-24C1B1C5C911}">
      <dgm:prSet/>
      <dgm:spPr/>
      <dgm:t>
        <a:bodyPr/>
        <a:lstStyle/>
        <a:p>
          <a:r>
            <a:rPr lang="en-US" dirty="0"/>
            <a:t>Incoming </a:t>
          </a:r>
        </a:p>
      </dgm:t>
    </dgm:pt>
    <dgm:pt modelId="{14329985-CFCC-1D44-B262-347809A55765}" type="parTrans" cxnId="{07B6AC1B-15D4-6B4D-877B-FDFD8E37BD94}">
      <dgm:prSet/>
      <dgm:spPr/>
      <dgm:t>
        <a:bodyPr/>
        <a:lstStyle/>
        <a:p>
          <a:endParaRPr lang="en-US"/>
        </a:p>
      </dgm:t>
    </dgm:pt>
    <dgm:pt modelId="{A7065BA9-BFD7-4143-803C-35E30BCD9BE7}" type="sibTrans" cxnId="{07B6AC1B-15D4-6B4D-877B-FDFD8E37BD94}">
      <dgm:prSet/>
      <dgm:spPr/>
      <dgm:t>
        <a:bodyPr/>
        <a:lstStyle/>
        <a:p>
          <a:endParaRPr lang="en-US"/>
        </a:p>
      </dgm:t>
    </dgm:pt>
    <dgm:pt modelId="{EAB35FFF-1CE9-DB43-955A-86DD1509025D}">
      <dgm:prSet/>
      <dgm:spPr/>
      <dgm:t>
        <a:bodyPr/>
        <a:lstStyle/>
        <a:p>
          <a:r>
            <a:rPr lang="en-US" dirty="0"/>
            <a:t>Outgoing</a:t>
          </a:r>
        </a:p>
      </dgm:t>
    </dgm:pt>
    <dgm:pt modelId="{F4215815-390F-794A-A464-F79B4168BD09}" type="parTrans" cxnId="{A7FE018C-308B-0243-8BDC-080948F991CB}">
      <dgm:prSet/>
      <dgm:spPr/>
      <dgm:t>
        <a:bodyPr/>
        <a:lstStyle/>
        <a:p>
          <a:endParaRPr lang="en-US"/>
        </a:p>
      </dgm:t>
    </dgm:pt>
    <dgm:pt modelId="{F51D0B45-45FC-1A44-B6F2-6023DE1CD98F}" type="sibTrans" cxnId="{A7FE018C-308B-0243-8BDC-080948F991CB}">
      <dgm:prSet/>
      <dgm:spPr/>
      <dgm:t>
        <a:bodyPr/>
        <a:lstStyle/>
        <a:p>
          <a:endParaRPr lang="en-US"/>
        </a:p>
      </dgm:t>
    </dgm:pt>
    <dgm:pt modelId="{E348C369-3872-BB4C-AB9B-EED0B13F1F7E}">
      <dgm:prSet/>
      <dgm:spPr/>
      <dgm:t>
        <a:bodyPr/>
        <a:lstStyle/>
        <a:p>
          <a:r>
            <a:rPr lang="en-US" dirty="0"/>
            <a:t>Lines</a:t>
          </a:r>
        </a:p>
      </dgm:t>
    </dgm:pt>
    <dgm:pt modelId="{3F0D1C43-F77F-5545-B7F4-D625CC131DD4}" type="parTrans" cxnId="{1498A97D-F5FB-7946-AB33-ADCD35587345}">
      <dgm:prSet/>
      <dgm:spPr/>
      <dgm:t>
        <a:bodyPr/>
        <a:lstStyle/>
        <a:p>
          <a:endParaRPr lang="en-US"/>
        </a:p>
      </dgm:t>
    </dgm:pt>
    <dgm:pt modelId="{CE006EBB-A366-4545-AB73-0732405AC910}" type="sibTrans" cxnId="{1498A97D-F5FB-7946-AB33-ADCD35587345}">
      <dgm:prSet/>
      <dgm:spPr/>
      <dgm:t>
        <a:bodyPr/>
        <a:lstStyle/>
        <a:p>
          <a:endParaRPr lang="en-US"/>
        </a:p>
      </dgm:t>
    </dgm:pt>
    <dgm:pt modelId="{46DE0F51-80BD-BE42-B8C6-F48F47D19F98}" type="pres">
      <dgm:prSet presAssocID="{C9C9E443-2209-2344-B2AE-CB98B2376CAB}" presName="Name0" presStyleCnt="0">
        <dgm:presLayoutVars>
          <dgm:dir/>
          <dgm:resizeHandles/>
        </dgm:presLayoutVars>
      </dgm:prSet>
      <dgm:spPr/>
    </dgm:pt>
    <dgm:pt modelId="{858D35AB-E730-0644-A71F-A5650EF9CF28}" type="pres">
      <dgm:prSet presAssocID="{834E8B6C-7B68-894E-B353-239B76BCA25E}" presName="compNode" presStyleCnt="0"/>
      <dgm:spPr/>
    </dgm:pt>
    <dgm:pt modelId="{19A6337A-A487-614C-ADE7-EEE6E89BE19A}" type="pres">
      <dgm:prSet presAssocID="{834E8B6C-7B68-894E-B353-239B76BCA25E}" presName="dummyConnPt" presStyleCnt="0"/>
      <dgm:spPr/>
    </dgm:pt>
    <dgm:pt modelId="{E3CC8E33-3F80-CE4D-A938-7CEEBCEDE6F0}" type="pres">
      <dgm:prSet presAssocID="{834E8B6C-7B68-894E-B353-239B76BCA25E}" presName="node" presStyleLbl="node1" presStyleIdx="0" presStyleCnt="8">
        <dgm:presLayoutVars>
          <dgm:bulletEnabled val="1"/>
        </dgm:presLayoutVars>
      </dgm:prSet>
      <dgm:spPr/>
    </dgm:pt>
    <dgm:pt modelId="{093B4695-9983-9D42-9DF4-6D4F15496DC0}" type="pres">
      <dgm:prSet presAssocID="{90288CBE-09B9-C54A-B5B5-739E7F65B7F2}" presName="sibTrans" presStyleLbl="bgSibTrans2D1" presStyleIdx="0" presStyleCnt="7"/>
      <dgm:spPr/>
    </dgm:pt>
    <dgm:pt modelId="{A8A4E82A-D153-914F-A514-9C850490923C}" type="pres">
      <dgm:prSet presAssocID="{73E33775-76C5-564C-B336-2D1FC8D15316}" presName="compNode" presStyleCnt="0"/>
      <dgm:spPr/>
    </dgm:pt>
    <dgm:pt modelId="{5E3ABDD8-3211-5E47-AB5B-FB7B2D82F1E0}" type="pres">
      <dgm:prSet presAssocID="{73E33775-76C5-564C-B336-2D1FC8D15316}" presName="dummyConnPt" presStyleCnt="0"/>
      <dgm:spPr/>
    </dgm:pt>
    <dgm:pt modelId="{5833AB5C-3BC6-614D-8E3F-DEAAB149CB9D}" type="pres">
      <dgm:prSet presAssocID="{73E33775-76C5-564C-B336-2D1FC8D15316}" presName="node" presStyleLbl="node1" presStyleIdx="1" presStyleCnt="8">
        <dgm:presLayoutVars>
          <dgm:bulletEnabled val="1"/>
        </dgm:presLayoutVars>
      </dgm:prSet>
      <dgm:spPr/>
    </dgm:pt>
    <dgm:pt modelId="{BD6C5357-2A0C-6F4F-997A-E9300B152234}" type="pres">
      <dgm:prSet presAssocID="{A5BB6263-CBA7-6B49-B4C5-47DD196ADAC3}" presName="sibTrans" presStyleLbl="bgSibTrans2D1" presStyleIdx="1" presStyleCnt="7"/>
      <dgm:spPr/>
    </dgm:pt>
    <dgm:pt modelId="{D8C68452-D280-7144-84DB-2EDD415E69FB}" type="pres">
      <dgm:prSet presAssocID="{3EE8C31B-0322-304B-B132-982A98A92F6C}" presName="compNode" presStyleCnt="0"/>
      <dgm:spPr/>
    </dgm:pt>
    <dgm:pt modelId="{CAF5AB3B-AC30-114E-9076-CCB676D383E0}" type="pres">
      <dgm:prSet presAssocID="{3EE8C31B-0322-304B-B132-982A98A92F6C}" presName="dummyConnPt" presStyleCnt="0"/>
      <dgm:spPr/>
    </dgm:pt>
    <dgm:pt modelId="{0418A802-EFFB-D643-8D65-596DA6A5F430}" type="pres">
      <dgm:prSet presAssocID="{3EE8C31B-0322-304B-B132-982A98A92F6C}" presName="node" presStyleLbl="node1" presStyleIdx="2" presStyleCnt="8">
        <dgm:presLayoutVars>
          <dgm:bulletEnabled val="1"/>
        </dgm:presLayoutVars>
      </dgm:prSet>
      <dgm:spPr/>
    </dgm:pt>
    <dgm:pt modelId="{12CD2A51-3B00-6F4B-B473-394A62F5FFDD}" type="pres">
      <dgm:prSet presAssocID="{328102DF-9490-B242-9A2B-0EB24D2C04B5}" presName="sibTrans" presStyleLbl="bgSibTrans2D1" presStyleIdx="2" presStyleCnt="7"/>
      <dgm:spPr/>
    </dgm:pt>
    <dgm:pt modelId="{232BA272-ED7D-E746-A872-20AAC93D9E2B}" type="pres">
      <dgm:prSet presAssocID="{753C309E-C3DC-B94B-A46D-2B33CF586245}" presName="compNode" presStyleCnt="0"/>
      <dgm:spPr/>
    </dgm:pt>
    <dgm:pt modelId="{9FB1831F-326F-4447-8E52-1CF0C0E2518F}" type="pres">
      <dgm:prSet presAssocID="{753C309E-C3DC-B94B-A46D-2B33CF586245}" presName="dummyConnPt" presStyleCnt="0"/>
      <dgm:spPr/>
    </dgm:pt>
    <dgm:pt modelId="{3FAF596A-C924-4146-B3D6-22E629E93C1F}" type="pres">
      <dgm:prSet presAssocID="{753C309E-C3DC-B94B-A46D-2B33CF586245}" presName="node" presStyleLbl="node1" presStyleIdx="3" presStyleCnt="8">
        <dgm:presLayoutVars>
          <dgm:bulletEnabled val="1"/>
        </dgm:presLayoutVars>
      </dgm:prSet>
      <dgm:spPr/>
    </dgm:pt>
    <dgm:pt modelId="{6DC4A63D-294F-BA43-951A-D2A8EA209484}" type="pres">
      <dgm:prSet presAssocID="{6A7D5EDC-0DBD-664D-8A72-9B885DE08F6B}" presName="sibTrans" presStyleLbl="bgSibTrans2D1" presStyleIdx="3" presStyleCnt="7"/>
      <dgm:spPr/>
    </dgm:pt>
    <dgm:pt modelId="{389D3E97-0C64-944A-B083-C55F4184E05D}" type="pres">
      <dgm:prSet presAssocID="{9DCAFD5C-6B1B-464B-96CC-511CD0A943D0}" presName="compNode" presStyleCnt="0"/>
      <dgm:spPr/>
    </dgm:pt>
    <dgm:pt modelId="{399703D1-C714-D24F-BE83-612A51A351F9}" type="pres">
      <dgm:prSet presAssocID="{9DCAFD5C-6B1B-464B-96CC-511CD0A943D0}" presName="dummyConnPt" presStyleCnt="0"/>
      <dgm:spPr/>
    </dgm:pt>
    <dgm:pt modelId="{59823A00-B569-7747-BF90-73A380E25E3D}" type="pres">
      <dgm:prSet presAssocID="{9DCAFD5C-6B1B-464B-96CC-511CD0A943D0}" presName="node" presStyleLbl="node1" presStyleIdx="4" presStyleCnt="8">
        <dgm:presLayoutVars>
          <dgm:bulletEnabled val="1"/>
        </dgm:presLayoutVars>
      </dgm:prSet>
      <dgm:spPr/>
    </dgm:pt>
    <dgm:pt modelId="{8C6B8823-7F00-DD43-B566-7F35AA14D7C3}" type="pres">
      <dgm:prSet presAssocID="{D822CB1D-0F3F-744D-B6BC-57741BBD8343}" presName="sibTrans" presStyleLbl="bgSibTrans2D1" presStyleIdx="4" presStyleCnt="7"/>
      <dgm:spPr/>
    </dgm:pt>
    <dgm:pt modelId="{0A71CA7B-A95C-D341-B881-26D562CC2A6A}" type="pres">
      <dgm:prSet presAssocID="{78B55DC4-176D-0848-9A7C-E0DA2BA74158}" presName="compNode" presStyleCnt="0"/>
      <dgm:spPr/>
    </dgm:pt>
    <dgm:pt modelId="{666EC38D-3E0E-5D4F-BE05-6BE64F8A0DF7}" type="pres">
      <dgm:prSet presAssocID="{78B55DC4-176D-0848-9A7C-E0DA2BA74158}" presName="dummyConnPt" presStyleCnt="0"/>
      <dgm:spPr/>
    </dgm:pt>
    <dgm:pt modelId="{E4F2F99C-35D0-E44F-8B2A-7CA575B9D3CB}" type="pres">
      <dgm:prSet presAssocID="{78B55DC4-176D-0848-9A7C-E0DA2BA74158}" presName="node" presStyleLbl="node1" presStyleIdx="5" presStyleCnt="8">
        <dgm:presLayoutVars>
          <dgm:bulletEnabled val="1"/>
        </dgm:presLayoutVars>
      </dgm:prSet>
      <dgm:spPr/>
    </dgm:pt>
    <dgm:pt modelId="{428E549D-AC48-4549-8B0B-DB6821D56440}" type="pres">
      <dgm:prSet presAssocID="{4C7BD158-4920-2F4B-A7CF-4686D47D2906}" presName="sibTrans" presStyleLbl="bgSibTrans2D1" presStyleIdx="5" presStyleCnt="7"/>
      <dgm:spPr/>
    </dgm:pt>
    <dgm:pt modelId="{150F22D2-2F93-1F4B-9258-ACAD78E8C1CA}" type="pres">
      <dgm:prSet presAssocID="{EF842F28-6BBD-954D-A313-12240639E41F}" presName="compNode" presStyleCnt="0"/>
      <dgm:spPr/>
    </dgm:pt>
    <dgm:pt modelId="{ECACCE82-305F-4547-8103-A7729DF6514F}" type="pres">
      <dgm:prSet presAssocID="{EF842F28-6BBD-954D-A313-12240639E41F}" presName="dummyConnPt" presStyleCnt="0"/>
      <dgm:spPr/>
    </dgm:pt>
    <dgm:pt modelId="{CA078EDD-5B89-EB46-AEB5-CE1594015489}" type="pres">
      <dgm:prSet presAssocID="{EF842F28-6BBD-954D-A313-12240639E41F}" presName="node" presStyleLbl="node1" presStyleIdx="6" presStyleCnt="8">
        <dgm:presLayoutVars>
          <dgm:bulletEnabled val="1"/>
        </dgm:presLayoutVars>
      </dgm:prSet>
      <dgm:spPr/>
    </dgm:pt>
    <dgm:pt modelId="{C9770C71-13BE-7D47-9AA0-C6FD947D55FC}" type="pres">
      <dgm:prSet presAssocID="{F9EC8B32-8693-DD43-A4AF-C0437E0AD145}" presName="sibTrans" presStyleLbl="bgSibTrans2D1" presStyleIdx="6" presStyleCnt="7"/>
      <dgm:spPr/>
    </dgm:pt>
    <dgm:pt modelId="{BCF52907-E490-B442-851B-7B4FBF6ABC50}" type="pres">
      <dgm:prSet presAssocID="{E350A141-ED7E-2643-919B-02A179249DB8}" presName="compNode" presStyleCnt="0"/>
      <dgm:spPr/>
    </dgm:pt>
    <dgm:pt modelId="{6D7D7FF4-072A-204B-8165-C99E52F9F680}" type="pres">
      <dgm:prSet presAssocID="{E350A141-ED7E-2643-919B-02A179249DB8}" presName="dummyConnPt" presStyleCnt="0"/>
      <dgm:spPr/>
    </dgm:pt>
    <dgm:pt modelId="{A0BFC36F-2A2A-0749-885E-FFAFC95E4D21}" type="pres">
      <dgm:prSet presAssocID="{E350A141-ED7E-2643-919B-02A179249DB8}" presName="node" presStyleLbl="node1" presStyleIdx="7" presStyleCnt="8">
        <dgm:presLayoutVars>
          <dgm:bulletEnabled val="1"/>
        </dgm:presLayoutVars>
      </dgm:prSet>
      <dgm:spPr/>
    </dgm:pt>
  </dgm:ptLst>
  <dgm:cxnLst>
    <dgm:cxn modelId="{5E20610A-83EF-AD4E-83A8-ED753C4D13F7}" type="presOf" srcId="{CF642D51-56CA-6840-9B21-01092F337A09}" destId="{E4F2F99C-35D0-E44F-8B2A-7CA575B9D3CB}" srcOrd="0" destOrd="3" presId="urn:microsoft.com/office/officeart/2005/8/layout/bProcess4"/>
    <dgm:cxn modelId="{95C8730A-2F55-7541-B2A6-9466BF894002}" type="presOf" srcId="{D822CB1D-0F3F-744D-B6BC-57741BBD8343}" destId="{8C6B8823-7F00-DD43-B566-7F35AA14D7C3}" srcOrd="0" destOrd="0" presId="urn:microsoft.com/office/officeart/2005/8/layout/bProcess4"/>
    <dgm:cxn modelId="{AB10970A-DFF2-D648-85EA-924A80A3172B}" type="presOf" srcId="{9DCAFD5C-6B1B-464B-96CC-511CD0A943D0}" destId="{59823A00-B569-7747-BF90-73A380E25E3D}" srcOrd="0" destOrd="0" presId="urn:microsoft.com/office/officeart/2005/8/layout/bProcess4"/>
    <dgm:cxn modelId="{544BC611-91A4-0D41-A9BD-C230AC74A4E3}" type="presOf" srcId="{90288CBE-09B9-C54A-B5B5-739E7F65B7F2}" destId="{093B4695-9983-9D42-9DF4-6D4F15496DC0}" srcOrd="0" destOrd="0" presId="urn:microsoft.com/office/officeart/2005/8/layout/bProcess4"/>
    <dgm:cxn modelId="{07B6AC1B-15D4-6B4D-877B-FDFD8E37BD94}" srcId="{753C309E-C3DC-B94B-A46D-2B33CF586245}" destId="{0F3FC005-B764-E249-80CC-24C1B1C5C911}" srcOrd="0" destOrd="0" parTransId="{14329985-CFCC-1D44-B262-347809A55765}" sibTransId="{A7065BA9-BFD7-4143-803C-35E30BCD9BE7}"/>
    <dgm:cxn modelId="{A995961D-716B-5A43-8E22-607BAF4CE37D}" type="presOf" srcId="{A5BB6263-CBA7-6B49-B4C5-47DD196ADAC3}" destId="{BD6C5357-2A0C-6F4F-997A-E9300B152234}" srcOrd="0" destOrd="0" presId="urn:microsoft.com/office/officeart/2005/8/layout/bProcess4"/>
    <dgm:cxn modelId="{AC021520-2DE4-CC4F-BAA8-BCB581F67C12}" srcId="{9DCAFD5C-6B1B-464B-96CC-511CD0A943D0}" destId="{9D30B21F-8802-7D44-A57C-B0E4620F6F6D}" srcOrd="2" destOrd="0" parTransId="{338E7C1E-A75C-D744-ADEC-DE2C40D8DC15}" sibTransId="{4846CD49-7DB5-184E-8B6D-6E15DC753947}"/>
    <dgm:cxn modelId="{7F647D22-759A-094A-8EAD-728E8D643457}" type="presOf" srcId="{0F3FC005-B764-E249-80CC-24C1B1C5C911}" destId="{3FAF596A-C924-4146-B3D6-22E629E93C1F}" srcOrd="0" destOrd="1" presId="urn:microsoft.com/office/officeart/2005/8/layout/bProcess4"/>
    <dgm:cxn modelId="{7386702D-DB3D-964F-8A8A-2AAC57D9012E}" srcId="{C9C9E443-2209-2344-B2AE-CB98B2376CAB}" destId="{78B55DC4-176D-0848-9A7C-E0DA2BA74158}" srcOrd="5" destOrd="0" parTransId="{CABA0355-7586-8141-8C8B-817DD24773F2}" sibTransId="{4C7BD158-4920-2F4B-A7CF-4686D47D2906}"/>
    <dgm:cxn modelId="{DECE6832-EFC7-BB4A-9EF2-7D4F41B7FC0B}" type="presOf" srcId="{89930F1C-1D7C-314D-902A-44745141002C}" destId="{E4F2F99C-35D0-E44F-8B2A-7CA575B9D3CB}" srcOrd="0" destOrd="1" presId="urn:microsoft.com/office/officeart/2005/8/layout/bProcess4"/>
    <dgm:cxn modelId="{FB773733-352B-634E-84D8-1D1B44D5698B}" srcId="{C9C9E443-2209-2344-B2AE-CB98B2376CAB}" destId="{9DCAFD5C-6B1B-464B-96CC-511CD0A943D0}" srcOrd="4" destOrd="0" parTransId="{C4219B9D-1D43-5647-BDE2-D448A7106B44}" sibTransId="{D822CB1D-0F3F-744D-B6BC-57741BBD8343}"/>
    <dgm:cxn modelId="{24E7E136-BC28-F142-B837-4ACAEFD28798}" srcId="{834E8B6C-7B68-894E-B353-239B76BCA25E}" destId="{410A5224-0F52-9044-8C9B-8CFD205DD16E}" srcOrd="0" destOrd="0" parTransId="{9F2060F1-FCAC-D544-994A-B9D15B883569}" sibTransId="{BE050671-334A-EC48-8918-E449ECB8D999}"/>
    <dgm:cxn modelId="{32D06F37-F767-384F-A932-60897DAD18BF}" type="presOf" srcId="{12DA59C7-89EC-6D4E-8F76-4DE2CFDF13E5}" destId="{0418A802-EFFB-D643-8D65-596DA6A5F430}" srcOrd="0" destOrd="2" presId="urn:microsoft.com/office/officeart/2005/8/layout/bProcess4"/>
    <dgm:cxn modelId="{5A649138-22EF-1147-BB65-07AD725A1FC3}" srcId="{C9C9E443-2209-2344-B2AE-CB98B2376CAB}" destId="{753C309E-C3DC-B94B-A46D-2B33CF586245}" srcOrd="3" destOrd="0" parTransId="{5ED19475-D379-964D-9FEC-A2709B8C6DE7}" sibTransId="{6A7D5EDC-0DBD-664D-8A72-9B885DE08F6B}"/>
    <dgm:cxn modelId="{5974CF3E-26EA-D441-A2CA-296D10A1EB7B}" srcId="{73E33775-76C5-564C-B336-2D1FC8D15316}" destId="{28F4FCE3-5040-3F4D-A93D-7212AE8348C4}" srcOrd="0" destOrd="0" parTransId="{A6742696-57B7-4C49-A3FD-A20B948BB6E1}" sibTransId="{762FA4A2-9E47-0648-BF3D-C0001A49C31D}"/>
    <dgm:cxn modelId="{6DE80E3F-22C5-BB45-B1DF-56165E47CC74}" srcId="{834E8B6C-7B68-894E-B353-239B76BCA25E}" destId="{4E664464-15B3-FE47-8907-F88AF894EB67}" srcOrd="1" destOrd="0" parTransId="{B74614A9-9873-4043-AD8E-5D68BDAF028D}" sibTransId="{E798FC48-201B-B442-BB92-3D7FFA03CE8A}"/>
    <dgm:cxn modelId="{5D347541-683A-B44F-AE86-7365B005971F}" type="presOf" srcId="{28F4FCE3-5040-3F4D-A93D-7212AE8348C4}" destId="{5833AB5C-3BC6-614D-8E3F-DEAAB149CB9D}" srcOrd="0" destOrd="1" presId="urn:microsoft.com/office/officeart/2005/8/layout/bProcess4"/>
    <dgm:cxn modelId="{793D7142-3513-5D4C-BDF9-66DC1B8958C0}" srcId="{EF842F28-6BBD-954D-A313-12240639E41F}" destId="{E2E74541-D103-5A4C-8077-EB83A085C825}" srcOrd="0" destOrd="0" parTransId="{EA0C9C51-E7B8-B846-B7A6-D94914255CB2}" sibTransId="{72A2070A-724D-9F4A-9411-1F6893798EDA}"/>
    <dgm:cxn modelId="{655B0A53-0F78-5546-AD6F-36837D0AEF0A}" type="presOf" srcId="{753C309E-C3DC-B94B-A46D-2B33CF586245}" destId="{3FAF596A-C924-4146-B3D6-22E629E93C1F}" srcOrd="0" destOrd="0" presId="urn:microsoft.com/office/officeart/2005/8/layout/bProcess4"/>
    <dgm:cxn modelId="{FCFFF258-C6CE-DB45-9769-9D775035AA77}" srcId="{E350A141-ED7E-2643-919B-02A179249DB8}" destId="{32810593-0C6E-C549-9D48-63DF5A305C90}" srcOrd="0" destOrd="0" parTransId="{A414C756-7CB2-D046-BAD2-4D0359D037BA}" sibTransId="{A9BF91F3-7027-A342-8498-BA1B93AD48AC}"/>
    <dgm:cxn modelId="{898C6859-7A7B-1143-9375-7DA043EE6E82}" srcId="{EF842F28-6BBD-954D-A313-12240639E41F}" destId="{8FBCC0DB-DCC4-A345-B9F5-19D199B329BB}" srcOrd="1" destOrd="0" parTransId="{B889B429-0DDB-1B45-9C23-B90BF8AD8B19}" sibTransId="{76D472F6-ED32-B746-859A-A15C57307DBC}"/>
    <dgm:cxn modelId="{63669962-D428-3143-82A9-744318D3D17E}" type="presOf" srcId="{32810593-0C6E-C549-9D48-63DF5A305C90}" destId="{A0BFC36F-2A2A-0749-885E-FFAFC95E4D21}" srcOrd="0" destOrd="1" presId="urn:microsoft.com/office/officeart/2005/8/layout/bProcess4"/>
    <dgm:cxn modelId="{402BC464-5727-8149-9E01-F3C8F0BEBD8B}" srcId="{78B55DC4-176D-0848-9A7C-E0DA2BA74158}" destId="{1703B9A6-0332-7E46-A62F-D8A3B96F8F13}" srcOrd="1" destOrd="0" parTransId="{DF31CC1B-B4D2-C546-990F-1A0F5F48B5C2}" sibTransId="{66D4F2E5-FF2C-CD46-B043-53B479F0762B}"/>
    <dgm:cxn modelId="{3EB1C068-7B0F-5D40-8796-657BEC5FB1FB}" type="presOf" srcId="{9D30B21F-8802-7D44-A57C-B0E4620F6F6D}" destId="{59823A00-B569-7747-BF90-73A380E25E3D}" srcOrd="0" destOrd="3" presId="urn:microsoft.com/office/officeart/2005/8/layout/bProcess4"/>
    <dgm:cxn modelId="{FA9FC26B-7E92-5345-AB1F-4BC6B5C806A6}" type="presOf" srcId="{E2E74541-D103-5A4C-8077-EB83A085C825}" destId="{CA078EDD-5B89-EB46-AEB5-CE1594015489}" srcOrd="0" destOrd="1" presId="urn:microsoft.com/office/officeart/2005/8/layout/bProcess4"/>
    <dgm:cxn modelId="{9FFDAA6D-B8CD-A34E-A4A1-8BD425F8713D}" type="presOf" srcId="{3EE8C31B-0322-304B-B132-982A98A92F6C}" destId="{0418A802-EFFB-D643-8D65-596DA6A5F430}" srcOrd="0" destOrd="0" presId="urn:microsoft.com/office/officeart/2005/8/layout/bProcess4"/>
    <dgm:cxn modelId="{B1DBDD6E-325E-9F41-BD38-6AE673331649}" type="presOf" srcId="{E348C369-3872-BB4C-AB9B-EED0B13F1F7E}" destId="{CA078EDD-5B89-EB46-AEB5-CE1594015489}" srcOrd="0" destOrd="3" presId="urn:microsoft.com/office/officeart/2005/8/layout/bProcess4"/>
    <dgm:cxn modelId="{16A26675-DF79-324E-9DD5-3CB15A195EB4}" srcId="{3EE8C31B-0322-304B-B132-982A98A92F6C}" destId="{95060CB6-063F-2C41-81A5-7BBCCDD68DC0}" srcOrd="0" destOrd="0" parTransId="{BEF1AE8C-23EA-324F-B63F-7E8320141EF9}" sibTransId="{BD356A07-743A-1042-A93A-AE5E4D1164F3}"/>
    <dgm:cxn modelId="{028EB675-B823-FF4C-ABF8-9AD5A723D033}" srcId="{78B55DC4-176D-0848-9A7C-E0DA2BA74158}" destId="{CF642D51-56CA-6840-9B21-01092F337A09}" srcOrd="2" destOrd="0" parTransId="{16DF8C00-AC74-DC45-873D-E6D6A4EF8198}" sibTransId="{787CD94D-2E87-BC4C-A774-4B3B0D536B95}"/>
    <dgm:cxn modelId="{1498A97D-F5FB-7946-AB33-ADCD35587345}" srcId="{EF842F28-6BBD-954D-A313-12240639E41F}" destId="{E348C369-3872-BB4C-AB9B-EED0B13F1F7E}" srcOrd="2" destOrd="0" parTransId="{3F0D1C43-F77F-5545-B7F4-D625CC131DD4}" sibTransId="{CE006EBB-A366-4545-AB73-0732405AC910}"/>
    <dgm:cxn modelId="{0A5B6C7E-562B-4445-8C92-E0D0FEB5E7AC}" type="presOf" srcId="{4E664464-15B3-FE47-8907-F88AF894EB67}" destId="{E3CC8E33-3F80-CE4D-A938-7CEEBCEDE6F0}" srcOrd="0" destOrd="2" presId="urn:microsoft.com/office/officeart/2005/8/layout/bProcess4"/>
    <dgm:cxn modelId="{3566D57F-09C9-3E42-A2D8-FFF90DAD95CB}" srcId="{C9C9E443-2209-2344-B2AE-CB98B2376CAB}" destId="{3EE8C31B-0322-304B-B132-982A98A92F6C}" srcOrd="2" destOrd="0" parTransId="{2F68F422-65FC-1A48-B8BD-826401B216F4}" sibTransId="{328102DF-9490-B242-9A2B-0EB24D2C04B5}"/>
    <dgm:cxn modelId="{099B4B80-64F3-5B48-9B7F-F4AA6D386849}" srcId="{73E33775-76C5-564C-B336-2D1FC8D15316}" destId="{0BAE6439-37F8-6E48-A3E4-9BDE31B9447F}" srcOrd="1" destOrd="0" parTransId="{50C802E8-A826-5541-B25D-9934E6E2D5DE}" sibTransId="{244AC0AF-A3A1-DF45-88E6-8D24B30A7859}"/>
    <dgm:cxn modelId="{38589F87-7160-9042-BE1F-E8FA8894D15A}" type="presOf" srcId="{4B1E7FCB-14AE-9A42-BA8B-4A3AB027103B}" destId="{59823A00-B569-7747-BF90-73A380E25E3D}" srcOrd="0" destOrd="1" presId="urn:microsoft.com/office/officeart/2005/8/layout/bProcess4"/>
    <dgm:cxn modelId="{A7FE018C-308B-0243-8BDC-080948F991CB}" srcId="{753C309E-C3DC-B94B-A46D-2B33CF586245}" destId="{EAB35FFF-1CE9-DB43-955A-86DD1509025D}" srcOrd="1" destOrd="0" parTransId="{F4215815-390F-794A-A464-F79B4168BD09}" sibTransId="{F51D0B45-45FC-1A44-B6F2-6023DE1CD98F}"/>
    <dgm:cxn modelId="{5B2C218C-5059-8445-ACA6-77111C4B4B11}" type="presOf" srcId="{1703B9A6-0332-7E46-A62F-D8A3B96F8F13}" destId="{E4F2F99C-35D0-E44F-8B2A-7CA575B9D3CB}" srcOrd="0" destOrd="2" presId="urn:microsoft.com/office/officeart/2005/8/layout/bProcess4"/>
    <dgm:cxn modelId="{35144B8D-F964-D842-969E-FCD3086D8F19}" srcId="{C9C9E443-2209-2344-B2AE-CB98B2376CAB}" destId="{73E33775-76C5-564C-B336-2D1FC8D15316}" srcOrd="1" destOrd="0" parTransId="{21662843-DBEE-D74A-B60A-6746FCF1D59A}" sibTransId="{A5BB6263-CBA7-6B49-B4C5-47DD196ADAC3}"/>
    <dgm:cxn modelId="{4FA30397-D437-354D-8FC6-2473AA0BB47B}" type="presOf" srcId="{328102DF-9490-B242-9A2B-0EB24D2C04B5}" destId="{12CD2A51-3B00-6F4B-B473-394A62F5FFDD}" srcOrd="0" destOrd="0" presId="urn:microsoft.com/office/officeart/2005/8/layout/bProcess4"/>
    <dgm:cxn modelId="{499D4498-0590-784E-9ED4-B4B4DBE3F824}" type="presOf" srcId="{95060CB6-063F-2C41-81A5-7BBCCDD68DC0}" destId="{0418A802-EFFB-D643-8D65-596DA6A5F430}" srcOrd="0" destOrd="1" presId="urn:microsoft.com/office/officeart/2005/8/layout/bProcess4"/>
    <dgm:cxn modelId="{94174A9D-2283-ED42-9E85-3B96EE462FE8}" srcId="{9DCAFD5C-6B1B-464B-96CC-511CD0A943D0}" destId="{5885ADE0-3CEC-5F43-AC55-971D1DCA61FD}" srcOrd="1" destOrd="0" parTransId="{740E9C08-1C51-8D4F-80D5-462613B364F3}" sibTransId="{6B82E23D-12C8-9243-98CB-7D2B06904B36}"/>
    <dgm:cxn modelId="{E948D59F-EC09-5343-9036-A0CE973ED58D}" type="presOf" srcId="{6A7D5EDC-0DBD-664D-8A72-9B885DE08F6B}" destId="{6DC4A63D-294F-BA43-951A-D2A8EA209484}" srcOrd="0" destOrd="0" presId="urn:microsoft.com/office/officeart/2005/8/layout/bProcess4"/>
    <dgm:cxn modelId="{578FD99F-B05F-574E-B565-EA1BBBEF10E8}" type="presOf" srcId="{EF842F28-6BBD-954D-A313-12240639E41F}" destId="{CA078EDD-5B89-EB46-AEB5-CE1594015489}" srcOrd="0" destOrd="0" presId="urn:microsoft.com/office/officeart/2005/8/layout/bProcess4"/>
    <dgm:cxn modelId="{412CC2A6-F4C8-5246-A5E7-12341540268C}" srcId="{C9C9E443-2209-2344-B2AE-CB98B2376CAB}" destId="{834E8B6C-7B68-894E-B353-239B76BCA25E}" srcOrd="0" destOrd="0" parTransId="{EB1CFDE1-623F-0840-94E3-7541DFACBF37}" sibTransId="{90288CBE-09B9-C54A-B5B5-739E7F65B7F2}"/>
    <dgm:cxn modelId="{2D1BF5A7-F2BE-0B40-B7F6-C876627354A7}" type="presOf" srcId="{EAB35FFF-1CE9-DB43-955A-86DD1509025D}" destId="{3FAF596A-C924-4146-B3D6-22E629E93C1F}" srcOrd="0" destOrd="2" presId="urn:microsoft.com/office/officeart/2005/8/layout/bProcess4"/>
    <dgm:cxn modelId="{DBC89BAF-F2BA-5D4F-A9A9-AAFCF1DB401A}" type="presOf" srcId="{834E8B6C-7B68-894E-B353-239B76BCA25E}" destId="{E3CC8E33-3F80-CE4D-A938-7CEEBCEDE6F0}" srcOrd="0" destOrd="0" presId="urn:microsoft.com/office/officeart/2005/8/layout/bProcess4"/>
    <dgm:cxn modelId="{91B9E3B4-21FC-E443-82CE-CA91A45783F5}" type="presOf" srcId="{4C7BD158-4920-2F4B-A7CF-4686D47D2906}" destId="{428E549D-AC48-4549-8B0B-DB6821D56440}" srcOrd="0" destOrd="0" presId="urn:microsoft.com/office/officeart/2005/8/layout/bProcess4"/>
    <dgm:cxn modelId="{5B365DB5-4855-0B42-B654-51D824D630B2}" type="presOf" srcId="{E350A141-ED7E-2643-919B-02A179249DB8}" destId="{A0BFC36F-2A2A-0749-885E-FFAFC95E4D21}" srcOrd="0" destOrd="0" presId="urn:microsoft.com/office/officeart/2005/8/layout/bProcess4"/>
    <dgm:cxn modelId="{09F955B7-4FCE-F043-8B17-937904FD10FC}" type="presOf" srcId="{8FBCC0DB-DCC4-A345-B9F5-19D199B329BB}" destId="{CA078EDD-5B89-EB46-AEB5-CE1594015489}" srcOrd="0" destOrd="2" presId="urn:microsoft.com/office/officeart/2005/8/layout/bProcess4"/>
    <dgm:cxn modelId="{1BF9CEB7-C062-3248-9DF9-C69E26D36D60}" type="presOf" srcId="{0BAE6439-37F8-6E48-A3E4-9BDE31B9447F}" destId="{5833AB5C-3BC6-614D-8E3F-DEAAB149CB9D}" srcOrd="0" destOrd="2" presId="urn:microsoft.com/office/officeart/2005/8/layout/bProcess4"/>
    <dgm:cxn modelId="{888254B9-5820-0E40-A959-D95EB7D1759B}" type="presOf" srcId="{5885ADE0-3CEC-5F43-AC55-971D1DCA61FD}" destId="{59823A00-B569-7747-BF90-73A380E25E3D}" srcOrd="0" destOrd="2" presId="urn:microsoft.com/office/officeart/2005/8/layout/bProcess4"/>
    <dgm:cxn modelId="{80E415C2-C8F9-B94F-9496-1F51152ED1DE}" type="presOf" srcId="{78B55DC4-176D-0848-9A7C-E0DA2BA74158}" destId="{E4F2F99C-35D0-E44F-8B2A-7CA575B9D3CB}" srcOrd="0" destOrd="0" presId="urn:microsoft.com/office/officeart/2005/8/layout/bProcess4"/>
    <dgm:cxn modelId="{C3ECB0C8-E0C8-AD46-97D1-8877B329C5EE}" type="presOf" srcId="{410A5224-0F52-9044-8C9B-8CFD205DD16E}" destId="{E3CC8E33-3F80-CE4D-A938-7CEEBCEDE6F0}" srcOrd="0" destOrd="1" presId="urn:microsoft.com/office/officeart/2005/8/layout/bProcess4"/>
    <dgm:cxn modelId="{7AB4DED1-6821-0544-B18E-026D809148DC}" type="presOf" srcId="{73E33775-76C5-564C-B336-2D1FC8D15316}" destId="{5833AB5C-3BC6-614D-8E3F-DEAAB149CB9D}" srcOrd="0" destOrd="0" presId="urn:microsoft.com/office/officeart/2005/8/layout/bProcess4"/>
    <dgm:cxn modelId="{217BDED6-C621-994C-A7BB-CFF552EFC467}" srcId="{9DCAFD5C-6B1B-464B-96CC-511CD0A943D0}" destId="{4B1E7FCB-14AE-9A42-BA8B-4A3AB027103B}" srcOrd="0" destOrd="0" parTransId="{0F11D1DE-4672-ED45-ADF9-07DB9A62180C}" sibTransId="{0208FD05-B7C6-BF41-860B-4E44422310CE}"/>
    <dgm:cxn modelId="{D4653FD7-662E-9F42-BC1D-67A45659FECC}" srcId="{78B55DC4-176D-0848-9A7C-E0DA2BA74158}" destId="{89930F1C-1D7C-314D-902A-44745141002C}" srcOrd="0" destOrd="0" parTransId="{EA6522D1-846C-CE4A-A4B6-DC3394F4FE7C}" sibTransId="{ACC659BA-6635-3942-BDC2-91F6A536BC6F}"/>
    <dgm:cxn modelId="{0844F1D8-AC4F-544F-9C56-B50474D2A4FA}" srcId="{C9C9E443-2209-2344-B2AE-CB98B2376CAB}" destId="{EF842F28-6BBD-954D-A313-12240639E41F}" srcOrd="6" destOrd="0" parTransId="{9A9AFAEB-19BC-2947-AAC9-28ED69F4BC53}" sibTransId="{F9EC8B32-8693-DD43-A4AF-C0437E0AD145}"/>
    <dgm:cxn modelId="{D10406D9-C948-4741-8B9B-A9DA003E0F55}" srcId="{3EE8C31B-0322-304B-B132-982A98A92F6C}" destId="{12DA59C7-89EC-6D4E-8F76-4DE2CFDF13E5}" srcOrd="1" destOrd="0" parTransId="{57DD4B4C-EB00-3C47-8725-EE60799BD411}" sibTransId="{F05CEEB3-9F50-584F-AB96-6F68D85ABB8A}"/>
    <dgm:cxn modelId="{096EEEDA-3345-394F-91F4-F870F6B8794F}" srcId="{C9C9E443-2209-2344-B2AE-CB98B2376CAB}" destId="{E350A141-ED7E-2643-919B-02A179249DB8}" srcOrd="7" destOrd="0" parTransId="{C5B8F1A2-EBC6-AC40-B9C1-1824687A1A5D}" sibTransId="{57F27362-9AD8-D64B-BB4A-15C8F3FE0C6B}"/>
    <dgm:cxn modelId="{A3525DE4-E1C3-8447-BEF4-D2B514D7708B}" type="presOf" srcId="{C9C9E443-2209-2344-B2AE-CB98B2376CAB}" destId="{46DE0F51-80BD-BE42-B8C6-F48F47D19F98}" srcOrd="0" destOrd="0" presId="urn:microsoft.com/office/officeart/2005/8/layout/bProcess4"/>
    <dgm:cxn modelId="{DC2A21ED-CFA4-944F-AF8A-B61FB601310A}" type="presOf" srcId="{F9EC8B32-8693-DD43-A4AF-C0437E0AD145}" destId="{C9770C71-13BE-7D47-9AA0-C6FD947D55FC}" srcOrd="0" destOrd="0" presId="urn:microsoft.com/office/officeart/2005/8/layout/bProcess4"/>
    <dgm:cxn modelId="{6CC64E74-5FF6-7C4C-8E21-D1B52179ED27}" type="presParOf" srcId="{46DE0F51-80BD-BE42-B8C6-F48F47D19F98}" destId="{858D35AB-E730-0644-A71F-A5650EF9CF28}" srcOrd="0" destOrd="0" presId="urn:microsoft.com/office/officeart/2005/8/layout/bProcess4"/>
    <dgm:cxn modelId="{156BA5A4-0B9A-624D-B0AE-CB4F2FE68AC9}" type="presParOf" srcId="{858D35AB-E730-0644-A71F-A5650EF9CF28}" destId="{19A6337A-A487-614C-ADE7-EEE6E89BE19A}" srcOrd="0" destOrd="0" presId="urn:microsoft.com/office/officeart/2005/8/layout/bProcess4"/>
    <dgm:cxn modelId="{C0B811EB-3787-604E-9351-8DDE6CE400B4}" type="presParOf" srcId="{858D35AB-E730-0644-A71F-A5650EF9CF28}" destId="{E3CC8E33-3F80-CE4D-A938-7CEEBCEDE6F0}" srcOrd="1" destOrd="0" presId="urn:microsoft.com/office/officeart/2005/8/layout/bProcess4"/>
    <dgm:cxn modelId="{358E661B-CA29-1445-8C95-B8152D4083A2}" type="presParOf" srcId="{46DE0F51-80BD-BE42-B8C6-F48F47D19F98}" destId="{093B4695-9983-9D42-9DF4-6D4F15496DC0}" srcOrd="1" destOrd="0" presId="urn:microsoft.com/office/officeart/2005/8/layout/bProcess4"/>
    <dgm:cxn modelId="{D35E6A6B-4A06-B94C-B524-4E6A97E64005}" type="presParOf" srcId="{46DE0F51-80BD-BE42-B8C6-F48F47D19F98}" destId="{A8A4E82A-D153-914F-A514-9C850490923C}" srcOrd="2" destOrd="0" presId="urn:microsoft.com/office/officeart/2005/8/layout/bProcess4"/>
    <dgm:cxn modelId="{66983D92-365D-B245-A088-E3CC8C9CB310}" type="presParOf" srcId="{A8A4E82A-D153-914F-A514-9C850490923C}" destId="{5E3ABDD8-3211-5E47-AB5B-FB7B2D82F1E0}" srcOrd="0" destOrd="0" presId="urn:microsoft.com/office/officeart/2005/8/layout/bProcess4"/>
    <dgm:cxn modelId="{E013BD9A-8CC8-D84B-B4B1-E6B50D2F1F3B}" type="presParOf" srcId="{A8A4E82A-D153-914F-A514-9C850490923C}" destId="{5833AB5C-3BC6-614D-8E3F-DEAAB149CB9D}" srcOrd="1" destOrd="0" presId="urn:microsoft.com/office/officeart/2005/8/layout/bProcess4"/>
    <dgm:cxn modelId="{19B443FD-1E05-7748-8350-BE49BDE5600C}" type="presParOf" srcId="{46DE0F51-80BD-BE42-B8C6-F48F47D19F98}" destId="{BD6C5357-2A0C-6F4F-997A-E9300B152234}" srcOrd="3" destOrd="0" presId="urn:microsoft.com/office/officeart/2005/8/layout/bProcess4"/>
    <dgm:cxn modelId="{ADD8D931-1BE1-E84D-BBC6-B9723E8C4ECE}" type="presParOf" srcId="{46DE0F51-80BD-BE42-B8C6-F48F47D19F98}" destId="{D8C68452-D280-7144-84DB-2EDD415E69FB}" srcOrd="4" destOrd="0" presId="urn:microsoft.com/office/officeart/2005/8/layout/bProcess4"/>
    <dgm:cxn modelId="{29CDAD2E-16F5-F349-AC78-B2905C8860ED}" type="presParOf" srcId="{D8C68452-D280-7144-84DB-2EDD415E69FB}" destId="{CAF5AB3B-AC30-114E-9076-CCB676D383E0}" srcOrd="0" destOrd="0" presId="urn:microsoft.com/office/officeart/2005/8/layout/bProcess4"/>
    <dgm:cxn modelId="{B37748DC-6CA9-B34D-B9FB-368AE340E31A}" type="presParOf" srcId="{D8C68452-D280-7144-84DB-2EDD415E69FB}" destId="{0418A802-EFFB-D643-8D65-596DA6A5F430}" srcOrd="1" destOrd="0" presId="urn:microsoft.com/office/officeart/2005/8/layout/bProcess4"/>
    <dgm:cxn modelId="{A028A06F-3596-5D4E-867E-AE02FA2F649F}" type="presParOf" srcId="{46DE0F51-80BD-BE42-B8C6-F48F47D19F98}" destId="{12CD2A51-3B00-6F4B-B473-394A62F5FFDD}" srcOrd="5" destOrd="0" presId="urn:microsoft.com/office/officeart/2005/8/layout/bProcess4"/>
    <dgm:cxn modelId="{D50BD55C-B14C-5748-B27C-6EAB95497C37}" type="presParOf" srcId="{46DE0F51-80BD-BE42-B8C6-F48F47D19F98}" destId="{232BA272-ED7D-E746-A872-20AAC93D9E2B}" srcOrd="6" destOrd="0" presId="urn:microsoft.com/office/officeart/2005/8/layout/bProcess4"/>
    <dgm:cxn modelId="{A9BFA099-89BE-B34C-978F-71B73AF376E2}" type="presParOf" srcId="{232BA272-ED7D-E746-A872-20AAC93D9E2B}" destId="{9FB1831F-326F-4447-8E52-1CF0C0E2518F}" srcOrd="0" destOrd="0" presId="urn:microsoft.com/office/officeart/2005/8/layout/bProcess4"/>
    <dgm:cxn modelId="{59BBE2FB-2180-4C47-A6D2-082A9EFC584B}" type="presParOf" srcId="{232BA272-ED7D-E746-A872-20AAC93D9E2B}" destId="{3FAF596A-C924-4146-B3D6-22E629E93C1F}" srcOrd="1" destOrd="0" presId="urn:microsoft.com/office/officeart/2005/8/layout/bProcess4"/>
    <dgm:cxn modelId="{4283053A-5C62-D34E-893F-81E8056B989F}" type="presParOf" srcId="{46DE0F51-80BD-BE42-B8C6-F48F47D19F98}" destId="{6DC4A63D-294F-BA43-951A-D2A8EA209484}" srcOrd="7" destOrd="0" presId="urn:microsoft.com/office/officeart/2005/8/layout/bProcess4"/>
    <dgm:cxn modelId="{0AE33279-0BC6-0648-AA28-BCE0F4947A45}" type="presParOf" srcId="{46DE0F51-80BD-BE42-B8C6-F48F47D19F98}" destId="{389D3E97-0C64-944A-B083-C55F4184E05D}" srcOrd="8" destOrd="0" presId="urn:microsoft.com/office/officeart/2005/8/layout/bProcess4"/>
    <dgm:cxn modelId="{696F33A9-2652-F04E-9BC0-10A84EEA23FB}" type="presParOf" srcId="{389D3E97-0C64-944A-B083-C55F4184E05D}" destId="{399703D1-C714-D24F-BE83-612A51A351F9}" srcOrd="0" destOrd="0" presId="urn:microsoft.com/office/officeart/2005/8/layout/bProcess4"/>
    <dgm:cxn modelId="{D6E8357A-1D93-234A-8A31-D0A3C17A5B89}" type="presParOf" srcId="{389D3E97-0C64-944A-B083-C55F4184E05D}" destId="{59823A00-B569-7747-BF90-73A380E25E3D}" srcOrd="1" destOrd="0" presId="urn:microsoft.com/office/officeart/2005/8/layout/bProcess4"/>
    <dgm:cxn modelId="{5048ECB9-4978-8C45-8518-B0A28760E1DA}" type="presParOf" srcId="{46DE0F51-80BD-BE42-B8C6-F48F47D19F98}" destId="{8C6B8823-7F00-DD43-B566-7F35AA14D7C3}" srcOrd="9" destOrd="0" presId="urn:microsoft.com/office/officeart/2005/8/layout/bProcess4"/>
    <dgm:cxn modelId="{EF6CEA09-3599-6B45-A169-4F9715050E39}" type="presParOf" srcId="{46DE0F51-80BD-BE42-B8C6-F48F47D19F98}" destId="{0A71CA7B-A95C-D341-B881-26D562CC2A6A}" srcOrd="10" destOrd="0" presId="urn:microsoft.com/office/officeart/2005/8/layout/bProcess4"/>
    <dgm:cxn modelId="{3AC45080-3934-9247-A002-A46D8F10D2FE}" type="presParOf" srcId="{0A71CA7B-A95C-D341-B881-26D562CC2A6A}" destId="{666EC38D-3E0E-5D4F-BE05-6BE64F8A0DF7}" srcOrd="0" destOrd="0" presId="urn:microsoft.com/office/officeart/2005/8/layout/bProcess4"/>
    <dgm:cxn modelId="{9510618B-23FB-0644-B641-D27D206DA8AA}" type="presParOf" srcId="{0A71CA7B-A95C-D341-B881-26D562CC2A6A}" destId="{E4F2F99C-35D0-E44F-8B2A-7CA575B9D3CB}" srcOrd="1" destOrd="0" presId="urn:microsoft.com/office/officeart/2005/8/layout/bProcess4"/>
    <dgm:cxn modelId="{A2664633-45AD-EC47-A69B-D147A6D382E0}" type="presParOf" srcId="{46DE0F51-80BD-BE42-B8C6-F48F47D19F98}" destId="{428E549D-AC48-4549-8B0B-DB6821D56440}" srcOrd="11" destOrd="0" presId="urn:microsoft.com/office/officeart/2005/8/layout/bProcess4"/>
    <dgm:cxn modelId="{2E3B6B1E-E1E3-9C4C-87FF-62B910DCC603}" type="presParOf" srcId="{46DE0F51-80BD-BE42-B8C6-F48F47D19F98}" destId="{150F22D2-2F93-1F4B-9258-ACAD78E8C1CA}" srcOrd="12" destOrd="0" presId="urn:microsoft.com/office/officeart/2005/8/layout/bProcess4"/>
    <dgm:cxn modelId="{A9CEC569-F577-8C4B-A79B-D2B207F244FC}" type="presParOf" srcId="{150F22D2-2F93-1F4B-9258-ACAD78E8C1CA}" destId="{ECACCE82-305F-4547-8103-A7729DF6514F}" srcOrd="0" destOrd="0" presId="urn:microsoft.com/office/officeart/2005/8/layout/bProcess4"/>
    <dgm:cxn modelId="{C2550353-339F-6144-8935-19E639D68842}" type="presParOf" srcId="{150F22D2-2F93-1F4B-9258-ACAD78E8C1CA}" destId="{CA078EDD-5B89-EB46-AEB5-CE1594015489}" srcOrd="1" destOrd="0" presId="urn:microsoft.com/office/officeart/2005/8/layout/bProcess4"/>
    <dgm:cxn modelId="{1CED7BFE-F9B1-4E41-A4D1-7F14DCD349AC}" type="presParOf" srcId="{46DE0F51-80BD-BE42-B8C6-F48F47D19F98}" destId="{C9770C71-13BE-7D47-9AA0-C6FD947D55FC}" srcOrd="13" destOrd="0" presId="urn:microsoft.com/office/officeart/2005/8/layout/bProcess4"/>
    <dgm:cxn modelId="{91925700-75BF-8149-AA4B-59C8A9D02D5D}" type="presParOf" srcId="{46DE0F51-80BD-BE42-B8C6-F48F47D19F98}" destId="{BCF52907-E490-B442-851B-7B4FBF6ABC50}" srcOrd="14" destOrd="0" presId="urn:microsoft.com/office/officeart/2005/8/layout/bProcess4"/>
    <dgm:cxn modelId="{6A3750D7-260C-C249-9094-DDBB1467C20C}" type="presParOf" srcId="{BCF52907-E490-B442-851B-7B4FBF6ABC50}" destId="{6D7D7FF4-072A-204B-8165-C99E52F9F680}" srcOrd="0" destOrd="0" presId="urn:microsoft.com/office/officeart/2005/8/layout/bProcess4"/>
    <dgm:cxn modelId="{5A58CDAE-9F06-4D4E-9DFC-8C5AB10E954B}" type="presParOf" srcId="{BCF52907-E490-B442-851B-7B4FBF6ABC50}" destId="{A0BFC36F-2A2A-0749-885E-FFAFC95E4D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2E116E-A0A0-A743-B848-713A620E20FE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8ED4D-B2DC-224E-A69B-E3047208196B}">
      <dgm:prSet phldrT="[Text]"/>
      <dgm:spPr/>
      <dgm:t>
        <a:bodyPr/>
        <a:lstStyle/>
        <a:p>
          <a:r>
            <a:rPr lang="en-US" dirty="0">
              <a:latin typeface="Oriya MN" pitchFamily="2" charset="0"/>
              <a:cs typeface="Oriya MN" pitchFamily="2" charset="0"/>
            </a:rPr>
            <a:t>BL Web Source</a:t>
          </a:r>
        </a:p>
      </dgm:t>
    </dgm:pt>
    <dgm:pt modelId="{CD040D4F-0E0C-C644-8BDB-34FD492260AB}" type="parTrans" cxnId="{00E943FC-08AF-9F44-B743-DA3E70C6D7CD}">
      <dgm:prSet/>
      <dgm:spPr/>
      <dgm:t>
        <a:bodyPr/>
        <a:lstStyle/>
        <a:p>
          <a:endParaRPr lang="en-US"/>
        </a:p>
      </dgm:t>
    </dgm:pt>
    <dgm:pt modelId="{E47FFD6A-9292-9D4D-BE2C-8CB213629BF5}" type="sibTrans" cxnId="{00E943FC-08AF-9F44-B743-DA3E70C6D7CD}">
      <dgm:prSet/>
      <dgm:spPr/>
      <dgm:t>
        <a:bodyPr/>
        <a:lstStyle/>
        <a:p>
          <a:endParaRPr lang="en-US"/>
        </a:p>
      </dgm:t>
    </dgm:pt>
    <dgm:pt modelId="{39369220-F56D-A248-BA1A-5D8905592A64}">
      <dgm:prSet phldrT="[Text]"/>
      <dgm:spPr/>
      <dgm:t>
        <a:bodyPr/>
        <a:lstStyle/>
        <a:p>
          <a:r>
            <a:rPr lang="en-US" dirty="0">
              <a:latin typeface="Oriya MN" pitchFamily="2" charset="0"/>
              <a:cs typeface="Oriya MN" pitchFamily="2" charset="0"/>
            </a:rPr>
            <a:t>Can be edited and updated by BuildingLink staff</a:t>
          </a:r>
        </a:p>
      </dgm:t>
    </dgm:pt>
    <dgm:pt modelId="{6DFDD098-81AA-CA46-B535-4AF3F014D7E4}" type="parTrans" cxnId="{1B9BE0F6-4DBB-A140-B065-159AB70C7EF5}">
      <dgm:prSet/>
      <dgm:spPr/>
      <dgm:t>
        <a:bodyPr/>
        <a:lstStyle/>
        <a:p>
          <a:endParaRPr lang="en-US"/>
        </a:p>
      </dgm:t>
    </dgm:pt>
    <dgm:pt modelId="{34A99DE9-B177-0348-B751-78A4F432C728}" type="sibTrans" cxnId="{1B9BE0F6-4DBB-A140-B065-159AB70C7EF5}">
      <dgm:prSet/>
      <dgm:spPr/>
      <dgm:t>
        <a:bodyPr/>
        <a:lstStyle/>
        <a:p>
          <a:endParaRPr lang="en-US"/>
        </a:p>
      </dgm:t>
    </dgm:pt>
    <dgm:pt modelId="{BC1D40E4-F467-E94F-A9D9-D0DA789B4BAF}">
      <dgm:prSet phldrT="[Text]"/>
      <dgm:spPr/>
      <dgm:t>
        <a:bodyPr/>
        <a:lstStyle/>
        <a:p>
          <a:r>
            <a:rPr lang="en-US" dirty="0">
              <a:latin typeface="Oriya MN" pitchFamily="2" charset="0"/>
              <a:cs typeface="Oriya MN" pitchFamily="2" charset="0"/>
            </a:rPr>
            <a:t>BL Web Staging</a:t>
          </a:r>
        </a:p>
      </dgm:t>
    </dgm:pt>
    <dgm:pt modelId="{2585527E-DC87-E24F-9E7A-B10FCE8F731A}" type="parTrans" cxnId="{DC295F25-B7C5-814F-AA42-E5E06D49919F}">
      <dgm:prSet/>
      <dgm:spPr/>
      <dgm:t>
        <a:bodyPr/>
        <a:lstStyle/>
        <a:p>
          <a:endParaRPr lang="en-US"/>
        </a:p>
      </dgm:t>
    </dgm:pt>
    <dgm:pt modelId="{501AD022-7199-2142-A381-BF2BC4FDE7D3}" type="sibTrans" cxnId="{DC295F25-B7C5-814F-AA42-E5E06D49919F}">
      <dgm:prSet/>
      <dgm:spPr/>
      <dgm:t>
        <a:bodyPr/>
        <a:lstStyle/>
        <a:p>
          <a:endParaRPr lang="en-US"/>
        </a:p>
      </dgm:t>
    </dgm:pt>
    <dgm:pt modelId="{3AE990DD-9B2D-4F42-BC5C-51B6F451BF46}">
      <dgm:prSet phldrT="[Text]"/>
      <dgm:spPr/>
      <dgm:t>
        <a:bodyPr/>
        <a:lstStyle/>
        <a:p>
          <a:r>
            <a:rPr lang="en-US" dirty="0">
              <a:latin typeface="Oriya MN" pitchFamily="2" charset="0"/>
              <a:cs typeface="Oriya MN" pitchFamily="2" charset="0"/>
            </a:rPr>
            <a:t>A testing step for use by the business</a:t>
          </a:r>
        </a:p>
      </dgm:t>
    </dgm:pt>
    <dgm:pt modelId="{EF24C9D1-6864-5D4F-BAE4-BD8558207D70}" type="parTrans" cxnId="{7651F402-CAC6-B946-B33D-C916E07639CA}">
      <dgm:prSet/>
      <dgm:spPr/>
      <dgm:t>
        <a:bodyPr/>
        <a:lstStyle/>
        <a:p>
          <a:endParaRPr lang="en-US"/>
        </a:p>
      </dgm:t>
    </dgm:pt>
    <dgm:pt modelId="{65CD8982-827C-6040-AF9F-1F512181421C}" type="sibTrans" cxnId="{7651F402-CAC6-B946-B33D-C916E07639CA}">
      <dgm:prSet/>
      <dgm:spPr/>
      <dgm:t>
        <a:bodyPr/>
        <a:lstStyle/>
        <a:p>
          <a:endParaRPr lang="en-US"/>
        </a:p>
      </dgm:t>
    </dgm:pt>
    <dgm:pt modelId="{21CAF581-1C14-8A46-B4F4-BA1698481DCB}">
      <dgm:prSet phldrT="[Text]"/>
      <dgm:spPr/>
      <dgm:t>
        <a:bodyPr/>
        <a:lstStyle/>
        <a:p>
          <a:r>
            <a:rPr lang="en-US" dirty="0">
              <a:latin typeface="Oriya MN" pitchFamily="2" charset="0"/>
              <a:cs typeface="Oriya MN" pitchFamily="2" charset="0"/>
            </a:rPr>
            <a:t>BL Web Live</a:t>
          </a:r>
        </a:p>
      </dgm:t>
    </dgm:pt>
    <dgm:pt modelId="{F86385A9-703C-DD4D-99DE-263BF1A85DF6}" type="parTrans" cxnId="{DA1A3D85-3F08-F546-8051-065EB4EF8E6E}">
      <dgm:prSet/>
      <dgm:spPr/>
      <dgm:t>
        <a:bodyPr/>
        <a:lstStyle/>
        <a:p>
          <a:endParaRPr lang="en-US"/>
        </a:p>
      </dgm:t>
    </dgm:pt>
    <dgm:pt modelId="{8692E162-9737-1A42-ABD1-FBC73D5D53EE}" type="sibTrans" cxnId="{DA1A3D85-3F08-F546-8051-065EB4EF8E6E}">
      <dgm:prSet/>
      <dgm:spPr/>
      <dgm:t>
        <a:bodyPr/>
        <a:lstStyle/>
        <a:p>
          <a:endParaRPr lang="en-US"/>
        </a:p>
      </dgm:t>
    </dgm:pt>
    <dgm:pt modelId="{A7F817B3-EA9B-E948-9B66-5D5E363523DB}">
      <dgm:prSet phldrT="[Text]"/>
      <dgm:spPr/>
      <dgm:t>
        <a:bodyPr/>
        <a:lstStyle/>
        <a:p>
          <a:r>
            <a:rPr lang="en-US" dirty="0"/>
            <a:t>Embedded Content on the live site meant for the targeted user</a:t>
          </a:r>
        </a:p>
      </dgm:t>
    </dgm:pt>
    <dgm:pt modelId="{299A0783-2B0E-2E49-A28D-D736A8A4B134}" type="parTrans" cxnId="{B58FA54E-47FF-2644-8BD7-92AF80228331}">
      <dgm:prSet/>
      <dgm:spPr/>
      <dgm:t>
        <a:bodyPr/>
        <a:lstStyle/>
        <a:p>
          <a:endParaRPr lang="en-US"/>
        </a:p>
      </dgm:t>
    </dgm:pt>
    <dgm:pt modelId="{83BC1EF0-6E7A-2F47-854C-7C218ED47003}" type="sibTrans" cxnId="{B58FA54E-47FF-2644-8BD7-92AF80228331}">
      <dgm:prSet/>
      <dgm:spPr/>
      <dgm:t>
        <a:bodyPr/>
        <a:lstStyle/>
        <a:p>
          <a:endParaRPr lang="en-US"/>
        </a:p>
      </dgm:t>
    </dgm:pt>
    <dgm:pt modelId="{871D7362-9C91-E848-A742-0B34E8781FAE}">
      <dgm:prSet phldrT="[Text]"/>
      <dgm:spPr/>
      <dgm:t>
        <a:bodyPr/>
        <a:lstStyle/>
        <a:p>
          <a:endParaRPr lang="en-US" dirty="0">
            <a:latin typeface="Oriya MN" pitchFamily="2" charset="0"/>
            <a:cs typeface="Oriya MN" pitchFamily="2" charset="0"/>
          </a:endParaRPr>
        </a:p>
      </dgm:t>
    </dgm:pt>
    <dgm:pt modelId="{EB464344-5F46-AA49-8F0C-DF512991CC87}" type="parTrans" cxnId="{CC4873F4-456A-AD49-8D24-5571212C3E58}">
      <dgm:prSet/>
      <dgm:spPr/>
      <dgm:t>
        <a:bodyPr/>
        <a:lstStyle/>
        <a:p>
          <a:endParaRPr lang="en-US"/>
        </a:p>
      </dgm:t>
    </dgm:pt>
    <dgm:pt modelId="{8D1AE23D-0154-5146-BD90-32ACD5978E14}" type="sibTrans" cxnId="{CC4873F4-456A-AD49-8D24-5571212C3E58}">
      <dgm:prSet/>
      <dgm:spPr/>
      <dgm:t>
        <a:bodyPr/>
        <a:lstStyle/>
        <a:p>
          <a:endParaRPr lang="en-US"/>
        </a:p>
      </dgm:t>
    </dgm:pt>
    <dgm:pt modelId="{56440F89-C281-0E49-A803-0DA7278AE446}" type="pres">
      <dgm:prSet presAssocID="{1B2E116E-A0A0-A743-B848-713A620E20FE}" presName="Name0" presStyleCnt="0">
        <dgm:presLayoutVars>
          <dgm:dir/>
          <dgm:animLvl val="lvl"/>
          <dgm:resizeHandles val="exact"/>
        </dgm:presLayoutVars>
      </dgm:prSet>
      <dgm:spPr/>
    </dgm:pt>
    <dgm:pt modelId="{89E07F11-5141-5D49-8272-5A7267217908}" type="pres">
      <dgm:prSet presAssocID="{9618ED4D-B2DC-224E-A69B-E3047208196B}" presName="composite" presStyleCnt="0"/>
      <dgm:spPr/>
    </dgm:pt>
    <dgm:pt modelId="{AE4B3749-11DF-DC43-A5EF-C030F51FDA1E}" type="pres">
      <dgm:prSet presAssocID="{9618ED4D-B2DC-224E-A69B-E304720819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56CE837-2EDB-CE4D-9ACF-BCEBCC523C3B}" type="pres">
      <dgm:prSet presAssocID="{9618ED4D-B2DC-224E-A69B-E3047208196B}" presName="desTx" presStyleLbl="alignAccFollowNode1" presStyleIdx="0" presStyleCnt="3">
        <dgm:presLayoutVars>
          <dgm:bulletEnabled val="1"/>
        </dgm:presLayoutVars>
      </dgm:prSet>
      <dgm:spPr/>
    </dgm:pt>
    <dgm:pt modelId="{78DEEB6B-3DFD-8043-8CD8-C3C359328E74}" type="pres">
      <dgm:prSet presAssocID="{E47FFD6A-9292-9D4D-BE2C-8CB213629BF5}" presName="space" presStyleCnt="0"/>
      <dgm:spPr/>
    </dgm:pt>
    <dgm:pt modelId="{E162F6F8-6C26-4D46-8413-0CEDDF835328}" type="pres">
      <dgm:prSet presAssocID="{BC1D40E4-F467-E94F-A9D9-D0DA789B4BAF}" presName="composite" presStyleCnt="0"/>
      <dgm:spPr/>
    </dgm:pt>
    <dgm:pt modelId="{296B5A40-E4A6-7142-841B-F99B62CDD750}" type="pres">
      <dgm:prSet presAssocID="{BC1D40E4-F467-E94F-A9D9-D0DA789B4BA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48C5FAC-2A04-6F4E-ACAE-8CA8E2CC146E}" type="pres">
      <dgm:prSet presAssocID="{BC1D40E4-F467-E94F-A9D9-D0DA789B4BAF}" presName="desTx" presStyleLbl="alignAccFollowNode1" presStyleIdx="1" presStyleCnt="3">
        <dgm:presLayoutVars>
          <dgm:bulletEnabled val="1"/>
        </dgm:presLayoutVars>
      </dgm:prSet>
      <dgm:spPr/>
    </dgm:pt>
    <dgm:pt modelId="{B6B2F7D2-6C64-E64A-9FAB-D13E1A9A8F6B}" type="pres">
      <dgm:prSet presAssocID="{501AD022-7199-2142-A381-BF2BC4FDE7D3}" presName="space" presStyleCnt="0"/>
      <dgm:spPr/>
    </dgm:pt>
    <dgm:pt modelId="{DBB0100A-5AD4-2341-A2BF-5E96B682AF26}" type="pres">
      <dgm:prSet presAssocID="{21CAF581-1C14-8A46-B4F4-BA1698481DCB}" presName="composite" presStyleCnt="0"/>
      <dgm:spPr/>
    </dgm:pt>
    <dgm:pt modelId="{ECF56CFE-09F2-994A-8605-D3B6FD4893D1}" type="pres">
      <dgm:prSet presAssocID="{21CAF581-1C14-8A46-B4F4-BA1698481D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AC07BDD-3B54-9E4F-8E6F-623DABCBFC90}" type="pres">
      <dgm:prSet presAssocID="{21CAF581-1C14-8A46-B4F4-BA1698481D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651F402-CAC6-B946-B33D-C916E07639CA}" srcId="{BC1D40E4-F467-E94F-A9D9-D0DA789B4BAF}" destId="{3AE990DD-9B2D-4F42-BC5C-51B6F451BF46}" srcOrd="0" destOrd="0" parTransId="{EF24C9D1-6864-5D4F-BAE4-BD8558207D70}" sibTransId="{65CD8982-827C-6040-AF9F-1F512181421C}"/>
    <dgm:cxn modelId="{0821600D-820E-7B4A-94A4-2D72B836E779}" type="presOf" srcId="{21CAF581-1C14-8A46-B4F4-BA1698481DCB}" destId="{ECF56CFE-09F2-994A-8605-D3B6FD4893D1}" srcOrd="0" destOrd="0" presId="urn:microsoft.com/office/officeart/2005/8/layout/hList1"/>
    <dgm:cxn modelId="{8F2CF921-3D70-D049-8A1B-01979D927C48}" type="presOf" srcId="{871D7362-9C91-E848-A742-0B34E8781FAE}" destId="{C56CE837-2EDB-CE4D-9ACF-BCEBCC523C3B}" srcOrd="0" destOrd="1" presId="urn:microsoft.com/office/officeart/2005/8/layout/hList1"/>
    <dgm:cxn modelId="{DC295F25-B7C5-814F-AA42-E5E06D49919F}" srcId="{1B2E116E-A0A0-A743-B848-713A620E20FE}" destId="{BC1D40E4-F467-E94F-A9D9-D0DA789B4BAF}" srcOrd="1" destOrd="0" parTransId="{2585527E-DC87-E24F-9E7A-B10FCE8F731A}" sibTransId="{501AD022-7199-2142-A381-BF2BC4FDE7D3}"/>
    <dgm:cxn modelId="{407CA525-8372-5C44-896E-3B687D4C5CA1}" type="presOf" srcId="{9618ED4D-B2DC-224E-A69B-E3047208196B}" destId="{AE4B3749-11DF-DC43-A5EF-C030F51FDA1E}" srcOrd="0" destOrd="0" presId="urn:microsoft.com/office/officeart/2005/8/layout/hList1"/>
    <dgm:cxn modelId="{B58FA54E-47FF-2644-8BD7-92AF80228331}" srcId="{21CAF581-1C14-8A46-B4F4-BA1698481DCB}" destId="{A7F817B3-EA9B-E948-9B66-5D5E363523DB}" srcOrd="0" destOrd="0" parTransId="{299A0783-2B0E-2E49-A28D-D736A8A4B134}" sibTransId="{83BC1EF0-6E7A-2F47-854C-7C218ED47003}"/>
    <dgm:cxn modelId="{DA1A3D85-3F08-F546-8051-065EB4EF8E6E}" srcId="{1B2E116E-A0A0-A743-B848-713A620E20FE}" destId="{21CAF581-1C14-8A46-B4F4-BA1698481DCB}" srcOrd="2" destOrd="0" parTransId="{F86385A9-703C-DD4D-99DE-263BF1A85DF6}" sibTransId="{8692E162-9737-1A42-ABD1-FBC73D5D53EE}"/>
    <dgm:cxn modelId="{B1F64497-BFA2-2A48-84E7-04B885E0D7F3}" type="presOf" srcId="{39369220-F56D-A248-BA1A-5D8905592A64}" destId="{C56CE837-2EDB-CE4D-9ACF-BCEBCC523C3B}" srcOrd="0" destOrd="0" presId="urn:microsoft.com/office/officeart/2005/8/layout/hList1"/>
    <dgm:cxn modelId="{9970A0AA-B378-3045-B7E7-75B771F89DB3}" type="presOf" srcId="{BC1D40E4-F467-E94F-A9D9-D0DA789B4BAF}" destId="{296B5A40-E4A6-7142-841B-F99B62CDD750}" srcOrd="0" destOrd="0" presId="urn:microsoft.com/office/officeart/2005/8/layout/hList1"/>
    <dgm:cxn modelId="{5FD581AD-EC61-3847-83DF-898CDE2A7E9E}" type="presOf" srcId="{1B2E116E-A0A0-A743-B848-713A620E20FE}" destId="{56440F89-C281-0E49-A803-0DA7278AE446}" srcOrd="0" destOrd="0" presId="urn:microsoft.com/office/officeart/2005/8/layout/hList1"/>
    <dgm:cxn modelId="{CC4873F4-456A-AD49-8D24-5571212C3E58}" srcId="{9618ED4D-B2DC-224E-A69B-E3047208196B}" destId="{871D7362-9C91-E848-A742-0B34E8781FAE}" srcOrd="1" destOrd="0" parTransId="{EB464344-5F46-AA49-8F0C-DF512991CC87}" sibTransId="{8D1AE23D-0154-5146-BD90-32ACD5978E14}"/>
    <dgm:cxn modelId="{1B9BE0F6-4DBB-A140-B065-159AB70C7EF5}" srcId="{9618ED4D-B2DC-224E-A69B-E3047208196B}" destId="{39369220-F56D-A248-BA1A-5D8905592A64}" srcOrd="0" destOrd="0" parTransId="{6DFDD098-81AA-CA46-B535-4AF3F014D7E4}" sibTransId="{34A99DE9-B177-0348-B751-78A4F432C728}"/>
    <dgm:cxn modelId="{BA3114F9-900D-EB41-BEA9-8A641D3EE495}" type="presOf" srcId="{A7F817B3-EA9B-E948-9B66-5D5E363523DB}" destId="{9AC07BDD-3B54-9E4F-8E6F-623DABCBFC90}" srcOrd="0" destOrd="0" presId="urn:microsoft.com/office/officeart/2005/8/layout/hList1"/>
    <dgm:cxn modelId="{00E943FC-08AF-9F44-B743-DA3E70C6D7CD}" srcId="{1B2E116E-A0A0-A743-B848-713A620E20FE}" destId="{9618ED4D-B2DC-224E-A69B-E3047208196B}" srcOrd="0" destOrd="0" parTransId="{CD040D4F-0E0C-C644-8BDB-34FD492260AB}" sibTransId="{E47FFD6A-9292-9D4D-BE2C-8CB213629BF5}"/>
    <dgm:cxn modelId="{AD11E8FD-03AC-3B49-BAE8-8290155D5E18}" type="presOf" srcId="{3AE990DD-9B2D-4F42-BC5C-51B6F451BF46}" destId="{D48C5FAC-2A04-6F4E-ACAE-8CA8E2CC146E}" srcOrd="0" destOrd="0" presId="urn:microsoft.com/office/officeart/2005/8/layout/hList1"/>
    <dgm:cxn modelId="{38E46638-F647-4249-950E-6AE4941BCEBC}" type="presParOf" srcId="{56440F89-C281-0E49-A803-0DA7278AE446}" destId="{89E07F11-5141-5D49-8272-5A7267217908}" srcOrd="0" destOrd="0" presId="urn:microsoft.com/office/officeart/2005/8/layout/hList1"/>
    <dgm:cxn modelId="{337480DC-F94F-B544-8218-B204297F3130}" type="presParOf" srcId="{89E07F11-5141-5D49-8272-5A7267217908}" destId="{AE4B3749-11DF-DC43-A5EF-C030F51FDA1E}" srcOrd="0" destOrd="0" presId="urn:microsoft.com/office/officeart/2005/8/layout/hList1"/>
    <dgm:cxn modelId="{795CF69A-63B1-0346-8C00-59B19A841037}" type="presParOf" srcId="{89E07F11-5141-5D49-8272-5A7267217908}" destId="{C56CE837-2EDB-CE4D-9ACF-BCEBCC523C3B}" srcOrd="1" destOrd="0" presId="urn:microsoft.com/office/officeart/2005/8/layout/hList1"/>
    <dgm:cxn modelId="{B424080B-6A08-BB44-95C3-0F6114C3405E}" type="presParOf" srcId="{56440F89-C281-0E49-A803-0DA7278AE446}" destId="{78DEEB6B-3DFD-8043-8CD8-C3C359328E74}" srcOrd="1" destOrd="0" presId="urn:microsoft.com/office/officeart/2005/8/layout/hList1"/>
    <dgm:cxn modelId="{77A49E62-CC4F-F340-B365-1F232A4CD0B0}" type="presParOf" srcId="{56440F89-C281-0E49-A803-0DA7278AE446}" destId="{E162F6F8-6C26-4D46-8413-0CEDDF835328}" srcOrd="2" destOrd="0" presId="urn:microsoft.com/office/officeart/2005/8/layout/hList1"/>
    <dgm:cxn modelId="{2A172167-0D75-964E-99AA-1256E097DC7B}" type="presParOf" srcId="{E162F6F8-6C26-4D46-8413-0CEDDF835328}" destId="{296B5A40-E4A6-7142-841B-F99B62CDD750}" srcOrd="0" destOrd="0" presId="urn:microsoft.com/office/officeart/2005/8/layout/hList1"/>
    <dgm:cxn modelId="{A469A1B6-C587-844F-9ACC-2CA6142BE9E1}" type="presParOf" srcId="{E162F6F8-6C26-4D46-8413-0CEDDF835328}" destId="{D48C5FAC-2A04-6F4E-ACAE-8CA8E2CC146E}" srcOrd="1" destOrd="0" presId="urn:microsoft.com/office/officeart/2005/8/layout/hList1"/>
    <dgm:cxn modelId="{69F39D06-0861-C24D-AFC3-4375AE17D80F}" type="presParOf" srcId="{56440F89-C281-0E49-A803-0DA7278AE446}" destId="{B6B2F7D2-6C64-E64A-9FAB-D13E1A9A8F6B}" srcOrd="3" destOrd="0" presId="urn:microsoft.com/office/officeart/2005/8/layout/hList1"/>
    <dgm:cxn modelId="{D58523B4-961D-5B4C-9B62-8B37D9CD258C}" type="presParOf" srcId="{56440F89-C281-0E49-A803-0DA7278AE446}" destId="{DBB0100A-5AD4-2341-A2BF-5E96B682AF26}" srcOrd="4" destOrd="0" presId="urn:microsoft.com/office/officeart/2005/8/layout/hList1"/>
    <dgm:cxn modelId="{50AFC9A8-43D1-D744-8F38-7AE3D83F7EBC}" type="presParOf" srcId="{DBB0100A-5AD4-2341-A2BF-5E96B682AF26}" destId="{ECF56CFE-09F2-994A-8605-D3B6FD4893D1}" srcOrd="0" destOrd="0" presId="urn:microsoft.com/office/officeart/2005/8/layout/hList1"/>
    <dgm:cxn modelId="{6D56663A-DF2E-4544-AE9B-FFC97C2D6C08}" type="presParOf" srcId="{DBB0100A-5AD4-2341-A2BF-5E96B682AF26}" destId="{9AC07BDD-3B54-9E4F-8E6F-623DABCBFC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AC87EF-E4E6-F140-A7FF-23939B39B3CB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4AC7F-F34B-934F-99A7-7762B3DBFDF3}">
      <dgm:prSet phldrT="[Text]"/>
      <dgm:spPr/>
      <dgm:t>
        <a:bodyPr/>
        <a:lstStyle/>
        <a:p>
          <a:endParaRPr lang="en-US" dirty="0"/>
        </a:p>
      </dgm:t>
    </dgm:pt>
    <dgm:pt modelId="{006CB847-A230-2A44-A031-2CF72E88C7D3}" type="parTrans" cxnId="{3C4DE397-03D7-9846-B4EC-437F70576391}">
      <dgm:prSet/>
      <dgm:spPr/>
      <dgm:t>
        <a:bodyPr/>
        <a:lstStyle/>
        <a:p>
          <a:endParaRPr lang="en-US"/>
        </a:p>
      </dgm:t>
    </dgm:pt>
    <dgm:pt modelId="{D7756437-E328-2E45-B609-EFA71B10391D}" type="sibTrans" cxnId="{3C4DE397-03D7-9846-B4EC-437F70576391}">
      <dgm:prSet/>
      <dgm:spPr/>
      <dgm:t>
        <a:bodyPr/>
        <a:lstStyle/>
        <a:p>
          <a:endParaRPr lang="en-US"/>
        </a:p>
      </dgm:t>
    </dgm:pt>
    <dgm:pt modelId="{160111DE-695C-FA4D-A5E7-33CAC4FE114D}" type="pres">
      <dgm:prSet presAssocID="{2FAC87EF-E4E6-F140-A7FF-23939B39B3CB}" presName="Name0" presStyleCnt="0">
        <dgm:presLayoutVars>
          <dgm:chMax val="4"/>
          <dgm:resizeHandles val="exact"/>
        </dgm:presLayoutVars>
      </dgm:prSet>
      <dgm:spPr/>
    </dgm:pt>
    <dgm:pt modelId="{D420132C-7B14-2449-BEED-682D120E7C79}" type="pres">
      <dgm:prSet presAssocID="{2FAC87EF-E4E6-F140-A7FF-23939B39B3CB}" presName="ellipse" presStyleLbl="trBgShp" presStyleIdx="0" presStyleCnt="1" custLinFactNeighborX="12730" custLinFactNeighborY="42963"/>
      <dgm:spPr>
        <a:prstGeom prst="round2Diag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</dgm:spPr>
    </dgm:pt>
    <dgm:pt modelId="{21847342-ED38-6344-BA2B-13A1AADDF620}" type="pres">
      <dgm:prSet presAssocID="{2FAC87EF-E4E6-F140-A7FF-23939B39B3CB}" presName="arrow1" presStyleLbl="fgShp" presStyleIdx="0" presStyleCnt="1" custScaleY="117295" custLinFactNeighborX="-5902" custLinFactNeighborY="15056"/>
      <dgm:spPr>
        <a:gradFill rotWithShape="0">
          <a:gsLst>
            <a:gs pos="0">
              <a:schemeClr val="accent1">
                <a:tint val="60000"/>
                <a:hueOff val="0"/>
                <a:satOff val="0"/>
                <a:shade val="51000"/>
                <a:satMod val="130000"/>
                <a:alpha val="0"/>
                <a:lumMod val="0"/>
                <a:lumOff val="10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2469DB4D-B59B-E448-8E52-92EA34A5691A}" type="pres">
      <dgm:prSet presAssocID="{2FAC87EF-E4E6-F140-A7FF-23939B39B3CB}" presName="rectangle" presStyleLbl="revTx" presStyleIdx="0" presStyleCnt="1" custScaleX="196240" custScaleY="390348">
        <dgm:presLayoutVars>
          <dgm:bulletEnabled val="1"/>
        </dgm:presLayoutVars>
      </dgm:prSet>
      <dgm:spPr/>
    </dgm:pt>
    <dgm:pt modelId="{7139D2D0-0350-6241-87E2-88341AAC619E}" type="pres">
      <dgm:prSet presAssocID="{2FAC87EF-E4E6-F140-A7FF-23939B39B3CB}" presName="funnel" presStyleLbl="trAlignAcc1" presStyleIdx="0" presStyleCnt="1" custScaleX="142857" custScaleY="90095" custLinFactNeighborX="0" custLinFactNeighborY="-2396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1">
              <a:hueOff val="0"/>
              <a:satOff val="0"/>
              <a:lumOff val="0"/>
              <a:alpha val="19000"/>
            </a:schemeClr>
          </a:solidFill>
        </a:ln>
      </dgm:spPr>
    </dgm:pt>
  </dgm:ptLst>
  <dgm:cxnLst>
    <dgm:cxn modelId="{BD046C2D-2698-4B42-9A7F-7B276170C50D}" type="presOf" srcId="{78F4AC7F-F34B-934F-99A7-7762B3DBFDF3}" destId="{2469DB4D-B59B-E448-8E52-92EA34A5691A}" srcOrd="0" destOrd="0" presId="urn:microsoft.com/office/officeart/2005/8/layout/funnel1"/>
    <dgm:cxn modelId="{56A29572-ADBA-4846-BDC7-BA1EAE1949E7}" type="presOf" srcId="{2FAC87EF-E4E6-F140-A7FF-23939B39B3CB}" destId="{160111DE-695C-FA4D-A5E7-33CAC4FE114D}" srcOrd="0" destOrd="0" presId="urn:microsoft.com/office/officeart/2005/8/layout/funnel1"/>
    <dgm:cxn modelId="{3C4DE397-03D7-9846-B4EC-437F70576391}" srcId="{2FAC87EF-E4E6-F140-A7FF-23939B39B3CB}" destId="{78F4AC7F-F34B-934F-99A7-7762B3DBFDF3}" srcOrd="0" destOrd="0" parTransId="{006CB847-A230-2A44-A031-2CF72E88C7D3}" sibTransId="{D7756437-E328-2E45-B609-EFA71B10391D}"/>
    <dgm:cxn modelId="{C1602DBE-6ECE-4A41-A6FD-B27D05AC8522}" type="presParOf" srcId="{160111DE-695C-FA4D-A5E7-33CAC4FE114D}" destId="{D420132C-7B14-2449-BEED-682D120E7C79}" srcOrd="0" destOrd="0" presId="urn:microsoft.com/office/officeart/2005/8/layout/funnel1"/>
    <dgm:cxn modelId="{3886670D-8316-D84C-B8E1-2BB788CDE303}" type="presParOf" srcId="{160111DE-695C-FA4D-A5E7-33CAC4FE114D}" destId="{21847342-ED38-6344-BA2B-13A1AADDF620}" srcOrd="1" destOrd="0" presId="urn:microsoft.com/office/officeart/2005/8/layout/funnel1"/>
    <dgm:cxn modelId="{C80AABAA-46B4-364F-B944-857BB262151E}" type="presParOf" srcId="{160111DE-695C-FA4D-A5E7-33CAC4FE114D}" destId="{2469DB4D-B59B-E448-8E52-92EA34A5691A}" srcOrd="2" destOrd="0" presId="urn:microsoft.com/office/officeart/2005/8/layout/funnel1"/>
    <dgm:cxn modelId="{2A5E9786-01C8-4B4E-A177-18A9731F91D1}" type="presParOf" srcId="{160111DE-695C-FA4D-A5E7-33CAC4FE114D}" destId="{7139D2D0-0350-6241-87E2-88341AAC619E}" srcOrd="3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9A4C-EC8C-6C4B-93A5-14AB17DFE4E8}">
      <dsp:nvSpPr>
        <dsp:cNvPr id="0" name=""/>
        <dsp:cNvSpPr/>
      </dsp:nvSpPr>
      <dsp:spPr>
        <a:xfrm>
          <a:off x="0" y="324256"/>
          <a:ext cx="7315200" cy="1310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333248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Get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Model Relationships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Define Visualizations</a:t>
          </a:r>
        </a:p>
      </dsp:txBody>
      <dsp:txXfrm>
        <a:off x="0" y="324256"/>
        <a:ext cx="7315200" cy="1310400"/>
      </dsp:txXfrm>
    </dsp:sp>
    <dsp:sp modelId="{B8BC91CB-152D-AB45-99E3-D3F392FE557D}">
      <dsp:nvSpPr>
        <dsp:cNvPr id="0" name=""/>
        <dsp:cNvSpPr/>
      </dsp:nvSpPr>
      <dsp:spPr>
        <a:xfrm>
          <a:off x="365760" y="57360"/>
          <a:ext cx="5120639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Power BI Desktop</a:t>
          </a:r>
        </a:p>
      </dsp:txBody>
      <dsp:txXfrm>
        <a:off x="388817" y="80417"/>
        <a:ext cx="5074525" cy="426206"/>
      </dsp:txXfrm>
    </dsp:sp>
    <dsp:sp modelId="{DA9FE296-86AF-844A-93DA-9D671C42C8EB}">
      <dsp:nvSpPr>
        <dsp:cNvPr id="0" name=""/>
        <dsp:cNvSpPr/>
      </dsp:nvSpPr>
      <dsp:spPr>
        <a:xfrm>
          <a:off x="0" y="1926480"/>
          <a:ext cx="7315200" cy="156239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333248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Manage access, security, refresh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Natural language query (Q&amp;A)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Organizational constructs (workspaces, content packs,  email subscriptions, </a:t>
          </a:r>
          <a:endParaRPr lang="en-US" sz="2800" kern="1200" dirty="0"/>
        </a:p>
      </dsp:txBody>
      <dsp:txXfrm>
        <a:off x="0" y="1926480"/>
        <a:ext cx="7315200" cy="1562399"/>
      </dsp:txXfrm>
    </dsp:sp>
    <dsp:sp modelId="{88ACC5FC-B064-6A43-B045-7BAB56A3A725}">
      <dsp:nvSpPr>
        <dsp:cNvPr id="0" name=""/>
        <dsp:cNvSpPr/>
      </dsp:nvSpPr>
      <dsp:spPr>
        <a:xfrm>
          <a:off x="365760" y="1690320"/>
          <a:ext cx="5120639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Power BI Service</a:t>
          </a:r>
        </a:p>
      </dsp:txBody>
      <dsp:txXfrm>
        <a:off x="388817" y="1713377"/>
        <a:ext cx="5074525" cy="426206"/>
      </dsp:txXfrm>
    </dsp:sp>
    <dsp:sp modelId="{E63E331D-CBDE-F14D-9F39-6709EB434BAA}">
      <dsp:nvSpPr>
        <dsp:cNvPr id="0" name=""/>
        <dsp:cNvSpPr/>
      </dsp:nvSpPr>
      <dsp:spPr>
        <a:xfrm>
          <a:off x="0" y="3811440"/>
          <a:ext cx="7315200" cy="100799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333248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 Access Gateway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MS </a:t>
          </a:r>
          <a:r>
            <a:rPr lang="en-US" sz="1800" kern="1200" dirty="0" err="1"/>
            <a:t>Sql</a:t>
          </a:r>
          <a:r>
            <a:rPr lang="en-US" sz="1800" kern="1200" dirty="0"/>
            <a:t> Server Database, Analysis Services and Report Server</a:t>
          </a:r>
        </a:p>
      </dsp:txBody>
      <dsp:txXfrm>
        <a:off x="0" y="3811440"/>
        <a:ext cx="7315200" cy="1007999"/>
      </dsp:txXfrm>
    </dsp:sp>
    <dsp:sp modelId="{16024559-C52F-9741-9AE6-0764085CCB79}">
      <dsp:nvSpPr>
        <dsp:cNvPr id="0" name=""/>
        <dsp:cNvSpPr/>
      </dsp:nvSpPr>
      <dsp:spPr>
        <a:xfrm>
          <a:off x="365760" y="3575280"/>
          <a:ext cx="5120639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On-Premise</a:t>
          </a:r>
        </a:p>
      </dsp:txBody>
      <dsp:txXfrm>
        <a:off x="388817" y="3598337"/>
        <a:ext cx="507452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3D4FA-CA20-A445-B9E1-BD6FDBF7BE18}">
      <dsp:nvSpPr>
        <dsp:cNvPr id="0" name=""/>
        <dsp:cNvSpPr/>
      </dsp:nvSpPr>
      <dsp:spPr>
        <a:xfrm>
          <a:off x="17" y="37628"/>
          <a:ext cx="1699431" cy="28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Monthly Property Metrics</a:t>
          </a:r>
        </a:p>
      </dsp:txBody>
      <dsp:txXfrm>
        <a:off x="17" y="37628"/>
        <a:ext cx="1699431" cy="288000"/>
      </dsp:txXfrm>
    </dsp:sp>
    <dsp:sp modelId="{1D5AB9E4-4D5F-B842-A876-4543FA62FD4C}">
      <dsp:nvSpPr>
        <dsp:cNvPr id="0" name=""/>
        <dsp:cNvSpPr/>
      </dsp:nvSpPr>
      <dsp:spPr>
        <a:xfrm>
          <a:off x="0" y="348989"/>
          <a:ext cx="1699431" cy="131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 dirty="0" err="1"/>
            <a:t>Resident</a:t>
          </a:r>
          <a:r>
            <a:rPr lang="mr-IN" sz="1000" kern="1200" dirty="0"/>
            <a:t> </a:t>
          </a:r>
          <a:r>
            <a:rPr lang="mr-IN" sz="1000" kern="1200" dirty="0" err="1"/>
            <a:t>Info</a:t>
          </a:r>
          <a:r>
            <a:rPr lang="mr-IN" sz="1000" kern="1200" dirty="0"/>
            <a:t>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/>
            <a:t>Resident</a:t>
          </a:r>
          <a:r>
            <a:rPr lang="en-US" sz="1000" kern="1200"/>
            <a:t> </a:t>
          </a:r>
          <a:r>
            <a:rPr lang="mr-IN" sz="1000" kern="1200"/>
            <a:t>Posting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KeyLink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Functionality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Logins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Movins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</a:t>
          </a:r>
          <a:r>
            <a:rPr lang="mr-IN" sz="1000" kern="1200" dirty="0" err="1"/>
            <a:t>mployees</a:t>
          </a:r>
          <a:endParaRPr lang="en-US" sz="1000" kern="1200" dirty="0"/>
        </a:p>
      </dsp:txBody>
      <dsp:txXfrm>
        <a:off x="0" y="348989"/>
        <a:ext cx="1699431" cy="1317599"/>
      </dsp:txXfrm>
    </dsp:sp>
    <dsp:sp modelId="{1E0FFE42-A0E1-BE4B-8C96-0C771C8559F8}">
      <dsp:nvSpPr>
        <dsp:cNvPr id="0" name=""/>
        <dsp:cNvSpPr/>
      </dsp:nvSpPr>
      <dsp:spPr>
        <a:xfrm>
          <a:off x="1937369" y="37628"/>
          <a:ext cx="1699431" cy="28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Properties</a:t>
          </a:r>
        </a:p>
      </dsp:txBody>
      <dsp:txXfrm>
        <a:off x="1937369" y="37628"/>
        <a:ext cx="1699431" cy="288000"/>
      </dsp:txXfrm>
    </dsp:sp>
    <dsp:sp modelId="{D1433C01-E9DE-0742-A011-A18547060D35}">
      <dsp:nvSpPr>
        <dsp:cNvPr id="0" name=""/>
        <dsp:cNvSpPr/>
      </dsp:nvSpPr>
      <dsp:spPr>
        <a:xfrm>
          <a:off x="1937369" y="325628"/>
          <a:ext cx="1699431" cy="131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 prstMaterial="plastic">
          <a:bevelT w="165100" prst="coolSlant"/>
          <a:bevelB w="152400" h="50800" prst="softRound"/>
          <a:contourClr>
            <a:schemeClr val="accent1">
              <a:lumMod val="20000"/>
              <a:lumOff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Name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 dirty="0" err="1"/>
            <a:t>Latitude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/>
            <a:t>Longitude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 dirty="0" err="1"/>
            <a:t>ManagementCompany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000" kern="1200" dirty="0" err="1"/>
            <a:t>State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1937369" y="325628"/>
        <a:ext cx="1699431" cy="1317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CA92-00A6-E84D-B7EC-3AB33511E573}">
      <dsp:nvSpPr>
        <dsp:cNvPr id="0" name=""/>
        <dsp:cNvSpPr/>
      </dsp:nvSpPr>
      <dsp:spPr>
        <a:xfrm>
          <a:off x="915" y="882041"/>
          <a:ext cx="1213488" cy="1213488"/>
        </a:xfrm>
        <a:prstGeom prst="ellipse">
          <a:avLst/>
        </a:prstGeom>
        <a:gradFill flip="none" rotWithShape="1">
          <a:gsLst>
            <a:gs pos="0">
              <a:schemeClr val="accent1">
                <a:alpha val="66000"/>
                <a:lumMod val="0"/>
                <a:lumOff val="10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Unified Data Model Views</a:t>
          </a:r>
        </a:p>
      </dsp:txBody>
      <dsp:txXfrm>
        <a:off x="178626" y="1059752"/>
        <a:ext cx="858066" cy="858066"/>
      </dsp:txXfrm>
    </dsp:sp>
    <dsp:sp modelId="{A6ACF7BE-DFA6-BD4E-8707-BC18FEC0D718}">
      <dsp:nvSpPr>
        <dsp:cNvPr id="0" name=""/>
        <dsp:cNvSpPr/>
      </dsp:nvSpPr>
      <dsp:spPr>
        <a:xfrm>
          <a:off x="1312938" y="1136874"/>
          <a:ext cx="703823" cy="70382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406230" y="1406016"/>
        <a:ext cx="517239" cy="165539"/>
      </dsp:txXfrm>
    </dsp:sp>
    <dsp:sp modelId="{34247689-C92A-2246-ADED-D2DCEEFFE486}">
      <dsp:nvSpPr>
        <dsp:cNvPr id="0" name=""/>
        <dsp:cNvSpPr/>
      </dsp:nvSpPr>
      <dsp:spPr>
        <a:xfrm>
          <a:off x="2115297" y="882041"/>
          <a:ext cx="1213488" cy="1213488"/>
        </a:xfrm>
        <a:prstGeom prst="ellipse">
          <a:avLst/>
        </a:prstGeom>
        <a:gradFill flip="none" rotWithShape="1">
          <a:gsLst>
            <a:gs pos="0">
              <a:schemeClr val="accent1">
                <a:alpha val="66000"/>
                <a:lumMod val="0"/>
                <a:lumOff val="10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BuildingLink Tabular Model</a:t>
          </a:r>
        </a:p>
      </dsp:txBody>
      <dsp:txXfrm>
        <a:off x="2293008" y="1059752"/>
        <a:ext cx="858066" cy="858066"/>
      </dsp:txXfrm>
    </dsp:sp>
    <dsp:sp modelId="{939B9626-07AB-D240-A2D9-F361AB80DB2C}">
      <dsp:nvSpPr>
        <dsp:cNvPr id="0" name=""/>
        <dsp:cNvSpPr/>
      </dsp:nvSpPr>
      <dsp:spPr>
        <a:xfrm>
          <a:off x="3427320" y="1136874"/>
          <a:ext cx="703823" cy="70382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520612" y="1281862"/>
        <a:ext cx="517239" cy="413847"/>
      </dsp:txXfrm>
    </dsp:sp>
    <dsp:sp modelId="{3A4FC30D-83E7-F146-82A1-6C296645929D}">
      <dsp:nvSpPr>
        <dsp:cNvPr id="0" name=""/>
        <dsp:cNvSpPr/>
      </dsp:nvSpPr>
      <dsp:spPr>
        <a:xfrm>
          <a:off x="4229679" y="882041"/>
          <a:ext cx="1213488" cy="1213488"/>
        </a:xfrm>
        <a:prstGeom prst="ellipse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4407390" y="1059752"/>
        <a:ext cx="858066" cy="858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4695-9983-9D42-9DF4-6D4F15496DC0}">
      <dsp:nvSpPr>
        <dsp:cNvPr id="0" name=""/>
        <dsp:cNvSpPr/>
      </dsp:nvSpPr>
      <dsp:spPr>
        <a:xfrm rot="5400000">
          <a:off x="-116429" y="971885"/>
          <a:ext cx="1513031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C8E33-3F80-CE4D-A938-7CEEBCEDE6F0}">
      <dsp:nvSpPr>
        <dsp:cNvPr id="0" name=""/>
        <dsp:cNvSpPr/>
      </dsp:nvSpPr>
      <dsp:spPr>
        <a:xfrm>
          <a:off x="229509" y="3133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Metadata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Freshness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Security</a:t>
          </a:r>
        </a:p>
      </dsp:txBody>
      <dsp:txXfrm>
        <a:off x="265178" y="38802"/>
        <a:ext cx="1958389" cy="1146498"/>
      </dsp:txXfrm>
    </dsp:sp>
    <dsp:sp modelId="{BD6C5357-2A0C-6F4F-997A-E9300B152234}">
      <dsp:nvSpPr>
        <dsp:cNvPr id="0" name=""/>
        <dsp:cNvSpPr/>
      </dsp:nvSpPr>
      <dsp:spPr>
        <a:xfrm rot="5400000">
          <a:off x="-116429" y="2494181"/>
          <a:ext cx="1513031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AB5C-3BC6-614D-8E3F-DEAAB149CB9D}">
      <dsp:nvSpPr>
        <dsp:cNvPr id="0" name=""/>
        <dsp:cNvSpPr/>
      </dsp:nvSpPr>
      <dsp:spPr>
        <a:xfrm>
          <a:off x="229509" y="1525428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Containers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Properties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Unit Occupancies</a:t>
          </a:r>
        </a:p>
      </dsp:txBody>
      <dsp:txXfrm>
        <a:off x="265178" y="1561097"/>
        <a:ext cx="1958389" cy="1146498"/>
      </dsp:txXfrm>
    </dsp:sp>
    <dsp:sp modelId="{12CD2A51-3B00-6F4B-B473-394A62F5FFDD}">
      <dsp:nvSpPr>
        <dsp:cNvPr id="0" name=""/>
        <dsp:cNvSpPr/>
      </dsp:nvSpPr>
      <dsp:spPr>
        <a:xfrm>
          <a:off x="644718" y="3255328"/>
          <a:ext cx="2690273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8A802-EFFB-D643-8D65-596DA6A5F430}">
      <dsp:nvSpPr>
        <dsp:cNvPr id="0" name=""/>
        <dsp:cNvSpPr/>
      </dsp:nvSpPr>
      <dsp:spPr>
        <a:xfrm>
          <a:off x="229509" y="3047724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Temporal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Times</a:t>
          </a:r>
        </a:p>
      </dsp:txBody>
      <dsp:txXfrm>
        <a:off x="265178" y="3083393"/>
        <a:ext cx="1958389" cy="1146498"/>
      </dsp:txXfrm>
    </dsp:sp>
    <dsp:sp modelId="{6DC4A63D-294F-BA43-951A-D2A8EA209484}">
      <dsp:nvSpPr>
        <dsp:cNvPr id="0" name=""/>
        <dsp:cNvSpPr/>
      </dsp:nvSpPr>
      <dsp:spPr>
        <a:xfrm rot="16200000">
          <a:off x="2583108" y="2494181"/>
          <a:ext cx="1513031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F596A-C924-4146-B3D6-22E629E93C1F}">
      <dsp:nvSpPr>
        <dsp:cNvPr id="0" name=""/>
        <dsp:cNvSpPr/>
      </dsp:nvSpPr>
      <dsp:spPr>
        <a:xfrm>
          <a:off x="2929046" y="3047724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Incoming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Outgoing</a:t>
          </a:r>
        </a:p>
      </dsp:txBody>
      <dsp:txXfrm>
        <a:off x="2964715" y="3083393"/>
        <a:ext cx="1958389" cy="1146498"/>
      </dsp:txXfrm>
    </dsp:sp>
    <dsp:sp modelId="{8C6B8823-7F00-DD43-B566-7F35AA14D7C3}">
      <dsp:nvSpPr>
        <dsp:cNvPr id="0" name=""/>
        <dsp:cNvSpPr/>
      </dsp:nvSpPr>
      <dsp:spPr>
        <a:xfrm rot="16200000">
          <a:off x="2583108" y="971885"/>
          <a:ext cx="1513031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23A00-B569-7747-BF90-73A380E25E3D}">
      <dsp:nvSpPr>
        <dsp:cNvPr id="0" name=""/>
        <dsp:cNvSpPr/>
      </dsp:nvSpPr>
      <dsp:spPr>
        <a:xfrm>
          <a:off x="2929046" y="1525428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Modules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Maintenance Requests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Insurance 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 Tracker</a:t>
          </a:r>
        </a:p>
      </dsp:txBody>
      <dsp:txXfrm>
        <a:off x="2964715" y="1561097"/>
        <a:ext cx="1958389" cy="1146498"/>
      </dsp:txXfrm>
    </dsp:sp>
    <dsp:sp modelId="{428E549D-AC48-4549-8B0B-DB6821D56440}">
      <dsp:nvSpPr>
        <dsp:cNvPr id="0" name=""/>
        <dsp:cNvSpPr/>
      </dsp:nvSpPr>
      <dsp:spPr>
        <a:xfrm>
          <a:off x="3344255" y="210737"/>
          <a:ext cx="2690273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2F99C-35D0-E44F-8B2A-7CA575B9D3CB}">
      <dsp:nvSpPr>
        <dsp:cNvPr id="0" name=""/>
        <dsp:cNvSpPr/>
      </dsp:nvSpPr>
      <dsp:spPr>
        <a:xfrm>
          <a:off x="2929046" y="3133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Residents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Employees</a:t>
          </a:r>
        </a:p>
      </dsp:txBody>
      <dsp:txXfrm>
        <a:off x="2964715" y="38802"/>
        <a:ext cx="1958389" cy="1146498"/>
      </dsp:txXfrm>
    </dsp:sp>
    <dsp:sp modelId="{C9770C71-13BE-7D47-9AA0-C6FD947D55FC}">
      <dsp:nvSpPr>
        <dsp:cNvPr id="0" name=""/>
        <dsp:cNvSpPr/>
      </dsp:nvSpPr>
      <dsp:spPr>
        <a:xfrm rot="5400000">
          <a:off x="5282645" y="971885"/>
          <a:ext cx="1513031" cy="18267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78EDD-5B89-EB46-AEB5-CE1594015489}">
      <dsp:nvSpPr>
        <dsp:cNvPr id="0" name=""/>
        <dsp:cNvSpPr/>
      </dsp:nvSpPr>
      <dsp:spPr>
        <a:xfrm>
          <a:off x="5628584" y="3133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Physical Units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Floors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Lines</a:t>
          </a:r>
        </a:p>
      </dsp:txBody>
      <dsp:txXfrm>
        <a:off x="5664253" y="38802"/>
        <a:ext cx="1958389" cy="1146498"/>
      </dsp:txXfrm>
    </dsp:sp>
    <dsp:sp modelId="{A0BFC36F-2A2A-0749-885E-FFAFC95E4D21}">
      <dsp:nvSpPr>
        <dsp:cNvPr id="0" name=""/>
        <dsp:cNvSpPr/>
      </dsp:nvSpPr>
      <dsp:spPr>
        <a:xfrm>
          <a:off x="5628584" y="1525428"/>
          <a:ext cx="2029727" cy="121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IoT</a:t>
          </a:r>
          <a:endParaRPr lang="en-US" sz="1400" kern="1200" dirty="0"/>
        </a:p>
      </dsp:txBody>
      <dsp:txXfrm>
        <a:off x="5664253" y="1561097"/>
        <a:ext cx="1958389" cy="1146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B3749-11DF-DC43-A5EF-C030F51FDA1E}">
      <dsp:nvSpPr>
        <dsp:cNvPr id="0" name=""/>
        <dsp:cNvSpPr/>
      </dsp:nvSpPr>
      <dsp:spPr>
        <a:xfrm>
          <a:off x="1905" y="47842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riya MN" pitchFamily="2" charset="0"/>
              <a:cs typeface="Oriya MN" pitchFamily="2" charset="0"/>
            </a:rPr>
            <a:t>BL Web Source</a:t>
          </a:r>
        </a:p>
      </dsp:txBody>
      <dsp:txXfrm>
        <a:off x="1905" y="47842"/>
        <a:ext cx="1857374" cy="460800"/>
      </dsp:txXfrm>
    </dsp:sp>
    <dsp:sp modelId="{C56CE837-2EDB-CE4D-9ACF-BCEBCC523C3B}">
      <dsp:nvSpPr>
        <dsp:cNvPr id="0" name=""/>
        <dsp:cNvSpPr/>
      </dsp:nvSpPr>
      <dsp:spPr>
        <a:xfrm>
          <a:off x="1905" y="508642"/>
          <a:ext cx="1857374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riya MN" pitchFamily="2" charset="0"/>
              <a:cs typeface="Oriya MN" pitchFamily="2" charset="0"/>
            </a:rPr>
            <a:t>Can be edited and updated by BuildingLink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Oriya MN" pitchFamily="2" charset="0"/>
            <a:cs typeface="Oriya MN" pitchFamily="2" charset="0"/>
          </a:endParaRPr>
        </a:p>
      </dsp:txBody>
      <dsp:txXfrm>
        <a:off x="1905" y="508642"/>
        <a:ext cx="1857374" cy="1383480"/>
      </dsp:txXfrm>
    </dsp:sp>
    <dsp:sp modelId="{296B5A40-E4A6-7142-841B-F99B62CDD750}">
      <dsp:nvSpPr>
        <dsp:cNvPr id="0" name=""/>
        <dsp:cNvSpPr/>
      </dsp:nvSpPr>
      <dsp:spPr>
        <a:xfrm>
          <a:off x="2119312" y="47842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riya MN" pitchFamily="2" charset="0"/>
              <a:cs typeface="Oriya MN" pitchFamily="2" charset="0"/>
            </a:rPr>
            <a:t>BL Web Staging</a:t>
          </a:r>
        </a:p>
      </dsp:txBody>
      <dsp:txXfrm>
        <a:off x="2119312" y="47842"/>
        <a:ext cx="1857374" cy="460800"/>
      </dsp:txXfrm>
    </dsp:sp>
    <dsp:sp modelId="{D48C5FAC-2A04-6F4E-ACAE-8CA8E2CC146E}">
      <dsp:nvSpPr>
        <dsp:cNvPr id="0" name=""/>
        <dsp:cNvSpPr/>
      </dsp:nvSpPr>
      <dsp:spPr>
        <a:xfrm>
          <a:off x="2119312" y="508642"/>
          <a:ext cx="1857374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riya MN" pitchFamily="2" charset="0"/>
              <a:cs typeface="Oriya MN" pitchFamily="2" charset="0"/>
            </a:rPr>
            <a:t>A testing step for use by the business</a:t>
          </a:r>
        </a:p>
      </dsp:txBody>
      <dsp:txXfrm>
        <a:off x="2119312" y="508642"/>
        <a:ext cx="1857374" cy="1383480"/>
      </dsp:txXfrm>
    </dsp:sp>
    <dsp:sp modelId="{ECF56CFE-09F2-994A-8605-D3B6FD4893D1}">
      <dsp:nvSpPr>
        <dsp:cNvPr id="0" name=""/>
        <dsp:cNvSpPr/>
      </dsp:nvSpPr>
      <dsp:spPr>
        <a:xfrm>
          <a:off x="4236719" y="47842"/>
          <a:ext cx="185737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riya MN" pitchFamily="2" charset="0"/>
              <a:cs typeface="Oriya MN" pitchFamily="2" charset="0"/>
            </a:rPr>
            <a:t>BL Web Live</a:t>
          </a:r>
        </a:p>
      </dsp:txBody>
      <dsp:txXfrm>
        <a:off x="4236719" y="47842"/>
        <a:ext cx="1857374" cy="460800"/>
      </dsp:txXfrm>
    </dsp:sp>
    <dsp:sp modelId="{9AC07BDD-3B54-9E4F-8E6F-623DABCBFC90}">
      <dsp:nvSpPr>
        <dsp:cNvPr id="0" name=""/>
        <dsp:cNvSpPr/>
      </dsp:nvSpPr>
      <dsp:spPr>
        <a:xfrm>
          <a:off x="4236719" y="508642"/>
          <a:ext cx="1857374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Embedded Content on the live site meant for the targeted user</a:t>
          </a:r>
        </a:p>
      </dsp:txBody>
      <dsp:txXfrm>
        <a:off x="4236719" y="508642"/>
        <a:ext cx="1857374" cy="1383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0132C-7B14-2449-BEED-682D120E7C79}">
      <dsp:nvSpPr>
        <dsp:cNvPr id="0" name=""/>
        <dsp:cNvSpPr/>
      </dsp:nvSpPr>
      <dsp:spPr>
        <a:xfrm>
          <a:off x="832449" y="338595"/>
          <a:ext cx="2076225" cy="721045"/>
        </a:xfrm>
        <a:prstGeom prst="round2Diag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47342-ED38-6344-BA2B-13A1AADDF620}">
      <dsp:nvSpPr>
        <dsp:cNvPr id="0" name=""/>
        <dsp:cNvSpPr/>
      </dsp:nvSpPr>
      <dsp:spPr>
        <a:xfrm>
          <a:off x="1384544" y="1810912"/>
          <a:ext cx="402369" cy="30205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shade val="51000"/>
                <a:satMod val="130000"/>
                <a:alpha val="0"/>
                <a:lumMod val="0"/>
                <a:lumOff val="10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69DB4D-B59B-E448-8E52-92EA34A5691A}">
      <dsp:nvSpPr>
        <dsp:cNvPr id="0" name=""/>
        <dsp:cNvSpPr/>
      </dsp:nvSpPr>
      <dsp:spPr>
        <a:xfrm>
          <a:off x="-285585" y="1299459"/>
          <a:ext cx="3790126" cy="1884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-285585" y="1299459"/>
        <a:ext cx="3790126" cy="1884768"/>
      </dsp:txXfrm>
    </dsp:sp>
    <dsp:sp modelId="{7139D2D0-0350-6241-87E2-88341AAC619E}">
      <dsp:nvSpPr>
        <dsp:cNvPr id="0" name=""/>
        <dsp:cNvSpPr/>
      </dsp:nvSpPr>
      <dsp:spPr>
        <a:xfrm>
          <a:off x="1" y="0"/>
          <a:ext cx="3218951" cy="1624065"/>
        </a:xfrm>
        <a:prstGeom prst="funnel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 val="19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77285-607A-4B83-91C6-C1C4392FE31B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21D68-DA14-40AA-9753-C8CC4E77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Trigger = The heart-beat alert monitor (</a:t>
            </a:r>
            <a:r>
              <a:rPr lang="en-US" sz="1200" dirty="0" err="1"/>
              <a:t>pingdom</a:t>
            </a:r>
            <a:r>
              <a:rPr lang="en-US" sz="1200" dirty="0"/>
              <a:t>, </a:t>
            </a:r>
            <a:r>
              <a:rPr lang="en-US" sz="1200" dirty="0" err="1"/>
              <a:t>OpManager</a:t>
            </a:r>
            <a:r>
              <a:rPr lang="en-US" sz="1200" dirty="0"/>
              <a:t>, </a:t>
            </a:r>
            <a:r>
              <a:rPr lang="en-US" sz="1200" dirty="0" err="1"/>
              <a:t>etc</a:t>
            </a:r>
            <a:r>
              <a:rPr lang="en-US" sz="1200" dirty="0"/>
              <a:t>) </a:t>
            </a:r>
            <a:br>
              <a:rPr lang="en-US" sz="1200" dirty="0"/>
            </a:br>
            <a:r>
              <a:rPr lang="en-US" sz="1200" dirty="0"/>
              <a:t>hits the scheduling page /V2/Global/Jobs/</a:t>
            </a:r>
            <a:r>
              <a:rPr lang="en-US" sz="1200" dirty="0" err="1"/>
              <a:t>Default.ashx</a:t>
            </a:r>
            <a:r>
              <a:rPr lang="en-US" sz="1200" dirty="0"/>
              <a:t>, every few minutes.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Message for analytics are defined in </a:t>
            </a:r>
            <a:r>
              <a:rPr lang="en-US" sz="1200" dirty="0" err="1"/>
              <a:t>BL.Data</a:t>
            </a:r>
            <a:r>
              <a:rPr lang="en-US" sz="1200" dirty="0"/>
              <a:t> /Analytics/</a:t>
            </a:r>
            <a:r>
              <a:rPr lang="en-US" sz="1200" dirty="0" err="1"/>
              <a:t>ServiceAccount</a:t>
            </a:r>
            <a:r>
              <a:rPr lang="en-US" sz="1200" dirty="0"/>
              <a:t>/v1/ 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Message queues are named by their message names dot event that published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rgbClr val="0000FF"/>
                </a:solidFill>
                <a:latin typeface="Menlo" panose="020B0609030804020204" pitchFamily="49" charset="0"/>
              </a:rPr>
              <a:t>buildinglink</a:t>
            </a:r>
            <a:r>
              <a:rPr lang="en-US" sz="1200" dirty="0">
                <a:solidFill>
                  <a:srgbClr val="0000FF"/>
                </a:solidFill>
                <a:latin typeface="Menlo" panose="020B0609030804020204" pitchFamily="49" charset="0"/>
              </a:rPr>
              <a:t>/</a:t>
            </a:r>
            <a:r>
              <a:rPr lang="en-US" sz="1200" dirty="0" err="1">
                <a:solidFill>
                  <a:srgbClr val="0000FF"/>
                </a:solidFill>
                <a:latin typeface="Menlo" panose="020B0609030804020204" pitchFamily="49" charset="0"/>
              </a:rPr>
              <a:t>fitnessweekly:prod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|Node:8-alpine</a:t>
            </a:r>
            <a:br>
              <a:rPr lang="en-US" sz="1200" dirty="0"/>
            </a:br>
            <a:r>
              <a:rPr lang="en-US" sz="1100" dirty="0" err="1"/>
              <a:t>PhantomJS</a:t>
            </a:r>
            <a:r>
              <a:rPr lang="en-US" sz="1100" dirty="0"/>
              <a:t> / </a:t>
            </a:r>
            <a:r>
              <a:rPr lang="en-US" sz="1100" dirty="0" err="1"/>
              <a:t>CasperJS</a:t>
            </a:r>
            <a:br>
              <a:rPr lang="en-US" sz="1200" dirty="0"/>
            </a:br>
            <a:r>
              <a:rPr lang="en-US" sz="1200" dirty="0" err="1"/>
              <a:t>ImageRunner</a:t>
            </a: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/>
              <a:t>BL.Data</a:t>
            </a:r>
            <a:r>
              <a:rPr lang="en-US" sz="1200" dirty="0"/>
              <a:t>   /Analytics/</a:t>
            </a:r>
            <a:r>
              <a:rPr lang="en-US" sz="1200" dirty="0" err="1"/>
              <a:t>ServiceAccount</a:t>
            </a:r>
            <a:r>
              <a:rPr lang="en-US" sz="1200" dirty="0"/>
              <a:t>/v1/</a:t>
            </a:r>
            <a:r>
              <a:rPr lang="en-US" sz="1200" dirty="0" err="1"/>
              <a:t>CaptureForEmailRecipients.cs</a:t>
            </a:r>
            <a:br>
              <a:rPr lang="en-US" sz="1200" dirty="0"/>
            </a:br>
            <a:r>
              <a:rPr lang="en-US" sz="1200" dirty="0"/>
              <a:t>  	 /Analytics/</a:t>
            </a:r>
            <a:r>
              <a:rPr lang="en-US" sz="1200" dirty="0" err="1"/>
              <a:t>ServiceAccount</a:t>
            </a:r>
            <a:r>
              <a:rPr lang="en-US" sz="1200" dirty="0"/>
              <a:t>/v1/</a:t>
            </a:r>
            <a:r>
              <a:rPr lang="en-US" sz="1200" dirty="0" err="1"/>
              <a:t>FitnessEmailBatch.cs</a:t>
            </a: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Trigger = The heart-beat alert monitor (</a:t>
            </a:r>
            <a:r>
              <a:rPr lang="en-US" sz="1200" dirty="0" err="1"/>
              <a:t>pingdom</a:t>
            </a:r>
            <a:r>
              <a:rPr lang="en-US" sz="1200" dirty="0"/>
              <a:t>, </a:t>
            </a:r>
            <a:r>
              <a:rPr lang="en-US" sz="1200" dirty="0" err="1"/>
              <a:t>OpManager</a:t>
            </a:r>
            <a:r>
              <a:rPr lang="en-US" sz="1200" dirty="0"/>
              <a:t>, </a:t>
            </a:r>
            <a:r>
              <a:rPr lang="en-US" sz="1200" dirty="0" err="1"/>
              <a:t>etc</a:t>
            </a:r>
            <a:r>
              <a:rPr lang="en-US" sz="1200" dirty="0"/>
              <a:t>) </a:t>
            </a:r>
            <a:br>
              <a:rPr lang="en-US" sz="1200" dirty="0"/>
            </a:br>
            <a:r>
              <a:rPr lang="en-US" sz="1200" dirty="0"/>
              <a:t>hits the scheduling page /V2/Global/Jobs/</a:t>
            </a:r>
            <a:r>
              <a:rPr lang="en-US" sz="1200" dirty="0" err="1"/>
              <a:t>Default.ashx</a:t>
            </a:r>
            <a:r>
              <a:rPr lang="en-US" sz="1200" dirty="0"/>
              <a:t>, every few minutes.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Message for analytics are defined in </a:t>
            </a:r>
            <a:r>
              <a:rPr lang="en-US" sz="1200" dirty="0" err="1"/>
              <a:t>BL.Data</a:t>
            </a:r>
            <a:r>
              <a:rPr lang="en-US" sz="1200" dirty="0"/>
              <a:t> /Analytics/</a:t>
            </a:r>
            <a:r>
              <a:rPr lang="en-US" sz="1200" dirty="0" err="1"/>
              <a:t>ServiceAccount</a:t>
            </a:r>
            <a:r>
              <a:rPr lang="en-US" sz="1200" dirty="0"/>
              <a:t>/v1/ 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Message queues are named by their message names dot event that published</a:t>
            </a: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>
                <a:solidFill>
                  <a:srgbClr val="0000FF"/>
                </a:solidFill>
                <a:latin typeface="Menlo" panose="020B0609030804020204" pitchFamily="49" charset="0"/>
              </a:rPr>
              <a:t>buildinglink</a:t>
            </a:r>
            <a:r>
              <a:rPr lang="en-US" sz="1200" dirty="0">
                <a:solidFill>
                  <a:srgbClr val="0000FF"/>
                </a:solidFill>
                <a:latin typeface="Menlo" panose="020B0609030804020204" pitchFamily="49" charset="0"/>
              </a:rPr>
              <a:t>/</a:t>
            </a:r>
            <a:r>
              <a:rPr lang="en-US" sz="1200" dirty="0" err="1">
                <a:solidFill>
                  <a:srgbClr val="0000FF"/>
                </a:solidFill>
                <a:latin typeface="Menlo" panose="020B0609030804020204" pitchFamily="49" charset="0"/>
              </a:rPr>
              <a:t>fitnessweekly:prod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|Node:8-alpine</a:t>
            </a:r>
            <a:br>
              <a:rPr lang="en-US" sz="1200" dirty="0"/>
            </a:br>
            <a:r>
              <a:rPr lang="en-US" sz="1100" dirty="0" err="1"/>
              <a:t>PhantomJS</a:t>
            </a:r>
            <a:r>
              <a:rPr lang="en-US" sz="1100" dirty="0"/>
              <a:t> / </a:t>
            </a:r>
            <a:r>
              <a:rPr lang="en-US" sz="1100" dirty="0" err="1"/>
              <a:t>CasperJS</a:t>
            </a:r>
            <a:br>
              <a:rPr lang="en-US" sz="1200" dirty="0"/>
            </a:br>
            <a:r>
              <a:rPr lang="en-US" sz="1200" dirty="0" err="1"/>
              <a:t>ImageRunner</a:t>
            </a: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err="1"/>
              <a:t>BL.Data</a:t>
            </a:r>
            <a:r>
              <a:rPr lang="en-US" sz="1200" dirty="0"/>
              <a:t>   /Analytics/</a:t>
            </a:r>
            <a:r>
              <a:rPr lang="en-US" sz="1200" dirty="0" err="1"/>
              <a:t>ServiceAccount</a:t>
            </a:r>
            <a:r>
              <a:rPr lang="en-US" sz="1200" dirty="0"/>
              <a:t>/v1/</a:t>
            </a:r>
            <a:r>
              <a:rPr lang="en-US" sz="1200" dirty="0" err="1"/>
              <a:t>CaptureForEmailRecipients.cs</a:t>
            </a:r>
            <a:br>
              <a:rPr lang="en-US" sz="1200" dirty="0"/>
            </a:br>
            <a:r>
              <a:rPr lang="en-US" sz="1200" dirty="0"/>
              <a:t>  	 /Analytics/</a:t>
            </a:r>
            <a:r>
              <a:rPr lang="en-US" sz="1200" dirty="0" err="1"/>
              <a:t>ServiceAccount</a:t>
            </a:r>
            <a:r>
              <a:rPr lang="en-US" sz="1200" dirty="0"/>
              <a:t>/v1/</a:t>
            </a:r>
            <a:r>
              <a:rPr lang="en-US" sz="1200" dirty="0" err="1"/>
              <a:t>FitnessEmailBatch.cs</a:t>
            </a: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br>
              <a:rPr lang="en-US" sz="1200" dirty="0"/>
            </a:b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1D68-DA14-40AA-9753-C8CC4E7790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276600"/>
            <a:ext cx="63246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None/>
              <a:tabLst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09802" y="2895600"/>
            <a:ext cx="6934198" cy="45719"/>
          </a:xfrm>
          <a:prstGeom prst="rect">
            <a:avLst/>
          </a:prstGeom>
          <a:solidFill>
            <a:srgbClr val="C92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0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07" y="5092303"/>
            <a:ext cx="3101519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0057-87BD-4367-AA18-7A9F06BE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4" y="2210867"/>
            <a:ext cx="7024255" cy="6989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l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1486" y="5859347"/>
            <a:ext cx="91440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914400" y="5638800"/>
            <a:ext cx="7315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52" y="6421592"/>
            <a:ext cx="4123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1AF7F204-6A88-49DC-BBF0-F6D33132A08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4876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6200" y="533401"/>
            <a:ext cx="9067800" cy="457200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92513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7202" y="727585"/>
            <a:ext cx="8686798" cy="45719"/>
          </a:xfrm>
          <a:prstGeom prst="rect">
            <a:avLst/>
          </a:prstGeom>
          <a:solidFill>
            <a:srgbClr val="C92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6"/>
          <a:stretch/>
        </p:blipFill>
        <p:spPr bwMode="auto">
          <a:xfrm>
            <a:off x="2650778" y="6235430"/>
            <a:ext cx="1999690" cy="3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5"/>
          <a:stretch/>
        </p:blipFill>
        <p:spPr bwMode="auto">
          <a:xfrm>
            <a:off x="871428" y="5945666"/>
            <a:ext cx="1999690" cy="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584561-575F-454A-A720-E02E30AF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387178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latin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1332F-30D9-D345-B7BE-3A7610CA164B}"/>
              </a:ext>
            </a:extLst>
          </p:cNvPr>
          <p:cNvSpPr txBox="1"/>
          <p:nvPr userDrawn="1"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24641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914400" y="5638800"/>
            <a:ext cx="7315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168002"/>
            <a:ext cx="609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 b="1">
                <a:solidFill>
                  <a:srgbClr val="C92513"/>
                </a:solidFill>
                <a:latin typeface="Century Gothic" panose="020B0502020202020204" pitchFamily="34" charset="0"/>
              </a:defRPr>
            </a:lvl1pPr>
          </a:lstStyle>
          <a:p>
            <a:fld id="{1AF7F204-6A88-49DC-BBF0-F6D33132A0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1219200"/>
            <a:ext cx="73152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  <a:defRPr lang="en-US" sz="26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dolor </a:t>
            </a:r>
            <a:r>
              <a:rPr lang="en-US" dirty="0" err="1"/>
              <a:t>lacinia</a:t>
            </a:r>
            <a:r>
              <a:rPr lang="en-US" dirty="0"/>
              <a:t>, vitae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ac </a:t>
            </a:r>
            <a:r>
              <a:rPr lang="en-US" dirty="0" err="1"/>
              <a:t>nisl</a:t>
            </a:r>
            <a:r>
              <a:rPr lang="en-US" dirty="0"/>
              <a:t> a,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6200" y="381000"/>
            <a:ext cx="9067800" cy="457200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92513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2" y="914400"/>
            <a:ext cx="8686798" cy="45719"/>
          </a:xfrm>
          <a:prstGeom prst="rect">
            <a:avLst/>
          </a:prstGeom>
          <a:solidFill>
            <a:srgbClr val="C92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6"/>
          <a:stretch/>
        </p:blipFill>
        <p:spPr bwMode="auto">
          <a:xfrm>
            <a:off x="2650778" y="6235430"/>
            <a:ext cx="1999690" cy="3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5"/>
          <a:stretch/>
        </p:blipFill>
        <p:spPr bwMode="auto">
          <a:xfrm>
            <a:off x="871428" y="5945666"/>
            <a:ext cx="1999690" cy="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B3C7A7-8A12-3449-B834-A4700D25E90E}"/>
              </a:ext>
            </a:extLst>
          </p:cNvPr>
          <p:cNvSpPr txBox="1"/>
          <p:nvPr userDrawn="1"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406384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914400" y="5638800"/>
            <a:ext cx="7315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168002"/>
            <a:ext cx="609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 b="1">
                <a:solidFill>
                  <a:srgbClr val="C92513"/>
                </a:solidFill>
                <a:latin typeface="Century Gothic" panose="020B0502020202020204" pitchFamily="34" charset="0"/>
              </a:defRPr>
            </a:lvl1pPr>
          </a:lstStyle>
          <a:p>
            <a:fld id="{1AF7F204-6A88-49DC-BBF0-F6D33132A0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0" y="1295400"/>
            <a:ext cx="4876800" cy="4419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2362200" cy="274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6200" y="381000"/>
            <a:ext cx="9067800" cy="457200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92513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2" y="914400"/>
            <a:ext cx="8686798" cy="45719"/>
          </a:xfrm>
          <a:prstGeom prst="rect">
            <a:avLst/>
          </a:prstGeom>
          <a:solidFill>
            <a:srgbClr val="C92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1" y="1295400"/>
            <a:ext cx="2362200" cy="846386"/>
          </a:xfrm>
          <a:prstGeom prst="rect">
            <a:avLst/>
          </a:prstGeom>
        </p:spPr>
        <p:txBody>
          <a:bodyPr wrap="square" lIns="0" tIns="0" rIns="0" bIns="228600">
            <a:spAutoFit/>
          </a:bodyPr>
          <a:lstStyle>
            <a:lvl1pPr marL="0" indent="0">
              <a:buNone/>
              <a:defRPr sz="2000" b="1">
                <a:solidFill>
                  <a:srgbClr val="C925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6"/>
          <a:stretch/>
        </p:blipFill>
        <p:spPr bwMode="auto">
          <a:xfrm>
            <a:off x="2650778" y="6235430"/>
            <a:ext cx="1999690" cy="3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:\_Logos\_screen resolution\_BuildingLink\tagline-Black-Red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5"/>
          <a:stretch/>
        </p:blipFill>
        <p:spPr bwMode="auto">
          <a:xfrm>
            <a:off x="871428" y="5945666"/>
            <a:ext cx="1999690" cy="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BC43AE-DD16-D244-833A-8C2456908C6B}"/>
              </a:ext>
            </a:extLst>
          </p:cNvPr>
          <p:cNvSpPr txBox="1"/>
          <p:nvPr userDrawn="1"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16786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CE87-25FD-4760-80FE-04B21284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18" y="2794104"/>
            <a:ext cx="7886700" cy="1325563"/>
          </a:xfrm>
          <a:prstGeom prst="rect">
            <a:avLst/>
          </a:prstGeom>
          <a:effectLst>
            <a:outerShdw blurRad="25400" dist="25400" dir="4860000" sx="33000" sy="33000" algn="tl" rotWithShape="0">
              <a:prstClr val="black">
                <a:alpha val="44000"/>
              </a:prstClr>
            </a:outerShdw>
            <a:softEdge rad="393700"/>
          </a:effectLst>
        </p:spPr>
        <p:txBody>
          <a:bodyPr/>
          <a:lstStyle>
            <a:lvl1pPr>
              <a:defRPr sz="5400" baseline="0">
                <a:solidFill>
                  <a:srgbClr val="C00000"/>
                </a:solidFill>
                <a:effectLst>
                  <a:outerShdw blurRad="63500" dist="38100" algn="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44905B-E560-42E7-ADAA-041F5A38B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7600" y="6168002"/>
            <a:ext cx="609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 b="1">
                <a:solidFill>
                  <a:srgbClr val="C92513"/>
                </a:solidFill>
                <a:latin typeface="Century Gothic" panose="020B0502020202020204" pitchFamily="34" charset="0"/>
              </a:defRPr>
            </a:lvl1pPr>
          </a:lstStyle>
          <a:p>
            <a:fld id="{1AF7F204-6A88-49DC-BBF0-F6D33132A08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" descr="K:\_Logos\_screen resolution\_BuildingLink\tagline-Black-Red.png">
            <a:extLst>
              <a:ext uri="{FF2B5EF4-FFF2-40B4-BE49-F238E27FC236}">
                <a16:creationId xmlns:a16="http://schemas.microsoft.com/office/drawing/2014/main" id="{EB67A17A-944A-44A4-8414-30341AFD2E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6"/>
          <a:stretch/>
        </p:blipFill>
        <p:spPr bwMode="auto">
          <a:xfrm>
            <a:off x="2650778" y="6235430"/>
            <a:ext cx="1999690" cy="3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_Logos\_screen resolution\_BuildingLink\tagline-Black-Red.png">
            <a:extLst>
              <a:ext uri="{FF2B5EF4-FFF2-40B4-BE49-F238E27FC236}">
                <a16:creationId xmlns:a16="http://schemas.microsoft.com/office/drawing/2014/main" id="{A83668C3-10A2-4231-96CD-3D5FF02A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5"/>
          <a:stretch/>
        </p:blipFill>
        <p:spPr bwMode="auto">
          <a:xfrm>
            <a:off x="871428" y="5945666"/>
            <a:ext cx="1999690" cy="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7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92513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6.tiff"/><Relationship Id="rId5" Type="http://schemas.openxmlformats.org/officeDocument/2006/relationships/image" Target="../media/image25.png"/><Relationship Id="rId10" Type="http://schemas.openxmlformats.org/officeDocument/2006/relationships/hyperlink" Target="https://login.windows.net/common/oauth2/authorize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49.png"/><Relationship Id="rId1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.jpeg"/><Relationship Id="rId5" Type="http://schemas.openxmlformats.org/officeDocument/2006/relationships/image" Target="../media/image25.png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56.tiff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3.png"/><Relationship Id="rId7" Type="http://schemas.openxmlformats.org/officeDocument/2006/relationships/image" Target="../media/image55.pn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hyperlink" Target="https://azure.microsoft.com/en-us/services/api-management/" TargetMode="External"/><Relationship Id="rId5" Type="http://schemas.openxmlformats.org/officeDocument/2006/relationships/image" Target="../media/image65.png"/><Relationship Id="rId10" Type="http://schemas.openxmlformats.org/officeDocument/2006/relationships/hyperlink" Target="https://msdn.microsoft.com/en-us/library/mt211003.aspx" TargetMode="External"/><Relationship Id="rId4" Type="http://schemas.openxmlformats.org/officeDocument/2006/relationships/image" Target="../media/image64.png"/><Relationship Id="rId9" Type="http://schemas.openxmlformats.org/officeDocument/2006/relationships/image" Target="../media/image12.png"/><Relationship Id="rId14" Type="http://schemas.openxmlformats.org/officeDocument/2006/relationships/hyperlink" Target="http://www.agiledesignllc.com/Produc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1.png"/><Relationship Id="rId4" Type="http://schemas.openxmlformats.org/officeDocument/2006/relationships/image" Target="../media/image70.jp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tfs.buildinglink.com/tfs/BuildingLink/Default/_git/Analytics/PowerBI/Applications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hyperlink" Target="http://www.powerbi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1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76.png"/><Relationship Id="rId4" Type="http://schemas.openxmlformats.org/officeDocument/2006/relationships/diagramData" Target="../diagrams/data6.xml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asperjs.org/" TargetMode="External"/><Relationship Id="rId2" Type="http://schemas.openxmlformats.org/officeDocument/2006/relationships/hyperlink" Target="http://phantomj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rome.google.com/webstore/detail/powerbi-links/hpbpclohalginomgpnnnalelfnjaeiac" TargetMode="External"/><Relationship Id="rId4" Type="http://schemas.openxmlformats.org/officeDocument/2006/relationships/hyperlink" Target="https://chrome.google.com/webstore/detail/qlikme-links/cbbiccimdggcklmoagfalppgjijacaj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tif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4.jpeg"/><Relationship Id="rId26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8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5.jpe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39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38.png"/><Relationship Id="rId10" Type="http://schemas.openxmlformats.org/officeDocument/2006/relationships/image" Target="../media/image30.png"/><Relationship Id="rId19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BuildingLink Analytics</a:t>
            </a:r>
          </a:p>
          <a:p>
            <a:r>
              <a:rPr lang="en-US" sz="1800" dirty="0"/>
              <a:t>Marc J. </a:t>
            </a:r>
            <a:r>
              <a:rPr lang="en-US" sz="1800" dirty="0">
                <a:solidFill>
                  <a:srgbClr val="008F00"/>
                </a:solidFill>
              </a:rPr>
              <a:t>Green</a:t>
            </a:r>
            <a:r>
              <a:rPr lang="en-US" sz="1800" dirty="0"/>
              <a:t>berg</a:t>
            </a:r>
            <a:br>
              <a:rPr lang="en-US" sz="1800" dirty="0"/>
            </a:br>
            <a:r>
              <a:rPr lang="en-US" sz="1600" i="1" dirty="0"/>
              <a:t>Apr 2018</a:t>
            </a:r>
            <a:endParaRPr lang="en-US" sz="1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j-lt"/>
              </a:rPr>
              <a:t>DataLink</a:t>
            </a:r>
          </a:p>
        </p:txBody>
      </p:sp>
    </p:spTree>
    <p:extLst>
      <p:ext uri="{BB962C8B-B14F-4D97-AF65-F5344CB8AC3E}">
        <p14:creationId xmlns:p14="http://schemas.microsoft.com/office/powerpoint/2010/main" val="147602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/>
              <a:t>Report</a:t>
            </a:r>
            <a:endParaRPr lang="en-US" sz="2800"/>
          </a:p>
          <a:p>
            <a:pPr>
              <a:lnSpc>
                <a:spcPct val="250000"/>
              </a:lnSpc>
            </a:pPr>
            <a:r>
              <a:rPr lang="en-US" sz="2400"/>
              <a:t>Dashboard</a:t>
            </a:r>
            <a:endParaRPr lang="en-US" sz="2800"/>
          </a:p>
          <a:p>
            <a:pPr>
              <a:lnSpc>
                <a:spcPct val="200000"/>
              </a:lnSpc>
            </a:pPr>
            <a:r>
              <a:rPr lang="en-US" sz="2400"/>
              <a:t>Tile</a:t>
            </a:r>
            <a:endParaRPr lang="en-US" sz="2800"/>
          </a:p>
          <a:p>
            <a:pPr>
              <a:lnSpc>
                <a:spcPct val="250000"/>
              </a:lnSpc>
            </a:pPr>
            <a:r>
              <a:rPr lang="en-US" sz="2400"/>
              <a:t>Question &amp; Answers</a:t>
            </a:r>
            <a:r>
              <a:rPr lang="en-US" sz="1600"/>
              <a:t> (QNA)</a:t>
            </a:r>
          </a:p>
          <a:p>
            <a:pPr lvl="1"/>
            <a:r>
              <a:rPr lang="en-US" sz="1600"/>
              <a:t>natural language capabilities</a:t>
            </a:r>
          </a:p>
          <a:p>
            <a:pPr lvl="1"/>
            <a:r>
              <a:rPr lang="en-US" sz="1600"/>
              <a:t>answers in the form of charts and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9" y="298622"/>
            <a:ext cx="8086721" cy="387178"/>
          </a:xfrm>
        </p:spPr>
        <p:txBody>
          <a:bodyPr/>
          <a:lstStyle/>
          <a:p>
            <a:r>
              <a:rPr lang="en-US" dirty="0"/>
              <a:t>Power BI Embedded Types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79100" y="1367297"/>
            <a:ext cx="5080676" cy="3865011"/>
            <a:chOff x="3561982" y="1301982"/>
            <a:chExt cx="5080676" cy="38650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1982" y="1301982"/>
              <a:ext cx="2721254" cy="1371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7208" y="2131558"/>
              <a:ext cx="2467627" cy="13752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379" y="2964820"/>
              <a:ext cx="2459736" cy="137259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0816" y="3795393"/>
              <a:ext cx="2451842" cy="1371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B63D1E76-56ED-4F94-867E-D30B65E2D838}"/>
              </a:ext>
            </a:extLst>
          </p:cNvPr>
          <p:cNvSpPr txBox="1">
            <a:spLocks/>
          </p:cNvSpPr>
          <p:nvPr/>
        </p:nvSpPr>
        <p:spPr>
          <a:xfrm>
            <a:off x="428629" y="733147"/>
            <a:ext cx="7886700" cy="38495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200" i="1">
                <a:solidFill>
                  <a:schemeClr val="tx1"/>
                </a:solidFill>
              </a:rPr>
              <a:t>see admin -&gt; analytics submenu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855" y="804984"/>
            <a:ext cx="1837684" cy="8754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9BFB0-02E1-AE4E-BE6F-2991E80E6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5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5341215" y="5238150"/>
            <a:ext cx="3073064" cy="150581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/>
              <a:t>               Azure Cloud / Power BI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5" y="248789"/>
            <a:ext cx="7886700" cy="384956"/>
          </a:xfrm>
          <a:effectLst/>
        </p:spPr>
        <p:txBody>
          <a:bodyPr/>
          <a:lstStyle/>
          <a:p>
            <a:pPr algn="l"/>
            <a:r>
              <a:rPr lang="en-US" sz="2400" dirty="0"/>
              <a:t>BuildingLink Integration with Power BI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8261916" y="2403052"/>
            <a:ext cx="6555" cy="40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 descr="http://www.ryadel.com/wp-content/uploads/2015/10/microsoft-sql-server-logo-750x338.png">
            <a:extLst>
              <a:ext uri="{FF2B5EF4-FFF2-40B4-BE49-F238E27FC236}">
                <a16:creationId xmlns:a16="http://schemas.microsoft.com/office/drawing/2014/main" id="{2E38BAF0-9C80-421B-87D0-1FEFD36F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27863" r="16807" b="29772"/>
          <a:stretch/>
        </p:blipFill>
        <p:spPr bwMode="auto">
          <a:xfrm>
            <a:off x="7635450" y="1294867"/>
            <a:ext cx="1320375" cy="3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15E823-8BA2-43A4-A3B4-15669EE993E1}"/>
              </a:ext>
            </a:extLst>
          </p:cNvPr>
          <p:cNvGrpSpPr/>
          <p:nvPr/>
        </p:nvGrpSpPr>
        <p:grpSpPr>
          <a:xfrm>
            <a:off x="7904954" y="1724507"/>
            <a:ext cx="713924" cy="633602"/>
            <a:chOff x="7802291" y="1840473"/>
            <a:chExt cx="781366" cy="66279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A830429-466F-4955-B408-0E7EDA415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6635" y="1869294"/>
              <a:ext cx="669580" cy="6339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93DFB1-26D8-4F18-BA69-467222A5ECEE}"/>
                </a:ext>
              </a:extLst>
            </p:cNvPr>
            <p:cNvSpPr txBox="1"/>
            <p:nvPr/>
          </p:nvSpPr>
          <p:spPr>
            <a:xfrm>
              <a:off x="7802291" y="1840473"/>
              <a:ext cx="7813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BuildingLink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680E8C-A45C-4A54-A552-90DA0501DD03}"/>
              </a:ext>
            </a:extLst>
          </p:cNvPr>
          <p:cNvSpPr txBox="1"/>
          <p:nvPr/>
        </p:nvSpPr>
        <p:spPr>
          <a:xfrm>
            <a:off x="8430076" y="2362176"/>
            <a:ext cx="713924" cy="4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Nightly</a:t>
            </a:r>
            <a:br>
              <a:rPr lang="en-US" sz="1200"/>
            </a:br>
            <a:r>
              <a:rPr lang="en-US" sz="1200"/>
              <a:t>ETL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E23117-D47C-4A46-9DD0-9E59EFEB5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231" y="3524724"/>
            <a:ext cx="1166811" cy="31398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828287" y="2830700"/>
            <a:ext cx="846158" cy="589707"/>
            <a:chOff x="7636416" y="3508156"/>
            <a:chExt cx="968496" cy="619332"/>
          </a:xfrm>
        </p:grpSpPr>
        <p:pic>
          <p:nvPicPr>
            <p:cNvPr id="28" name="Picture 2" descr="C:\Users\Marc\AppData\Local\Temp\SNAGHTML3865dcc.PNG">
              <a:extLst>
                <a:ext uri="{FF2B5EF4-FFF2-40B4-BE49-F238E27FC236}">
                  <a16:creationId xmlns:a16="http://schemas.microsoft.com/office/drawing/2014/main" id="{80E9F1F7-39EE-467F-B219-49032104F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254" y="3508156"/>
              <a:ext cx="774759" cy="61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8192F8-B7BC-47C8-8D1D-00F4FC80DA61}"/>
                </a:ext>
              </a:extLst>
            </p:cNvPr>
            <p:cNvSpPr txBox="1"/>
            <p:nvPr/>
          </p:nvSpPr>
          <p:spPr>
            <a:xfrm>
              <a:off x="7636416" y="3694641"/>
              <a:ext cx="968496" cy="36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BuildingLink</a:t>
              </a:r>
              <a:br>
                <a:rPr lang="en-US" sz="900" dirty="0"/>
              </a:br>
              <a:r>
                <a:rPr lang="en-US" sz="900" dirty="0"/>
                <a:t>Model</a:t>
              </a:r>
            </a:p>
          </p:txBody>
        </p:sp>
      </p:grp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24D9EB82-12BA-4E6B-B1F2-B8DA59A4C77F}"/>
              </a:ext>
            </a:extLst>
          </p:cNvPr>
          <p:cNvSpPr/>
          <p:nvPr/>
        </p:nvSpPr>
        <p:spPr>
          <a:xfrm>
            <a:off x="7492753" y="1052498"/>
            <a:ext cx="1651247" cy="304558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/>
          </p:cNvSpPr>
          <p:nvPr/>
        </p:nvSpPr>
        <p:spPr>
          <a:xfrm>
            <a:off x="428629" y="733147"/>
            <a:ext cx="7886700" cy="38495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400" i="1" dirty="0">
                <a:solidFill>
                  <a:schemeClr val="tx1"/>
                </a:solidFill>
              </a:rPr>
              <a:t>Basic Embedding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308575" y="5789432"/>
            <a:ext cx="1138343" cy="588131"/>
            <a:chOff x="3439394" y="5264116"/>
            <a:chExt cx="1138343" cy="588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394" y="5264116"/>
              <a:ext cx="1138343" cy="58813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029D940-2957-47F4-82C5-EA377B03E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345" y="5430791"/>
              <a:ext cx="455392" cy="421456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B0BAF6A-7D47-4A4D-8961-2AD3B9D1EE90}"/>
              </a:ext>
            </a:extLst>
          </p:cNvPr>
          <p:cNvCxnSpPr>
            <a:endCxn id="7" idx="1"/>
          </p:cNvCxnSpPr>
          <p:nvPr/>
        </p:nvCxnSpPr>
        <p:spPr>
          <a:xfrm>
            <a:off x="1268477" y="2206752"/>
            <a:ext cx="1291843" cy="0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ame 39"/>
          <p:cNvSpPr/>
          <p:nvPr/>
        </p:nvSpPr>
        <p:spPr>
          <a:xfrm>
            <a:off x="1930488" y="1052498"/>
            <a:ext cx="7186216" cy="4086931"/>
          </a:xfrm>
          <a:prstGeom prst="frame">
            <a:avLst>
              <a:gd name="adj1" fmla="val 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57791" y="1138826"/>
            <a:ext cx="173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buildinglink.com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10954" t="12799" r="912" b="9011"/>
          <a:stretch/>
        </p:blipFill>
        <p:spPr>
          <a:xfrm>
            <a:off x="2560320" y="1584960"/>
            <a:ext cx="2743200" cy="1243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2047165" y="3092101"/>
            <a:ext cx="34220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/>
              <a:t>Gain authorized access to Power BI authenticating with Microsoft via OAuth2</a:t>
            </a:r>
            <a:br>
              <a:rPr lang="en-US" sz="1200"/>
            </a:br>
            <a:r>
              <a:rPr lang="en-US" sz="1050">
                <a:hlinkClick r:id="rId10"/>
              </a:rPr>
              <a:t>https://</a:t>
            </a:r>
            <a:r>
              <a:rPr lang="en-US" sz="1050" dirty="0">
                <a:hlinkClick r:id="rId10"/>
              </a:rPr>
              <a:t>login.windows.net/common/oauth2/authorize</a:t>
            </a:r>
            <a:endParaRPr lang="en-US" sz="1050" dirty="0"/>
          </a:p>
          <a:p>
            <a:pPr marL="228600" indent="-228600">
              <a:buAutoNum type="arabicPeriod"/>
            </a:pPr>
            <a:endParaRPr lang="en-US" sz="1050" dirty="0"/>
          </a:p>
          <a:p>
            <a:pPr marL="228600" indent="-228600">
              <a:buAutoNum type="arabicPeriod"/>
            </a:pPr>
            <a:r>
              <a:rPr lang="en-US" sz="1200" dirty="0"/>
              <a:t>Using the authenticated bearer token, </a:t>
            </a:r>
            <a:br>
              <a:rPr lang="en-US" sz="1200" dirty="0"/>
            </a:br>
            <a:r>
              <a:rPr lang="en-US" sz="1200" dirty="0"/>
              <a:t>generate  / acquire the embed token</a:t>
            </a:r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Passing the embed token to the Power BI client (JavaScript) to retrieve, render and control the report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746315" y="2027003"/>
            <a:ext cx="153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Creates and publishes Dashboards, Reports and Visualizations</a:t>
            </a:r>
          </a:p>
          <a:p>
            <a:endParaRPr lang="en-US" sz="1200"/>
          </a:p>
        </p:txBody>
      </p:sp>
      <p:sp>
        <p:nvSpPr>
          <p:cNvPr id="157" name="TextBox 156"/>
          <p:cNvSpPr txBox="1"/>
          <p:nvPr/>
        </p:nvSpPr>
        <p:spPr>
          <a:xfrm>
            <a:off x="7505255" y="4168330"/>
            <a:ext cx="15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is refreshed, Live, or on a schedule and cached</a:t>
            </a:r>
            <a:endParaRPr lang="en-US" sz="1000"/>
          </a:p>
        </p:txBody>
      </p:sp>
      <p:grpSp>
        <p:nvGrpSpPr>
          <p:cNvPr id="78" name="Group 77"/>
          <p:cNvGrpSpPr/>
          <p:nvPr/>
        </p:nvGrpSpPr>
        <p:grpSpPr>
          <a:xfrm>
            <a:off x="6091381" y="1288563"/>
            <a:ext cx="845038" cy="767639"/>
            <a:chOff x="6006515" y="1635413"/>
            <a:chExt cx="845038" cy="76763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2146" y="1635413"/>
              <a:ext cx="493776" cy="49377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DBAF22B-82B3-41A3-9FF5-9D2C4A698DAA}"/>
                </a:ext>
              </a:extLst>
            </p:cNvPr>
            <p:cNvSpPr txBox="1"/>
            <p:nvPr/>
          </p:nvSpPr>
          <p:spPr>
            <a:xfrm>
              <a:off x="6006515" y="2126053"/>
              <a:ext cx="845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Developer</a:t>
              </a: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5576" y="2828801"/>
            <a:ext cx="1336648" cy="720401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/>
        </p:nvCxnSpPr>
        <p:spPr>
          <a:xfrm flipH="1">
            <a:off x="5650523" y="1138826"/>
            <a:ext cx="11724" cy="3945054"/>
          </a:xfrm>
          <a:prstGeom prst="line">
            <a:avLst/>
          </a:prstGeom>
          <a:ln w="22225">
            <a:solidFill>
              <a:schemeClr val="bg1">
                <a:lumMod val="75000"/>
                <a:alpha val="63000"/>
              </a:schemeClr>
            </a:solidFill>
            <a:prstDash val="dashDot"/>
          </a:ln>
          <a:effectLst>
            <a:outerShdw blurRad="50800" dist="50800" dir="5400000" sx="1000" sy="1000" algn="ctr" rotWithShape="0">
              <a:schemeClr val="bg1">
                <a:lumMod val="85000"/>
                <a:alpha val="8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5953410" y="3549202"/>
            <a:ext cx="10045" cy="1753416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8046886" y="4798227"/>
            <a:ext cx="1" cy="505436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  <a:stCxn id="29" idx="1"/>
            <a:endCxn id="79" idx="3"/>
          </p:cNvCxnSpPr>
          <p:nvPr/>
        </p:nvCxnSpPr>
        <p:spPr>
          <a:xfrm flipH="1">
            <a:off x="7182224" y="3184378"/>
            <a:ext cx="646063" cy="4624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3790092" y="5281674"/>
            <a:ext cx="161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Report is injected into a div on the page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9834" y="1929788"/>
            <a:ext cx="1162304" cy="887033"/>
            <a:chOff x="369209" y="1456400"/>
            <a:chExt cx="1162304" cy="8870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C34FBE-CFBC-4841-8C7C-6D6FA761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1850" y="1940347"/>
              <a:ext cx="429663" cy="403086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74E21D6-5870-4151-806A-8D1250DE5DD8}"/>
                </a:ext>
              </a:extLst>
            </p:cNvPr>
            <p:cNvGrpSpPr/>
            <p:nvPr/>
          </p:nvGrpSpPr>
          <p:grpSpPr>
            <a:xfrm>
              <a:off x="369209" y="1456400"/>
              <a:ext cx="845038" cy="760946"/>
              <a:chOff x="-3762830" y="3478920"/>
              <a:chExt cx="845038" cy="760946"/>
            </a:xfrm>
          </p:grpSpPr>
          <p:pic>
            <p:nvPicPr>
              <p:cNvPr id="48" name="Picture 2" descr="https://qlik.buildinglink.com:3004/images/usertypes/m.1.jpg">
                <a:extLst>
                  <a:ext uri="{FF2B5EF4-FFF2-40B4-BE49-F238E27FC236}">
                    <a16:creationId xmlns:a16="http://schemas.microsoft.com/office/drawing/2014/main" id="{90285946-FDB3-496A-8B26-85D362068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68911" y="3478920"/>
                <a:ext cx="457200" cy="492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BAF22B-82B3-41A3-9FF5-9D2C4A698DAA}"/>
                  </a:ext>
                </a:extLst>
              </p:cNvPr>
              <p:cNvSpPr txBox="1"/>
              <p:nvPr/>
            </p:nvSpPr>
            <p:spPr>
              <a:xfrm>
                <a:off x="-3762830" y="3962867"/>
                <a:ext cx="845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SysAdmin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13383" y="3037324"/>
            <a:ext cx="161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Authenticated as:</a:t>
            </a:r>
            <a:br>
              <a:rPr lang="en-US" sz="1200" dirty="0"/>
            </a:br>
            <a:r>
              <a:rPr lang="en-US" sz="1200" dirty="0" err="1"/>
              <a:t>powerbiwebsitemaster</a:t>
            </a:r>
            <a:br>
              <a:rPr lang="en-US" sz="1200" dirty="0"/>
            </a:br>
            <a:r>
              <a:rPr lang="en-US" sz="1200" dirty="0"/>
              <a:t>@</a:t>
            </a:r>
            <a:r>
              <a:rPr lang="en-US" sz="1200" dirty="0" err="1"/>
              <a:t>buildinglink.com</a:t>
            </a:r>
            <a:endParaRPr lang="en-US" sz="1200" dirty="0"/>
          </a:p>
        </p:txBody>
      </p:sp>
      <p:cxnSp>
        <p:nvCxnSpPr>
          <p:cNvPr id="184" name="Straight Arrow Connector 183"/>
          <p:cNvCxnSpPr>
            <a:endCxn id="7" idx="3"/>
          </p:cNvCxnSpPr>
          <p:nvPr/>
        </p:nvCxnSpPr>
        <p:spPr>
          <a:xfrm rot="16200000" flipV="1">
            <a:off x="3618081" y="3892192"/>
            <a:ext cx="3536587" cy="165707"/>
          </a:xfrm>
          <a:prstGeom prst="bentConnector2">
            <a:avLst/>
          </a:prstGeom>
          <a:ln w="254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7A04-B9DC-2542-ABDE-30F1A5774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45"/>
          <p:cNvSpPr/>
          <p:nvPr/>
        </p:nvSpPr>
        <p:spPr>
          <a:xfrm>
            <a:off x="5341215" y="5238150"/>
            <a:ext cx="3073064" cy="150581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/>
              <a:t>               Azure Cloud / Power BI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5" y="248789"/>
            <a:ext cx="7886700" cy="384956"/>
          </a:xfrm>
          <a:effectLst/>
        </p:spPr>
        <p:txBody>
          <a:bodyPr/>
          <a:lstStyle/>
          <a:p>
            <a:pPr algn="l"/>
            <a:r>
              <a:rPr lang="en-US" sz="2400" dirty="0"/>
              <a:t>BuildingLink Integration with Power BI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8261916" y="2403052"/>
            <a:ext cx="6555" cy="40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 descr="http://www.ryadel.com/wp-content/uploads/2015/10/microsoft-sql-server-logo-750x338.png">
            <a:extLst>
              <a:ext uri="{FF2B5EF4-FFF2-40B4-BE49-F238E27FC236}">
                <a16:creationId xmlns:a16="http://schemas.microsoft.com/office/drawing/2014/main" id="{2E38BAF0-9C80-421B-87D0-1FEFD36F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27863" r="16807" b="29772"/>
          <a:stretch/>
        </p:blipFill>
        <p:spPr bwMode="auto">
          <a:xfrm>
            <a:off x="7635450" y="1294867"/>
            <a:ext cx="1320375" cy="3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15E823-8BA2-43A4-A3B4-15669EE993E1}"/>
              </a:ext>
            </a:extLst>
          </p:cNvPr>
          <p:cNvGrpSpPr/>
          <p:nvPr/>
        </p:nvGrpSpPr>
        <p:grpSpPr>
          <a:xfrm>
            <a:off x="7904954" y="1724507"/>
            <a:ext cx="713924" cy="633602"/>
            <a:chOff x="7802291" y="1840473"/>
            <a:chExt cx="781366" cy="66279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A830429-466F-4955-B408-0E7EDA415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6635" y="1869294"/>
              <a:ext cx="669580" cy="6339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93DFB1-26D8-4F18-BA69-467222A5ECEE}"/>
                </a:ext>
              </a:extLst>
            </p:cNvPr>
            <p:cNvSpPr txBox="1"/>
            <p:nvPr/>
          </p:nvSpPr>
          <p:spPr>
            <a:xfrm>
              <a:off x="7802291" y="1840473"/>
              <a:ext cx="7813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BuildingLink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680E8C-A45C-4A54-A552-90DA0501DD03}"/>
              </a:ext>
            </a:extLst>
          </p:cNvPr>
          <p:cNvSpPr txBox="1"/>
          <p:nvPr/>
        </p:nvSpPr>
        <p:spPr>
          <a:xfrm>
            <a:off x="8430076" y="2362176"/>
            <a:ext cx="713924" cy="4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Nightly</a:t>
            </a:r>
            <a:br>
              <a:rPr lang="en-US" sz="1200"/>
            </a:br>
            <a:r>
              <a:rPr lang="en-US" sz="1200"/>
              <a:t>ETL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E23117-D47C-4A46-9DD0-9E59EFEB5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231" y="3524724"/>
            <a:ext cx="1166811" cy="31398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828287" y="2830700"/>
            <a:ext cx="846158" cy="589707"/>
            <a:chOff x="7636416" y="3508156"/>
            <a:chExt cx="968496" cy="619332"/>
          </a:xfrm>
        </p:grpSpPr>
        <p:pic>
          <p:nvPicPr>
            <p:cNvPr id="28" name="Picture 2" descr="C:\Users\Marc\AppData\Local\Temp\SNAGHTML3865dcc.PNG">
              <a:extLst>
                <a:ext uri="{FF2B5EF4-FFF2-40B4-BE49-F238E27FC236}">
                  <a16:creationId xmlns:a16="http://schemas.microsoft.com/office/drawing/2014/main" id="{80E9F1F7-39EE-467F-B219-49032104F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254" y="3508156"/>
              <a:ext cx="774759" cy="61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8192F8-B7BC-47C8-8D1D-00F4FC80DA61}"/>
                </a:ext>
              </a:extLst>
            </p:cNvPr>
            <p:cNvSpPr txBox="1"/>
            <p:nvPr/>
          </p:nvSpPr>
          <p:spPr>
            <a:xfrm>
              <a:off x="7636416" y="3694641"/>
              <a:ext cx="968496" cy="36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BuildingLink</a:t>
              </a:r>
              <a:br>
                <a:rPr lang="en-US" sz="900" dirty="0"/>
              </a:br>
              <a:r>
                <a:rPr lang="en-US" sz="900" dirty="0"/>
                <a:t>Model</a:t>
              </a:r>
            </a:p>
          </p:txBody>
        </p:sp>
      </p:grp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24D9EB82-12BA-4E6B-B1F2-B8DA59A4C77F}"/>
              </a:ext>
            </a:extLst>
          </p:cNvPr>
          <p:cNvSpPr/>
          <p:nvPr/>
        </p:nvSpPr>
        <p:spPr>
          <a:xfrm>
            <a:off x="7492753" y="1052498"/>
            <a:ext cx="1651247" cy="304558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/>
          </p:cNvSpPr>
          <p:nvPr/>
        </p:nvSpPr>
        <p:spPr>
          <a:xfrm>
            <a:off x="428629" y="733147"/>
            <a:ext cx="7886700" cy="38495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400" i="1" dirty="0">
                <a:solidFill>
                  <a:schemeClr val="tx1"/>
                </a:solidFill>
              </a:rPr>
              <a:t>Advanced Embedding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308575" y="5789432"/>
            <a:ext cx="1138343" cy="588131"/>
            <a:chOff x="3439394" y="5264116"/>
            <a:chExt cx="1138343" cy="588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394" y="5264116"/>
              <a:ext cx="1138343" cy="58813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029D940-2957-47F4-82C5-EA377B03E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345" y="5430791"/>
              <a:ext cx="455392" cy="421456"/>
            </a:xfrm>
            <a:prstGeom prst="rect">
              <a:avLst/>
            </a:prstGeom>
          </p:spPr>
        </p:pic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B0BAF6A-7D47-4A4D-8961-2AD3B9D1EE90}"/>
              </a:ext>
            </a:extLst>
          </p:cNvPr>
          <p:cNvCxnSpPr/>
          <p:nvPr/>
        </p:nvCxnSpPr>
        <p:spPr>
          <a:xfrm>
            <a:off x="1298727" y="2358109"/>
            <a:ext cx="1291843" cy="0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ame 39"/>
          <p:cNvSpPr/>
          <p:nvPr/>
        </p:nvSpPr>
        <p:spPr>
          <a:xfrm>
            <a:off x="1930488" y="1052498"/>
            <a:ext cx="7186216" cy="4086931"/>
          </a:xfrm>
          <a:prstGeom prst="frame">
            <a:avLst>
              <a:gd name="adj1" fmla="val 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57791" y="1138826"/>
            <a:ext cx="173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buildinglink.com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854801" y="2027003"/>
            <a:ext cx="1535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Generates content, stewards it thru an publication workflow with steps to; create, source, approve, and publish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712266" y="4148773"/>
            <a:ext cx="204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is refreshed, Live. Row-level security (RLS) is used to restrict the available data.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3786" y="1288563"/>
            <a:ext cx="1190104" cy="761966"/>
            <a:chOff x="6061276" y="1288563"/>
            <a:chExt cx="1190104" cy="761966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9440" y="1288563"/>
              <a:ext cx="493776" cy="49377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DBAF22B-82B3-41A3-9FF5-9D2C4A698DAA}"/>
                </a:ext>
              </a:extLst>
            </p:cNvPr>
            <p:cNvSpPr txBox="1"/>
            <p:nvPr/>
          </p:nvSpPr>
          <p:spPr>
            <a:xfrm>
              <a:off x="6061276" y="1788919"/>
              <a:ext cx="1190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Business Analyst</a:t>
              </a:r>
              <a:endParaRPr lang="en-US" sz="1100" dirty="0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597" y="2889048"/>
            <a:ext cx="1336648" cy="720401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/>
        </p:nvCxnSpPr>
        <p:spPr>
          <a:xfrm flipH="1">
            <a:off x="5732168" y="1138826"/>
            <a:ext cx="11724" cy="3945054"/>
          </a:xfrm>
          <a:prstGeom prst="line">
            <a:avLst/>
          </a:prstGeom>
          <a:ln w="22225">
            <a:solidFill>
              <a:schemeClr val="bg1">
                <a:lumMod val="75000"/>
                <a:alpha val="63000"/>
              </a:schemeClr>
            </a:solidFill>
            <a:prstDash val="dashDot"/>
          </a:ln>
          <a:effectLst>
            <a:outerShdw blurRad="50800" dist="50800" dir="5400000" sx="1000" sy="1000" algn="ctr" rotWithShape="0">
              <a:schemeClr val="bg1">
                <a:lumMod val="85000"/>
                <a:alpha val="8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6642414" y="3614787"/>
            <a:ext cx="1876" cy="1666887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  <a:stCxn id="29" idx="1"/>
            <a:endCxn id="79" idx="3"/>
          </p:cNvCxnSpPr>
          <p:nvPr/>
        </p:nvCxnSpPr>
        <p:spPr>
          <a:xfrm flipH="1">
            <a:off x="7277245" y="3184378"/>
            <a:ext cx="551042" cy="6487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2171700" y="5281674"/>
            <a:ext cx="32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BuildingLink user credential is passed as part of the embedded request to make sure that the correct data tenant /role is used.</a:t>
            </a:r>
          </a:p>
        </p:txBody>
      </p:sp>
      <p:cxnSp>
        <p:nvCxnSpPr>
          <p:cNvPr id="184" name="Straight Arrow Connector 183"/>
          <p:cNvCxnSpPr>
            <a:endCxn id="8" idx="3"/>
          </p:cNvCxnSpPr>
          <p:nvPr/>
        </p:nvCxnSpPr>
        <p:spPr>
          <a:xfrm rot="16200000" flipV="1">
            <a:off x="3599902" y="3790942"/>
            <a:ext cx="3385466" cy="519800"/>
          </a:xfrm>
          <a:prstGeom prst="bentConnector2">
            <a:avLst/>
          </a:prstGeom>
          <a:ln w="254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67549" y="3489522"/>
            <a:ext cx="1394963" cy="878194"/>
            <a:chOff x="257175" y="1938627"/>
            <a:chExt cx="1394963" cy="878194"/>
          </a:xfrm>
        </p:grpSpPr>
        <p:pic>
          <p:nvPicPr>
            <p:cNvPr id="47" name="Picture 10" descr="https://qlik.buildinglink.com:3004/images/usertypes/m.4.jpg">
              <a:extLst>
                <a:ext uri="{FF2B5EF4-FFF2-40B4-BE49-F238E27FC236}">
                  <a16:creationId xmlns:a16="http://schemas.microsoft.com/office/drawing/2014/main" id="{054E5792-B8AB-43DF-93BB-66A7473B3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23" y="193862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7C34FBE-CFBC-4841-8C7C-6D6FA761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2475" y="2413735"/>
              <a:ext cx="429663" cy="40308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BAF22B-82B3-41A3-9FF5-9D2C4A698DAA}"/>
                </a:ext>
              </a:extLst>
            </p:cNvPr>
            <p:cNvSpPr txBox="1"/>
            <p:nvPr/>
          </p:nvSpPr>
          <p:spPr>
            <a:xfrm>
              <a:off x="257175" y="2413735"/>
              <a:ext cx="1077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MgmtCoUser</a:t>
              </a:r>
              <a:endParaRPr lang="en-US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7549" y="2038771"/>
            <a:ext cx="1394963" cy="878194"/>
            <a:chOff x="257175" y="1938627"/>
            <a:chExt cx="1394963" cy="878194"/>
          </a:xfrm>
        </p:grpSpPr>
        <p:pic>
          <p:nvPicPr>
            <p:cNvPr id="51" name="Picture 10" descr="https://qlik.buildinglink.com:3004/images/usertypes/m.4.jpg">
              <a:extLst>
                <a:ext uri="{FF2B5EF4-FFF2-40B4-BE49-F238E27FC236}">
                  <a16:creationId xmlns:a16="http://schemas.microsoft.com/office/drawing/2014/main" id="{054E5792-B8AB-43DF-93BB-66A7473B3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23" y="193862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C34FBE-CFBC-4841-8C7C-6D6FA761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2475" y="2413735"/>
              <a:ext cx="429663" cy="40308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BAF22B-82B3-41A3-9FF5-9D2C4A698DAA}"/>
                </a:ext>
              </a:extLst>
            </p:cNvPr>
            <p:cNvSpPr txBox="1"/>
            <p:nvPr/>
          </p:nvSpPr>
          <p:spPr>
            <a:xfrm>
              <a:off x="257175" y="2413735"/>
              <a:ext cx="1077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MgmtCoUser</a:t>
              </a:r>
              <a:endParaRPr lang="en-US" sz="1200" dirty="0"/>
            </a:p>
          </p:txBody>
        </p:sp>
      </p:grpSp>
      <p:cxnSp>
        <p:nvCxnSpPr>
          <p:cNvPr id="54" name="Connector: Elbow 113">
            <a:extLst>
              <a:ext uri="{FF2B5EF4-FFF2-40B4-BE49-F238E27FC236}">
                <a16:creationId xmlns:a16="http://schemas.microsoft.com/office/drawing/2014/main" id="{DB0BAF6A-7D47-4A4D-8961-2AD3B9D1EE90}"/>
              </a:ext>
            </a:extLst>
          </p:cNvPr>
          <p:cNvCxnSpPr/>
          <p:nvPr/>
        </p:nvCxnSpPr>
        <p:spPr>
          <a:xfrm>
            <a:off x="1268477" y="3839288"/>
            <a:ext cx="1291843" cy="0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647" y="1629431"/>
            <a:ext cx="2388088" cy="14573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5399" y="3260776"/>
            <a:ext cx="2386584" cy="144647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>
            <a:cxnSpLocks/>
          </p:cNvCxnSpPr>
          <p:nvPr/>
        </p:nvCxnSpPr>
        <p:spPr>
          <a:xfrm flipH="1">
            <a:off x="8046886" y="4798227"/>
            <a:ext cx="1" cy="505436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1310" y="1797059"/>
            <a:ext cx="479463" cy="168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052" y="3311406"/>
            <a:ext cx="892706" cy="134354"/>
          </a:xfrm>
          <a:prstGeom prst="rect">
            <a:avLst/>
          </a:prstGeom>
        </p:spPr>
      </p:pic>
      <p:cxnSp>
        <p:nvCxnSpPr>
          <p:cNvPr id="60" name="Straight Arrow Connector 183"/>
          <p:cNvCxnSpPr>
            <a:endCxn id="9" idx="3"/>
          </p:cNvCxnSpPr>
          <p:nvPr/>
        </p:nvCxnSpPr>
        <p:spPr>
          <a:xfrm rot="16200000" flipV="1">
            <a:off x="4319067" y="4696927"/>
            <a:ext cx="1805422" cy="379590"/>
          </a:xfrm>
          <a:prstGeom prst="bentConnector2">
            <a:avLst/>
          </a:prstGeom>
          <a:ln w="254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15BB2-5A86-3244-B375-8DE38D735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053">
            <a:extLst>
              <a:ext uri="{FF2B5EF4-FFF2-40B4-BE49-F238E27FC236}">
                <a16:creationId xmlns:a16="http://schemas.microsoft.com/office/drawing/2014/main" id="{6A52751C-72E4-4A88-A27F-12C06534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3" y="1288325"/>
            <a:ext cx="1816927" cy="17274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97" y="305971"/>
            <a:ext cx="7886700" cy="384956"/>
          </a:xfrm>
          <a:effectLst/>
        </p:spPr>
        <p:txBody>
          <a:bodyPr/>
          <a:lstStyle/>
          <a:p>
            <a:pPr algn="l"/>
            <a:r>
              <a:rPr lang="en-US" sz="2400" dirty="0"/>
              <a:t>Introducing the BuildingLink Connector for Power BI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5814ECD-0045-4023-98FF-8F3472655354}"/>
              </a:ext>
            </a:extLst>
          </p:cNvPr>
          <p:cNvGrpSpPr/>
          <p:nvPr/>
        </p:nvGrpSpPr>
        <p:grpSpPr>
          <a:xfrm>
            <a:off x="4469092" y="1596248"/>
            <a:ext cx="1184648" cy="1134269"/>
            <a:chOff x="5220070" y="4591831"/>
            <a:chExt cx="1184648" cy="1134269"/>
          </a:xfrm>
        </p:grpSpPr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037ACE80-3ADA-431A-92F4-8FDDBE7CA7FE}"/>
                </a:ext>
              </a:extLst>
            </p:cNvPr>
            <p:cNvSpPr txBox="1"/>
            <p:nvPr/>
          </p:nvSpPr>
          <p:spPr>
            <a:xfrm>
              <a:off x="5441241" y="4695568"/>
              <a:ext cx="715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Identity</a:t>
              </a:r>
              <a:br>
                <a:rPr lang="en-US" sz="1200"/>
              </a:br>
              <a:r>
                <a:rPr lang="en-US" sz="1200"/>
                <a:t>Server3</a:t>
              </a:r>
            </a:p>
          </p:txBody>
        </p:sp>
        <p:pic>
          <p:nvPicPr>
            <p:cNvPr id="2068" name="Picture 20" descr="http://www.360infosecure.com/img/icon/icon_idam.png">
              <a:extLst>
                <a:ext uri="{FF2B5EF4-FFF2-40B4-BE49-F238E27FC236}">
                  <a16:creationId xmlns:a16="http://schemas.microsoft.com/office/drawing/2014/main" id="{6780D9E8-491D-44EB-8839-AE6EC05EB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287" y="5151050"/>
              <a:ext cx="659810" cy="43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9" name="Double Bracket 2058">
              <a:extLst>
                <a:ext uri="{FF2B5EF4-FFF2-40B4-BE49-F238E27FC236}">
                  <a16:creationId xmlns:a16="http://schemas.microsoft.com/office/drawing/2014/main" id="{D331B318-D9EB-4F9E-BC85-66F8C85DB672}"/>
                </a:ext>
              </a:extLst>
            </p:cNvPr>
            <p:cNvSpPr/>
            <p:nvPr/>
          </p:nvSpPr>
          <p:spPr>
            <a:xfrm rot="5400000">
              <a:off x="5245259" y="4566642"/>
              <a:ext cx="1134269" cy="118464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3" name="Straight Arrow Connector 2062">
            <a:extLst>
              <a:ext uri="{FF2B5EF4-FFF2-40B4-BE49-F238E27FC236}">
                <a16:creationId xmlns:a16="http://schemas.microsoft.com/office/drawing/2014/main" id="{C1240088-A991-467C-B07A-0AD2ED5A1AF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176011" y="3363684"/>
            <a:ext cx="2348964" cy="11308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>
            <a:extLst>
              <a:ext uri="{FF2B5EF4-FFF2-40B4-BE49-F238E27FC236}">
                <a16:creationId xmlns:a16="http://schemas.microsoft.com/office/drawing/2014/main" id="{B565765C-462F-4561-8748-0ABA68789976}"/>
              </a:ext>
            </a:extLst>
          </p:cNvPr>
          <p:cNvSpPr txBox="1"/>
          <p:nvPr/>
        </p:nvSpPr>
        <p:spPr>
          <a:xfrm>
            <a:off x="3411469" y="1309171"/>
            <a:ext cx="2121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1. OAuth2 secure authorization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BDC3CE-3884-40F2-92D9-3BE2FB0F3624}"/>
              </a:ext>
            </a:extLst>
          </p:cNvPr>
          <p:cNvSpPr txBox="1"/>
          <p:nvPr/>
        </p:nvSpPr>
        <p:spPr>
          <a:xfrm>
            <a:off x="5128384" y="3189698"/>
            <a:ext cx="2394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 Call </a:t>
            </a:r>
            <a:r>
              <a:rPr lang="en-US" sz="1000" dirty="0" err="1"/>
              <a:t>Buildinglink</a:t>
            </a:r>
            <a:r>
              <a:rPr lang="en-US" sz="1000" dirty="0"/>
              <a:t> Api as an OData Service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E450B-1B52-48FC-8F4D-B680FD42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123" y="2700900"/>
            <a:ext cx="1470741" cy="1218974"/>
          </a:xfrm>
          <a:prstGeom prst="rect">
            <a:avLst/>
          </a:prstGeom>
        </p:spPr>
      </p:pic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CB244F24-BCE8-4671-BD9A-95C1DBA75446}"/>
              </a:ext>
            </a:extLst>
          </p:cNvPr>
          <p:cNvGrpSpPr/>
          <p:nvPr/>
        </p:nvGrpSpPr>
        <p:grpSpPr>
          <a:xfrm>
            <a:off x="2744708" y="3038260"/>
            <a:ext cx="1336335" cy="379528"/>
            <a:chOff x="2543207" y="2141730"/>
            <a:chExt cx="1680399" cy="515672"/>
          </a:xfrm>
        </p:grpSpPr>
        <p:pic>
          <p:nvPicPr>
            <p:cNvPr id="2051" name="Picture 3" descr="http://newmain.minisoft.us/wp-content/uploads/2014/10/plug.png">
              <a:extLst>
                <a:ext uri="{FF2B5EF4-FFF2-40B4-BE49-F238E27FC236}">
                  <a16:creationId xmlns:a16="http://schemas.microsoft.com/office/drawing/2014/main" id="{80755F88-DCA4-45D1-B6A5-DFFEE0E47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16169">
              <a:off x="3107274" y="2107180"/>
              <a:ext cx="515672" cy="58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2F60DF-20FA-442A-8B44-8A4F4EA9390A}"/>
                </a:ext>
              </a:extLst>
            </p:cNvPr>
            <p:cNvGrpSpPr/>
            <p:nvPr/>
          </p:nvGrpSpPr>
          <p:grpSpPr>
            <a:xfrm>
              <a:off x="2543207" y="2214144"/>
              <a:ext cx="1680399" cy="369746"/>
              <a:chOff x="2543207" y="2214144"/>
              <a:chExt cx="1680399" cy="369746"/>
            </a:xfrm>
          </p:grpSpPr>
          <p:pic>
            <p:nvPicPr>
              <p:cNvPr id="26" name="Picture 25" descr="A red and white sign&#10;&#10;Description generated with very high confidence">
                <a:extLst>
                  <a:ext uri="{FF2B5EF4-FFF2-40B4-BE49-F238E27FC236}">
                    <a16:creationId xmlns:a16="http://schemas.microsoft.com/office/drawing/2014/main" id="{5CAB33BD-C9E6-47A0-A3BB-F0953878C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1656" y="2221940"/>
                <a:ext cx="361950" cy="36195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029D940-2957-47F4-82C5-EA377B03E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3207" y="2214144"/>
                <a:ext cx="369746" cy="369746"/>
              </a:xfrm>
              <a:prstGeom prst="rect">
                <a:avLst/>
              </a:prstGeom>
            </p:spPr>
          </p:pic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D1ADF7-D94A-4E24-9501-125994A921BE}"/>
              </a:ext>
            </a:extLst>
          </p:cNvPr>
          <p:cNvCxnSpPr>
            <a:cxnSpLocks/>
            <a:stCxn id="2068" idx="3"/>
            <a:endCxn id="35" idx="1"/>
          </p:cNvCxnSpPr>
          <p:nvPr/>
        </p:nvCxnSpPr>
        <p:spPr>
          <a:xfrm>
            <a:off x="5378119" y="2370696"/>
            <a:ext cx="2165413" cy="1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52FED5-2370-49D2-94DD-7F1D5A61EE0F}"/>
              </a:ext>
            </a:extLst>
          </p:cNvPr>
          <p:cNvCxnSpPr>
            <a:cxnSpLocks/>
            <a:stCxn id="2068" idx="3"/>
            <a:endCxn id="14" idx="1"/>
          </p:cNvCxnSpPr>
          <p:nvPr/>
        </p:nvCxnSpPr>
        <p:spPr>
          <a:xfrm flipV="1">
            <a:off x="5378119" y="1995133"/>
            <a:ext cx="1473661" cy="37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228745-03B6-4CE9-A12A-3B72C847A7CB}"/>
              </a:ext>
            </a:extLst>
          </p:cNvPr>
          <p:cNvGrpSpPr/>
          <p:nvPr/>
        </p:nvGrpSpPr>
        <p:grpSpPr>
          <a:xfrm>
            <a:off x="6850226" y="1609145"/>
            <a:ext cx="2013681" cy="1091755"/>
            <a:chOff x="6850226" y="1431585"/>
            <a:chExt cx="2013681" cy="1091755"/>
          </a:xfrm>
        </p:grpSpPr>
        <p:pic>
          <p:nvPicPr>
            <p:cNvPr id="13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2E38BAF0-9C80-421B-87D0-1FEFD36FA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7543532" y="1431585"/>
              <a:ext cx="1320375" cy="3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D6A1DD4-7638-4EC8-8D77-4A423CB65551}"/>
                </a:ext>
              </a:extLst>
            </p:cNvPr>
            <p:cNvGrpSpPr/>
            <p:nvPr/>
          </p:nvGrpSpPr>
          <p:grpSpPr>
            <a:xfrm>
              <a:off x="6850226" y="1452910"/>
              <a:ext cx="671134" cy="681651"/>
              <a:chOff x="7030956" y="1419385"/>
              <a:chExt cx="671134" cy="68165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D1900AD-66EA-4190-8E8E-CB46896B8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2510" y="1467059"/>
                <a:ext cx="669580" cy="63397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AF0913-FFA1-4A5F-AB73-5245B9577652}"/>
                  </a:ext>
                </a:extLst>
              </p:cNvPr>
              <p:cNvSpPr txBox="1"/>
              <p:nvPr/>
            </p:nvSpPr>
            <p:spPr>
              <a:xfrm>
                <a:off x="7030956" y="1419385"/>
                <a:ext cx="6711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err="1"/>
                  <a:t>Auth</a:t>
                </a:r>
                <a:endParaRPr lang="en-US" sz="9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B15E823-8BA2-43A4-A3B4-15669EE993E1}"/>
                </a:ext>
              </a:extLst>
            </p:cNvPr>
            <p:cNvGrpSpPr/>
            <p:nvPr/>
          </p:nvGrpSpPr>
          <p:grpSpPr>
            <a:xfrm>
              <a:off x="7499188" y="1860542"/>
              <a:ext cx="781366" cy="662798"/>
              <a:chOff x="7802291" y="1840473"/>
              <a:chExt cx="781366" cy="66279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A830429-466F-4955-B408-0E7EDA415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6635" y="1869294"/>
                <a:ext cx="669580" cy="63397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3DFB1-26D8-4F18-BA69-467222A5ECEE}"/>
                  </a:ext>
                </a:extLst>
              </p:cNvPr>
              <p:cNvSpPr txBox="1"/>
              <p:nvPr/>
            </p:nvSpPr>
            <p:spPr>
              <a:xfrm>
                <a:off x="7802291" y="1840473"/>
                <a:ext cx="7813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BuildingLink</a:t>
                </a:r>
              </a:p>
            </p:txBody>
          </p:sp>
        </p:grpSp>
      </p:grpSp>
      <p:sp>
        <p:nvSpPr>
          <p:cNvPr id="79" name="Content Placeholder 1">
            <a:extLst>
              <a:ext uri="{FF2B5EF4-FFF2-40B4-BE49-F238E27FC236}">
                <a16:creationId xmlns:a16="http://schemas.microsoft.com/office/drawing/2014/main" id="{04B77C03-389F-43CB-923F-C73F5CD9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90" y="4509869"/>
            <a:ext cx="5148550" cy="1299691"/>
          </a:xfrm>
        </p:spPr>
        <p:txBody>
          <a:bodyPr>
            <a:normAutofit/>
          </a:bodyPr>
          <a:lstStyle/>
          <a:p>
            <a:r>
              <a:rPr lang="en-US" sz="1200" dirty="0"/>
              <a:t>BuildingLink Connector for Power BI is implemented in the </a:t>
            </a:r>
            <a:br>
              <a:rPr lang="en-US" sz="1200" dirty="0"/>
            </a:br>
            <a:r>
              <a:rPr lang="en-US" sz="1200" dirty="0">
                <a:hlinkClick r:id="rId10"/>
              </a:rPr>
              <a:t>Power Query M formula language</a:t>
            </a:r>
            <a:endParaRPr lang="en-US" sz="1200" dirty="0"/>
          </a:p>
          <a:p>
            <a:r>
              <a:rPr lang="en-US" sz="1200" dirty="0"/>
              <a:t>The connector does not currently support “live query”</a:t>
            </a:r>
          </a:p>
          <a:p>
            <a:r>
              <a:rPr lang="en-US" sz="1200" dirty="0"/>
              <a:t>API is served by the </a:t>
            </a:r>
            <a:r>
              <a:rPr lang="en-US" sz="1200" dirty="0">
                <a:hlinkClick r:id="rId11"/>
              </a:rPr>
              <a:t>Azure API gateway</a:t>
            </a:r>
            <a:endParaRPr lang="en-US" sz="1200" dirty="0"/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E203D38-9A55-418C-A746-DAB36860BD50}"/>
              </a:ext>
            </a:extLst>
          </p:cNvPr>
          <p:cNvCxnSpPr>
            <a:cxnSpLocks/>
            <a:stCxn id="26" idx="0"/>
            <a:endCxn id="2056" idx="1"/>
          </p:cNvCxnSpPr>
          <p:nvPr/>
        </p:nvCxnSpPr>
        <p:spPr>
          <a:xfrm rot="5400000" flipH="1" flipV="1">
            <a:off x="3730455" y="2137486"/>
            <a:ext cx="1166476" cy="75314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031CCF2-587A-4E32-A5FE-7A515E2E0ED0}"/>
              </a:ext>
            </a:extLst>
          </p:cNvPr>
          <p:cNvCxnSpPr/>
          <p:nvPr/>
        </p:nvCxnSpPr>
        <p:spPr>
          <a:xfrm>
            <a:off x="7878322" y="2730518"/>
            <a:ext cx="0" cy="101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680E8C-A45C-4A54-A552-90DA0501DD03}"/>
              </a:ext>
            </a:extLst>
          </p:cNvPr>
          <p:cNvSpPr txBox="1"/>
          <p:nvPr/>
        </p:nvSpPr>
        <p:spPr>
          <a:xfrm>
            <a:off x="7499188" y="2887002"/>
            <a:ext cx="135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Nightly</a:t>
            </a:r>
            <a:br>
              <a:rPr lang="en-US" sz="1200"/>
            </a:br>
            <a:r>
              <a:rPr lang="en-US" sz="1200"/>
              <a:t>ETL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302446-F11C-4918-BEA6-5D00BC213127}"/>
              </a:ext>
            </a:extLst>
          </p:cNvPr>
          <p:cNvGrpSpPr/>
          <p:nvPr/>
        </p:nvGrpSpPr>
        <p:grpSpPr>
          <a:xfrm>
            <a:off x="6524975" y="3742397"/>
            <a:ext cx="2329414" cy="1934430"/>
            <a:chOff x="6524975" y="3742397"/>
            <a:chExt cx="2329414" cy="19344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7FC860-316B-4450-A659-2A3E98158681}"/>
                </a:ext>
              </a:extLst>
            </p:cNvPr>
            <p:cNvGrpSpPr/>
            <p:nvPr/>
          </p:nvGrpSpPr>
          <p:grpSpPr>
            <a:xfrm>
              <a:off x="6524975" y="3742397"/>
              <a:ext cx="2329414" cy="1934430"/>
              <a:chOff x="6392861" y="1874091"/>
              <a:chExt cx="2058682" cy="1934430"/>
            </a:xfrm>
          </p:grpSpPr>
          <p:sp>
            <p:nvSpPr>
              <p:cNvPr id="7" name="Double Bracket 6">
                <a:extLst>
                  <a:ext uri="{FF2B5EF4-FFF2-40B4-BE49-F238E27FC236}">
                    <a16:creationId xmlns:a16="http://schemas.microsoft.com/office/drawing/2014/main" id="{665E3293-4526-4F40-94E1-D03976AA9486}"/>
                  </a:ext>
                </a:extLst>
              </p:cNvPr>
              <p:cNvSpPr/>
              <p:nvPr/>
            </p:nvSpPr>
            <p:spPr>
              <a:xfrm>
                <a:off x="6666519" y="1874091"/>
                <a:ext cx="1785024" cy="1934430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 descr="C:\Users\Marc\AppData\Local\Temp\SNAGHTML3865dcc.PNG">
                <a:extLst>
                  <a:ext uri="{FF2B5EF4-FFF2-40B4-BE49-F238E27FC236}">
                    <a16:creationId xmlns:a16="http://schemas.microsoft.com/office/drawing/2014/main" id="{80E9F1F7-39EE-467F-B219-49032104F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4826" y="2407596"/>
                <a:ext cx="847410" cy="765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E23117-D47C-4A46-9DD0-9E59EFEB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86" y="3225695"/>
                <a:ext cx="1186691" cy="36075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192F8-B7BC-47C8-8D1D-00F4FC80DA61}"/>
                  </a:ext>
                </a:extLst>
              </p:cNvPr>
              <p:cNvSpPr txBox="1"/>
              <p:nvPr/>
            </p:nvSpPr>
            <p:spPr>
              <a:xfrm>
                <a:off x="7400564" y="1936237"/>
                <a:ext cx="855934" cy="37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/>
                  <a:t>Application</a:t>
                </a:r>
                <a:br>
                  <a:rPr lang="en-US" sz="900"/>
                </a:br>
                <a:r>
                  <a:rPr lang="en-US" sz="900"/>
                  <a:t>Specific</a:t>
                </a:r>
                <a:br>
                  <a:rPr lang="en-US" sz="900"/>
                </a:br>
                <a:r>
                  <a:rPr lang="en-US" sz="900"/>
                  <a:t>Model</a:t>
                </a:r>
              </a:p>
            </p:txBody>
          </p:sp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260ED23B-5F87-4FEF-95FD-4A968ECA49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861" y="2433705"/>
                <a:ext cx="254937" cy="3849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51000"/>
                  </a:prstClr>
                </a:outerShdw>
              </a:effectLst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C92513"/>
                    </a:solidFill>
                    <a:latin typeface="Source Sans Pro Black" panose="020B0803030403020204" pitchFamily="34" charset="0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600" dirty="0"/>
                  <a:t>API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1B6BBD-141B-4C28-B82C-BEE769C43F05}"/>
                </a:ext>
              </a:extLst>
            </p:cNvPr>
            <p:cNvSpPr/>
            <p:nvPr/>
          </p:nvSpPr>
          <p:spPr>
            <a:xfrm>
              <a:off x="6922012" y="4514914"/>
              <a:ext cx="630444" cy="3893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700">
                  <a:hlinkClick r:id="rId14"/>
                </a:rPr>
                <a:t>SSAS Entity</a:t>
              </a:r>
            </a:p>
            <a:p>
              <a:pPr algn="ctr"/>
              <a:r>
                <a:rPr lang="en-US" sz="700">
                  <a:hlinkClick r:id="rId14"/>
                </a:rPr>
                <a:t>Framework</a:t>
              </a:r>
            </a:p>
            <a:p>
              <a:pPr algn="ctr"/>
              <a:r>
                <a:rPr lang="en-US" sz="700">
                  <a:hlinkClick r:id="rId14"/>
                </a:rPr>
                <a:t>Provider</a:t>
              </a:r>
              <a:endParaRPr lang="en-US" sz="700"/>
            </a:p>
          </p:txBody>
        </p:sp>
      </p:grpSp>
      <p:sp>
        <p:nvSpPr>
          <p:cNvPr id="40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/>
          </p:cNvSpPr>
          <p:nvPr/>
        </p:nvSpPr>
        <p:spPr>
          <a:xfrm>
            <a:off x="428629" y="733147"/>
            <a:ext cx="7886700" cy="38495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400" i="1" dirty="0">
                <a:solidFill>
                  <a:schemeClr val="tx1"/>
                </a:solidFill>
              </a:rPr>
              <a:t>Do it yourself to get what you need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EEB4D-DAC4-334D-ACC6-B50A48968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6" y="298622"/>
            <a:ext cx="8099714" cy="387178"/>
          </a:xfrm>
        </p:spPr>
        <p:txBody>
          <a:bodyPr/>
          <a:lstStyle/>
          <a:p>
            <a:r>
              <a:rPr lang="en-US" dirty="0"/>
              <a:t>Introducing the BuildingLink Analytics API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/>
          </p:cNvSpPr>
          <p:nvPr/>
        </p:nvSpPr>
        <p:spPr>
          <a:xfrm>
            <a:off x="428629" y="733147"/>
            <a:ext cx="7886700" cy="384956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tx1"/>
                </a:solidFill>
              </a:rPr>
              <a:t>As Exposed thru the BuildingLink Power BI Connector</a:t>
            </a:r>
          </a:p>
        </p:txBody>
      </p:sp>
      <p:sp>
        <p:nvSpPr>
          <p:cNvPr id="16" name="Cube 15"/>
          <p:cNvSpPr/>
          <p:nvPr/>
        </p:nvSpPr>
        <p:spPr>
          <a:xfrm>
            <a:off x="298070" y="2191764"/>
            <a:ext cx="5740942" cy="268013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23121340"/>
              </p:ext>
            </p:extLst>
          </p:nvPr>
        </p:nvGraphicFramePr>
        <p:xfrm>
          <a:off x="1039091" y="3055999"/>
          <a:ext cx="3636818" cy="168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3228" y="2358633"/>
            <a:ext cx="491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Management Company / MgmtCompanyUser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4104" t="19157" r="4285" b="25580"/>
          <a:stretch/>
        </p:blipFill>
        <p:spPr>
          <a:xfrm>
            <a:off x="5105544" y="4216775"/>
            <a:ext cx="2786351" cy="1607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D692D-28EF-CB43-8CA1-10D3A0059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/>
              <a:t>How (implementation)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18" y="279410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Part 2: Data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F7966-CB0E-C741-BB74-B1812C4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E663D-BC03-43B6-AC61-7A3F65DF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84" y="1844846"/>
            <a:ext cx="6533899" cy="26930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5" y="248789"/>
            <a:ext cx="7886700" cy="384956"/>
          </a:xfrm>
          <a:effectLst/>
        </p:spPr>
        <p:txBody>
          <a:bodyPr/>
          <a:lstStyle/>
          <a:p>
            <a:pPr algn="l"/>
            <a:r>
              <a:rPr lang="en-US" dirty="0"/>
              <a:t>Its all about the data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46CAE7-7F37-4D20-9FA6-216EEB9C232C}"/>
              </a:ext>
            </a:extLst>
          </p:cNvPr>
          <p:cNvGrpSpPr/>
          <p:nvPr/>
        </p:nvGrpSpPr>
        <p:grpSpPr>
          <a:xfrm>
            <a:off x="1033200" y="950163"/>
            <a:ext cx="2284022" cy="838925"/>
            <a:chOff x="5431303" y="693653"/>
            <a:chExt cx="2504909" cy="838925"/>
          </a:xfrm>
        </p:grpSpPr>
        <p:pic>
          <p:nvPicPr>
            <p:cNvPr id="22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2E38BAF0-9C80-421B-87D0-1FEFD36FA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6421543" y="693653"/>
              <a:ext cx="1514669" cy="4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picture containing object, indoor&#10;&#10;Description generated with high confidence">
              <a:extLst>
                <a:ext uri="{FF2B5EF4-FFF2-40B4-BE49-F238E27FC236}">
                  <a16:creationId xmlns:a16="http://schemas.microsoft.com/office/drawing/2014/main" id="{ED24E53B-A33A-4483-81A3-D848399E1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303" y="800663"/>
              <a:ext cx="990238" cy="73191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148971" y="3417970"/>
            <a:ext cx="5444083" cy="2977572"/>
            <a:chOff x="3148971" y="3417970"/>
            <a:chExt cx="5444083" cy="2977572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54700443"/>
                </p:ext>
              </p:extLst>
            </p:nvPr>
          </p:nvGraphicFramePr>
          <p:xfrm>
            <a:off x="3148971" y="3417970"/>
            <a:ext cx="5444083" cy="29775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103A92-DEE2-4317-9CA0-A63539F1E934}"/>
                </a:ext>
              </a:extLst>
            </p:cNvPr>
            <p:cNvGrpSpPr/>
            <p:nvPr/>
          </p:nvGrpSpPr>
          <p:grpSpPr>
            <a:xfrm>
              <a:off x="7471064" y="4499265"/>
              <a:ext cx="990287" cy="755718"/>
              <a:chOff x="7952005" y="2890561"/>
              <a:chExt cx="846158" cy="589707"/>
            </a:xfrm>
          </p:grpSpPr>
          <p:pic>
            <p:nvPicPr>
              <p:cNvPr id="28" name="Picture 2" descr="C:\Users\Marc\AppData\Local\Temp\SNAGHTML3865dcc.PNG">
                <a:extLst>
                  <a:ext uri="{FF2B5EF4-FFF2-40B4-BE49-F238E27FC236}">
                    <a16:creationId xmlns:a16="http://schemas.microsoft.com/office/drawing/2014/main" id="{80E9F1F7-39EE-467F-B219-49032104F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305" y="2890561"/>
                <a:ext cx="676893" cy="58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8192F8-B7BC-47C8-8D1D-00F4FC80DA61}"/>
                  </a:ext>
                </a:extLst>
              </p:cNvPr>
              <p:cNvSpPr txBox="1"/>
              <p:nvPr/>
            </p:nvSpPr>
            <p:spPr>
              <a:xfrm>
                <a:off x="7952005" y="3068126"/>
                <a:ext cx="846158" cy="312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BuildingLink</a:t>
                </a:r>
                <a:br>
                  <a:rPr lang="en-US" sz="1000" b="1" dirty="0"/>
                </a:br>
                <a:r>
                  <a:rPr lang="en-US" sz="1000" b="1" dirty="0"/>
                  <a:t>Cube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A722B6A-FDBD-4212-99E5-F6DFC50D2AA4}"/>
              </a:ext>
            </a:extLst>
          </p:cNvPr>
          <p:cNvSpPr/>
          <p:nvPr/>
        </p:nvSpPr>
        <p:spPr>
          <a:xfrm>
            <a:off x="1936117" y="1403879"/>
            <a:ext cx="36722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BuildingLink Operational </a:t>
            </a:r>
            <a:r>
              <a:rPr lang="en-US" sz="1100" dirty="0" err="1"/>
              <a:t>Datastore</a:t>
            </a:r>
            <a:br>
              <a:rPr lang="en-US" sz="1100" dirty="0"/>
            </a:br>
            <a:r>
              <a:rPr lang="en-US" sz="1100" dirty="0"/>
              <a:t>SQL Server Agent for ETL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317A8-85DF-F444-AEF1-980935FE8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047964"/>
            <a:ext cx="7315200" cy="4743237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000" dirty="0"/>
              <a:t>BuildingLink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MgmtCompanyUser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PropertyEmployee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ProviderPerson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Resident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SystemAdmin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Unauthenticated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Models</a:t>
            </a:r>
          </a:p>
        </p:txBody>
      </p:sp>
      <p:grpSp>
        <p:nvGrpSpPr>
          <p:cNvPr id="285" name="Group 284"/>
          <p:cNvGrpSpPr/>
          <p:nvPr/>
        </p:nvGrpSpPr>
        <p:grpSpPr>
          <a:xfrm>
            <a:off x="3033646" y="914400"/>
            <a:ext cx="5195954" cy="4267994"/>
            <a:chOff x="3332484" y="874441"/>
            <a:chExt cx="5195954" cy="4267994"/>
          </a:xfrm>
        </p:grpSpPr>
        <p:pic>
          <p:nvPicPr>
            <p:cNvPr id="10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2E38BAF0-9C80-421B-87D0-1FEFD36FA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6991372" y="874441"/>
              <a:ext cx="1381103" cy="4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4" name="Group 283"/>
            <p:cNvGrpSpPr/>
            <p:nvPr/>
          </p:nvGrpSpPr>
          <p:grpSpPr>
            <a:xfrm>
              <a:off x="3332484" y="914400"/>
              <a:ext cx="5195954" cy="4228035"/>
              <a:chOff x="3332484" y="914400"/>
              <a:chExt cx="5195954" cy="4228035"/>
            </a:xfrm>
          </p:grpSpPr>
          <p:grpSp>
            <p:nvGrpSpPr>
              <p:cNvPr id="276" name="Group 275"/>
              <p:cNvGrpSpPr/>
              <p:nvPr/>
            </p:nvGrpSpPr>
            <p:grpSpPr>
              <a:xfrm>
                <a:off x="5155675" y="914400"/>
                <a:ext cx="2035263" cy="2130028"/>
                <a:chOff x="5155675" y="914400"/>
                <a:chExt cx="2035263" cy="213002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5473320" y="1512021"/>
                  <a:ext cx="1442821" cy="917355"/>
                  <a:chOff x="5622148" y="1696208"/>
                  <a:chExt cx="1442821" cy="917355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5622148" y="1850649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5774548" y="2003049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18" name="Picture 17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19" name="Picture 18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20" name="Picture 19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5926948" y="2155449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23" name="Picture 22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24" name="Picture 23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5923481" y="1860356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26" name="Picture 25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075881" y="2012756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30" name="Picture 29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31" name="Picture 30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32" name="Picture 31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228406" y="1854482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34" name="Picture 33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35" name="Picture 34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380931" y="1696208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38" name="Picture 37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39" name="Picture 38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40" name="Picture 39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533331" y="1848608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42" name="Picture 41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685731" y="2001008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46" name="Picture 45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F0068033-7D2E-4382-BA92-36084B048F4F}"/>
                      </a:ext>
                    </a:extLst>
                  </p:cNvPr>
                  <p:cNvGrpSpPr/>
                  <p:nvPr/>
                </p:nvGrpSpPr>
                <p:grpSpPr>
                  <a:xfrm>
                    <a:off x="6455119" y="2204494"/>
                    <a:ext cx="379238" cy="409069"/>
                    <a:chOff x="6970731" y="203037"/>
                    <a:chExt cx="379238" cy="409069"/>
                  </a:xfrm>
                </p:grpSpPr>
                <p:pic>
                  <p:nvPicPr>
                    <p:cNvPr id="50" name="Picture 49">
                      <a:extLst>
                        <a:ext uri="{FF2B5EF4-FFF2-40B4-BE49-F238E27FC236}">
                          <a16:creationId xmlns:a16="http://schemas.microsoft.com/office/drawing/2014/main" id="{06253E35-2E8C-4276-94F4-2A613FCA0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043493" y="203037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51" name="Picture 50">
                      <a:extLst>
                        <a:ext uri="{FF2B5EF4-FFF2-40B4-BE49-F238E27FC236}">
                          <a16:creationId xmlns:a16="http://schemas.microsoft.com/office/drawing/2014/main" id="{0EE88260-127D-4E8E-A1F4-E1B2AF3BE9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121398" y="383535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52" name="Picture 51">
                      <a:extLst>
                        <a:ext uri="{FF2B5EF4-FFF2-40B4-BE49-F238E27FC236}">
                          <a16:creationId xmlns:a16="http://schemas.microsoft.com/office/drawing/2014/main" id="{438C294A-DDF2-45A2-99DD-5606A438C6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970731" y="298622"/>
                      <a:ext cx="228571" cy="228571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</p:grpSp>
            <p:pic>
              <p:nvPicPr>
                <p:cNvPr id="11" name="Picture 10" descr="A picture containing object, indoor&#10;&#10;Description generated with high confidence">
                  <a:extLst>
                    <a:ext uri="{FF2B5EF4-FFF2-40B4-BE49-F238E27FC236}">
                      <a16:creationId xmlns:a16="http://schemas.microsoft.com/office/drawing/2014/main" id="{ED24E53B-A33A-4483-81A3-D848399E1E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0003" y="914400"/>
                  <a:ext cx="902917" cy="731915"/>
                </a:xfrm>
                <a:prstGeom prst="rect">
                  <a:avLst/>
                </a:prstGeom>
              </p:spPr>
            </p:pic>
            <p:sp>
              <p:nvSpPr>
                <p:cNvPr id="154" name="Manual Operation 153"/>
                <p:cNvSpPr/>
                <p:nvPr/>
              </p:nvSpPr>
              <p:spPr>
                <a:xfrm>
                  <a:off x="5155675" y="2344355"/>
                  <a:ext cx="2035263" cy="700073"/>
                </a:xfrm>
                <a:prstGeom prst="flowChartManualOperation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Multiple mode</a:t>
                  </a:r>
                  <a:r>
                    <a:rPr lang="en-US" sz="8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ls</a:t>
                  </a:r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3332484" y="4037511"/>
                <a:ext cx="5195954" cy="1104924"/>
                <a:chOff x="3332484" y="4037511"/>
                <a:chExt cx="5195954" cy="1104924"/>
              </a:xfrm>
            </p:grpSpPr>
            <p:grpSp>
              <p:nvGrpSpPr>
                <p:cNvPr id="280" name="Group 279"/>
                <p:cNvGrpSpPr/>
                <p:nvPr/>
              </p:nvGrpSpPr>
              <p:grpSpPr>
                <a:xfrm>
                  <a:off x="5015648" y="4037511"/>
                  <a:ext cx="897288" cy="1104924"/>
                  <a:chOff x="5015648" y="4037511"/>
                  <a:chExt cx="897288" cy="1104924"/>
                </a:xfrm>
              </p:grpSpPr>
              <p:pic>
                <p:nvPicPr>
                  <p:cNvPr id="5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34874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015648" y="4037511"/>
                    <a:ext cx="897288" cy="706753"/>
                    <a:chOff x="5622148" y="1696208"/>
                    <a:chExt cx="1442821" cy="917355"/>
                  </a:xfrm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2148" y="1850649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94" name="Picture 93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4548" y="2003049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89" name="Picture 88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90" name="Picture 89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26948" y="2155449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86" name="Picture 85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7" name="Picture 86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8" name="Picture 87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23481" y="1860356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83" name="Picture 82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4" name="Picture 83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5" name="Picture 84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5881" y="2012756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80" name="Picture 79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1" name="Picture 80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82" name="Picture 81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28406" y="1854482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77" name="Picture 76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8" name="Picture 77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9" name="Picture 78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0931" y="169620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6" name="Picture 75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3331" y="184860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71" name="Picture 70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2" name="Picture 71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85731" y="200100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68" name="Picture 67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69" name="Picture 68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70" name="Picture 69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5119" y="220449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65" name="Picture 64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66" name="Picture 65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67" name="Picture 66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  <p:grpSp>
              <p:nvGrpSpPr>
                <p:cNvPr id="279" name="Group 278"/>
                <p:cNvGrpSpPr/>
                <p:nvPr/>
              </p:nvGrpSpPr>
              <p:grpSpPr>
                <a:xfrm>
                  <a:off x="6036069" y="4182427"/>
                  <a:ext cx="676893" cy="960008"/>
                  <a:chOff x="6036069" y="4182427"/>
                  <a:chExt cx="676893" cy="960008"/>
                </a:xfrm>
              </p:grpSpPr>
              <p:pic>
                <p:nvPicPr>
                  <p:cNvPr id="8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6069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6125337" y="4182427"/>
                    <a:ext cx="505196" cy="561837"/>
                    <a:chOff x="5799669" y="2899424"/>
                    <a:chExt cx="680571" cy="704162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9669" y="30421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30" name="Picture 129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31" name="Picture 130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32" name="Picture 131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2069" y="31945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27" name="Picture 126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8" name="Picture 127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9" name="Picture 128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8602" y="28994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24" name="Picture 123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5" name="Picture 124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6" name="Picture 125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01002" y="30518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21" name="Picture 120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2" name="Picture 121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23" name="Picture 122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6937264" y="4361192"/>
                  <a:ext cx="676893" cy="781243"/>
                  <a:chOff x="6937264" y="4361192"/>
                  <a:chExt cx="676893" cy="781243"/>
                </a:xfrm>
              </p:grpSpPr>
              <p:pic>
                <p:nvPicPr>
                  <p:cNvPr id="6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37264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7067531" y="4361192"/>
                    <a:ext cx="378840" cy="383072"/>
                    <a:chOff x="5799669" y="2899424"/>
                    <a:chExt cx="680571" cy="704162"/>
                  </a:xfrm>
                </p:grpSpPr>
                <p:grpSp>
                  <p:nvGrpSpPr>
                    <p:cNvPr id="138" name="Group 137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9669" y="30421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51" name="Picture 150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52" name="Picture 151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53" name="Picture 152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39" name="Group 138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2069" y="31945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48" name="Picture 147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49" name="Picture 148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50" name="Picture 149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8602" y="28994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45" name="Picture 144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46" name="Picture 145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47" name="Picture 146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01002" y="30518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42" name="Picture 141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43" name="Picture 142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44" name="Picture 143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7825368" y="4108155"/>
                  <a:ext cx="703070" cy="1034280"/>
                  <a:chOff x="7825368" y="4108155"/>
                  <a:chExt cx="703070" cy="1034280"/>
                </a:xfrm>
              </p:grpSpPr>
              <p:pic>
                <p:nvPicPr>
                  <p:cNvPr id="7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38457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7825368" y="4108155"/>
                    <a:ext cx="703070" cy="636109"/>
                    <a:chOff x="8292190" y="2304518"/>
                    <a:chExt cx="989088" cy="917355"/>
                  </a:xfrm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92190" y="2621066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81" name="Picture 180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82" name="Picture 181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83" name="Picture 182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44715" y="2462792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78" name="Picture 177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9" name="Picture 178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80" name="Picture 179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62" name="Group 161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97240" y="230451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75" name="Picture 174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6" name="Picture 175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7" name="Picture 176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49640" y="245691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72" name="Picture 171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3" name="Picture 172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4" name="Picture 173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64" name="Group 163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02040" y="2609318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69" name="Picture 168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0" name="Picture 169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71" name="Picture 170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65" name="Group 164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71428" y="281280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166" name="Picture 165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67" name="Picture 166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168" name="Picture 167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  <p:grpSp>
              <p:nvGrpSpPr>
                <p:cNvPr id="282" name="Group 281"/>
                <p:cNvGrpSpPr/>
                <p:nvPr/>
              </p:nvGrpSpPr>
              <p:grpSpPr>
                <a:xfrm>
                  <a:off x="3332484" y="4361192"/>
                  <a:ext cx="676893" cy="781243"/>
                  <a:chOff x="3332484" y="4361192"/>
                  <a:chExt cx="676893" cy="781243"/>
                </a:xfrm>
              </p:grpSpPr>
              <p:pic>
                <p:nvPicPr>
                  <p:cNvPr id="9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2484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3481745" y="4361192"/>
                    <a:ext cx="378840" cy="383072"/>
                    <a:chOff x="5799669" y="2899424"/>
                    <a:chExt cx="680571" cy="704162"/>
                  </a:xfrm>
                </p:grpSpPr>
                <p:grpSp>
                  <p:nvGrpSpPr>
                    <p:cNvPr id="198" name="Group 197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9669" y="30421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11" name="Picture 210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12" name="Picture 211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13" name="Picture 212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199" name="Group 198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2069" y="3194517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08" name="Picture 207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09" name="Picture 208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10" name="Picture 209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200" name="Group 199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8602" y="28994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05" name="Picture 204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06" name="Picture 205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07" name="Picture 206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201" name="Group 200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01002" y="3051824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02" name="Picture 201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03" name="Picture 202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04" name="Picture 203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  <p:grpSp>
              <p:nvGrpSpPr>
                <p:cNvPr id="281" name="Group 280"/>
                <p:cNvGrpSpPr/>
                <p:nvPr/>
              </p:nvGrpSpPr>
              <p:grpSpPr>
                <a:xfrm>
                  <a:off x="4233679" y="4419303"/>
                  <a:ext cx="676893" cy="723132"/>
                  <a:chOff x="4233679" y="4419303"/>
                  <a:chExt cx="676893" cy="723132"/>
                </a:xfrm>
              </p:grpSpPr>
              <p:pic>
                <p:nvPicPr>
                  <p:cNvPr id="4" name="Picture 2" descr="C:\Users\Marc\AppData\Local\Temp\SNAGHTML3865dcc.PNG">
                    <a:extLst>
                      <a:ext uri="{FF2B5EF4-FFF2-40B4-BE49-F238E27FC236}">
                        <a16:creationId xmlns:a16="http://schemas.microsoft.com/office/drawing/2014/main" id="{80E9F1F7-39EE-467F-B219-49032104FA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33679" y="4552728"/>
                    <a:ext cx="676893" cy="589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4348225" y="4419303"/>
                    <a:ext cx="484793" cy="324961"/>
                    <a:chOff x="8169024" y="2249475"/>
                    <a:chExt cx="609850" cy="612555"/>
                  </a:xfrm>
                </p:grpSpPr>
                <p:grpSp>
                  <p:nvGrpSpPr>
                    <p:cNvPr id="223" name="Group 222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99636" y="2249475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28" name="Picture 227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29" name="Picture 228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30" name="Picture 229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  <p:grpSp>
                  <p:nvGrpSpPr>
                    <p:cNvPr id="224" name="Group 223">
                      <a:extLst>
                        <a:ext uri="{FF2B5EF4-FFF2-40B4-BE49-F238E27FC236}">
                          <a16:creationId xmlns:a16="http://schemas.microsoft.com/office/drawing/2014/main" id="{F0068033-7D2E-4382-BA92-36084B048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9024" y="2452961"/>
                      <a:ext cx="379238" cy="409069"/>
                      <a:chOff x="6970731" y="203037"/>
                      <a:chExt cx="379238" cy="409069"/>
                    </a:xfrm>
                  </p:grpSpPr>
                  <p:pic>
                    <p:nvPicPr>
                      <p:cNvPr id="225" name="Picture 224">
                        <a:extLst>
                          <a:ext uri="{FF2B5EF4-FFF2-40B4-BE49-F238E27FC236}">
                            <a16:creationId xmlns:a16="http://schemas.microsoft.com/office/drawing/2014/main" id="{06253E35-2E8C-4276-94F4-2A613FCA01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3493" y="203037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26" name="Picture 225">
                        <a:extLst>
                          <a:ext uri="{FF2B5EF4-FFF2-40B4-BE49-F238E27FC236}">
                            <a16:creationId xmlns:a16="http://schemas.microsoft.com/office/drawing/2014/main" id="{0EE88260-127D-4E8E-A1F4-E1B2AF3BE90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1398" y="383535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  <p:pic>
                    <p:nvPicPr>
                      <p:cNvPr id="227" name="Picture 226">
                        <a:extLst>
                          <a:ext uri="{FF2B5EF4-FFF2-40B4-BE49-F238E27FC236}">
                            <a16:creationId xmlns:a16="http://schemas.microsoft.com/office/drawing/2014/main" id="{438C294A-DDF2-45A2-99DD-5606A438C6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0731" y="298622"/>
                        <a:ext cx="228571" cy="2285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grpSp>
              </p:grpSp>
            </p:grpSp>
          </p:grpSp>
          <p:cxnSp>
            <p:nvCxnSpPr>
              <p:cNvPr id="258" name="Straight Arrow Connector 257"/>
              <p:cNvCxnSpPr>
                <a:stCxn id="154" idx="2"/>
              </p:cNvCxnSpPr>
              <p:nvPr/>
            </p:nvCxnSpPr>
            <p:spPr>
              <a:xfrm flipH="1">
                <a:off x="3730471" y="3044428"/>
                <a:ext cx="2442836" cy="1264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>
                <a:stCxn id="154" idx="2"/>
              </p:cNvCxnSpPr>
              <p:nvPr/>
            </p:nvCxnSpPr>
            <p:spPr>
              <a:xfrm flipH="1">
                <a:off x="4680239" y="3044428"/>
                <a:ext cx="1493068" cy="12486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154" idx="2"/>
              </p:cNvCxnSpPr>
              <p:nvPr/>
            </p:nvCxnSpPr>
            <p:spPr>
              <a:xfrm flipH="1">
                <a:off x="5644019" y="3044428"/>
                <a:ext cx="529288" cy="891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154" idx="2"/>
              </p:cNvCxnSpPr>
              <p:nvPr/>
            </p:nvCxnSpPr>
            <p:spPr>
              <a:xfrm>
                <a:off x="6173307" y="3044428"/>
                <a:ext cx="173081" cy="1026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>
                <a:stCxn id="154" idx="2"/>
              </p:cNvCxnSpPr>
              <p:nvPr/>
            </p:nvCxnSpPr>
            <p:spPr>
              <a:xfrm>
                <a:off x="6173307" y="3044428"/>
                <a:ext cx="1060435" cy="12057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>
                <a:stCxn id="154" idx="2"/>
              </p:cNvCxnSpPr>
              <p:nvPr/>
            </p:nvCxnSpPr>
            <p:spPr>
              <a:xfrm>
                <a:off x="6173307" y="3044428"/>
                <a:ext cx="1954593" cy="973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4C7223-F07A-3D44-B3EF-B5295EA94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inus 8">
            <a:extLst>
              <a:ext uri="{FF2B5EF4-FFF2-40B4-BE49-F238E27FC236}">
                <a16:creationId xmlns:a16="http://schemas.microsoft.com/office/drawing/2014/main" id="{3EBF1520-721B-0341-B995-8E7878559011}"/>
              </a:ext>
            </a:extLst>
          </p:cNvPr>
          <p:cNvSpPr/>
          <p:nvPr/>
        </p:nvSpPr>
        <p:spPr>
          <a:xfrm>
            <a:off x="5165764" y="2986707"/>
            <a:ext cx="1223157" cy="573912"/>
          </a:xfrm>
          <a:prstGeom prst="mathMinus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>
            <a:extLst>
              <a:ext uri="{FF2B5EF4-FFF2-40B4-BE49-F238E27FC236}">
                <a16:creationId xmlns:a16="http://schemas.microsoft.com/office/drawing/2014/main" id="{5576C8CE-37F8-A44C-A28F-232DE1F1420D}"/>
              </a:ext>
            </a:extLst>
          </p:cNvPr>
          <p:cNvSpPr/>
          <p:nvPr/>
        </p:nvSpPr>
        <p:spPr>
          <a:xfrm>
            <a:off x="2505693" y="2986707"/>
            <a:ext cx="1223157" cy="573912"/>
          </a:xfrm>
          <a:prstGeom prst="mathMinus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5FFCFE2D-BF17-6B48-B714-BA07950B4B3E}"/>
              </a:ext>
            </a:extLst>
          </p:cNvPr>
          <p:cNvSpPr/>
          <p:nvPr/>
        </p:nvSpPr>
        <p:spPr>
          <a:xfrm>
            <a:off x="2505694" y="1243013"/>
            <a:ext cx="1223157" cy="573912"/>
          </a:xfrm>
          <a:prstGeom prst="mathMinus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8622"/>
            <a:ext cx="8058150" cy="387178"/>
          </a:xfrm>
        </p:spPr>
        <p:txBody>
          <a:bodyPr/>
          <a:lstStyle/>
          <a:p>
            <a:r>
              <a:rPr lang="en-US" dirty="0"/>
              <a:t>Breaking Down a Model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842963"/>
            <a:ext cx="7772400" cy="24288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600" i="1" dirty="0">
                <a:solidFill>
                  <a:schemeClr val="tx1"/>
                </a:solidFill>
              </a:rPr>
              <a:t>PropertyEmployee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0887381"/>
              </p:ext>
            </p:extLst>
          </p:nvPr>
        </p:nvGraphicFramePr>
        <p:xfrm>
          <a:off x="457200" y="1243013"/>
          <a:ext cx="7887821" cy="426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25D84-21B7-074A-A88B-469AF3721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8622"/>
            <a:ext cx="8058150" cy="387178"/>
          </a:xfrm>
        </p:spPr>
        <p:txBody>
          <a:bodyPr/>
          <a:lstStyle/>
          <a:p>
            <a:r>
              <a:rPr lang="en-US" dirty="0"/>
              <a:t>Breaking Down a Model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842963"/>
            <a:ext cx="7772400" cy="24288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1600" i="1" dirty="0">
                <a:solidFill>
                  <a:schemeClr val="tx1"/>
                </a:solidFill>
              </a:rPr>
              <a:t>PropertyEmployee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CA9B2-9F7B-B542-97D2-5BE46999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550FCAD-2C87-784B-A2C1-6EFF24FFD3A6}"/>
              </a:ext>
            </a:extLst>
          </p:cNvPr>
          <p:cNvSpPr txBox="1">
            <a:spLocks/>
          </p:cNvSpPr>
          <p:nvPr/>
        </p:nvSpPr>
        <p:spPr>
          <a:xfrm>
            <a:off x="914399" y="1047964"/>
            <a:ext cx="7148945" cy="1576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000" dirty="0"/>
              <a:t>Source data is defined using SQL Views in a namespace associated with the model</a:t>
            </a:r>
          </a:p>
          <a:p>
            <a:pPr>
              <a:lnSpc>
                <a:spcPts val="3200"/>
              </a:lnSpc>
            </a:pPr>
            <a:endParaRPr lang="en-US" sz="2000" dirty="0"/>
          </a:p>
          <a:p>
            <a:pPr>
              <a:lnSpc>
                <a:spcPts val="32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6EC56-73EC-4646-B857-4FF1D9FE9A15}"/>
              </a:ext>
            </a:extLst>
          </p:cNvPr>
          <p:cNvSpPr txBox="1"/>
          <p:nvPr/>
        </p:nvSpPr>
        <p:spPr>
          <a:xfrm>
            <a:off x="611579" y="1943082"/>
            <a:ext cx="8188035" cy="380751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rgbClr val="C1031E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CREATE VIEW pem.[Model Security]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AS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SELECT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    [Property ID] = u.FacID,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    [Property Name] = p.FacName,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    [User ID] = u.userid,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FROM tblUser u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    INNER JOIN dbo.tblFacilities p ON u.FacID = </a:t>
            </a:r>
            <a:r>
              <a:rPr lang="en-US" sz="1200" dirty="0" err="1">
                <a:latin typeface="Lucida Sans Typewriter" panose="020B0509030504030204" pitchFamily="49" charset="77"/>
              </a:rPr>
              <a:t>p.FacID</a:t>
            </a:r>
            <a:endParaRPr lang="en-US" sz="1200" dirty="0">
              <a:latin typeface="Lucida Sans Typewriter" panose="020B0509030504030204" pitchFamily="49" charset="77"/>
            </a:endParaRP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    INNER JOIN </a:t>
            </a:r>
            <a:r>
              <a:rPr lang="en-US" sz="1200" dirty="0" err="1">
                <a:latin typeface="Lucida Sans Typewriter" panose="020B0509030504030204" pitchFamily="49" charset="77"/>
              </a:rPr>
              <a:t>dbo.UserSubType</a:t>
            </a:r>
            <a:r>
              <a:rPr lang="en-US" sz="1200" dirty="0">
                <a:latin typeface="Lucida Sans Typewriter" panose="020B0509030504030204" pitchFamily="49" charset="77"/>
              </a:rPr>
              <a:t> AS </a:t>
            </a:r>
            <a:r>
              <a:rPr lang="en-US" sz="1200" dirty="0" err="1">
                <a:latin typeface="Lucida Sans Typewriter" panose="020B0509030504030204" pitchFamily="49" charset="77"/>
              </a:rPr>
              <a:t>ust</a:t>
            </a:r>
            <a:r>
              <a:rPr lang="en-US" sz="1200" dirty="0">
                <a:latin typeface="Lucida Sans Typewriter" panose="020B0509030504030204" pitchFamily="49" charset="77"/>
              </a:rPr>
              <a:t> ON </a:t>
            </a:r>
            <a:r>
              <a:rPr lang="en-US" sz="1200" dirty="0" err="1">
                <a:latin typeface="Lucida Sans Typewriter" panose="020B0509030504030204" pitchFamily="49" charset="77"/>
              </a:rPr>
              <a:t>ust.Id</a:t>
            </a:r>
            <a:r>
              <a:rPr lang="en-US" sz="1200" dirty="0">
                <a:latin typeface="Lucida Sans Typewriter" panose="020B0509030504030204" pitchFamily="49" charset="77"/>
              </a:rPr>
              <a:t> = </a:t>
            </a:r>
            <a:r>
              <a:rPr lang="en-US" sz="1200" dirty="0" err="1">
                <a:latin typeface="Lucida Sans Typewriter" panose="020B0509030504030204" pitchFamily="49" charset="77"/>
              </a:rPr>
              <a:t>u.SubTypeId</a:t>
            </a:r>
            <a:endParaRPr lang="en-US" sz="1200" dirty="0">
              <a:latin typeface="Lucida Sans Typewriter" panose="020B0509030504030204" pitchFamily="49" charset="77"/>
            </a:endParaRP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WHERE </a:t>
            </a:r>
            <a:r>
              <a:rPr lang="en-US" sz="1200" dirty="0" err="1">
                <a:latin typeface="Lucida Sans Typewriter" panose="020B0509030504030204" pitchFamily="49" charset="77"/>
              </a:rPr>
              <a:t>u.delview</a:t>
            </a:r>
            <a:r>
              <a:rPr lang="en-US" sz="1200" dirty="0">
                <a:latin typeface="Lucida Sans Typewriter" panose="020B0509030504030204" pitchFamily="49" charset="77"/>
              </a:rPr>
              <a:t> = 0 AND </a:t>
            </a:r>
            <a:r>
              <a:rPr lang="en-US" sz="1200" dirty="0" err="1">
                <a:latin typeface="Lucida Sans Typewriter" panose="020B0509030504030204" pitchFamily="49" charset="77"/>
              </a:rPr>
              <a:t>u.useract</a:t>
            </a:r>
            <a:r>
              <a:rPr lang="en-US" sz="1200" dirty="0">
                <a:latin typeface="Lucida Sans Typewriter" panose="020B0509030504030204" pitchFamily="49" charset="77"/>
              </a:rPr>
              <a:t> = 1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AND ust.node.IsDescendantOf(CAST('/4/' AS HIERARCHYID)) = 1 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AND </a:t>
            </a:r>
            <a:r>
              <a:rPr lang="en-US" sz="1200" dirty="0" err="1">
                <a:latin typeface="Lucida Sans Typewriter" panose="020B0509030504030204" pitchFamily="49" charset="77"/>
              </a:rPr>
              <a:t>ust.Node.IsDescendantOf</a:t>
            </a:r>
            <a:r>
              <a:rPr lang="en-US" sz="1200" dirty="0">
                <a:latin typeface="Lucida Sans Typewriter" panose="020B0509030504030204" pitchFamily="49" charset="77"/>
              </a:rPr>
              <a:t>(CAST('/4/3/' AS HIERARCHYID)) = 0 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AND </a:t>
            </a:r>
            <a:r>
              <a:rPr lang="en-US" sz="1200" dirty="0" err="1">
                <a:latin typeface="Lucida Sans Typewriter" panose="020B0509030504030204" pitchFamily="49" charset="77"/>
              </a:rPr>
              <a:t>ust.Node.IsDescendantOf</a:t>
            </a:r>
            <a:r>
              <a:rPr lang="en-US" sz="1200" dirty="0">
                <a:latin typeface="Lucida Sans Typewriter" panose="020B0509030504030204" pitchFamily="49" charset="77"/>
              </a:rPr>
              <a:t>(CAST('/5/' AS HIERARCHYID)) = 0 </a:t>
            </a:r>
          </a:p>
          <a:p>
            <a:pPr>
              <a:lnSpc>
                <a:spcPct val="145000"/>
              </a:lnSpc>
            </a:pPr>
            <a:r>
              <a:rPr lang="en-US" sz="1200" dirty="0">
                <a:latin typeface="Lucida Sans Typewriter" panose="020B0509030504030204" pitchFamily="49" charset="77"/>
              </a:rPr>
              <a:t>    -- AND u.FacID IN(217,554,1263,2142,3889,4249)</a:t>
            </a:r>
          </a:p>
        </p:txBody>
      </p:sp>
    </p:spTree>
    <p:extLst>
      <p:ext uri="{BB962C8B-B14F-4D97-AF65-F5344CB8AC3E}">
        <p14:creationId xmlns:p14="http://schemas.microsoft.com/office/powerpoint/2010/main" val="41308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02290"/>
            <a:ext cx="7315200" cy="46889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Existing Customers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Vehicle to enhance data for product offerings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Fast path to make production data actionable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200" dirty="0"/>
              <a:t>Internal Operations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Enable executives to play with BuildingLink data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Data exploration, self service, non technical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New markets, potential ideas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Report(s): definition, generation, publication and distribution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Insights, embedded in the platform, embedded in email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Building Data As A Service (BDAAS)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 dirty="0"/>
              <a:t>Why (value drivers)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13617-69B6-4C3E-9283-0F54212CF5A7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DCA6E-A30A-A446-ACAC-944E4A7E9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8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/>
              <a:t>How (implementation)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18" y="279410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Data Integration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11E92-1446-7948-85CD-089ED5DCC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85DC5-6343-AC4C-B8F3-99EDCC2C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25" y="3847604"/>
            <a:ext cx="7541573" cy="1947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All workspace content is sourced at:</a:t>
            </a:r>
            <a:br>
              <a:rPr lang="en-US" sz="1200" dirty="0"/>
            </a:br>
            <a:r>
              <a:rPr lang="en-US" sz="1200" dirty="0">
                <a:hlinkClick r:id="rId3"/>
              </a:rPr>
              <a:t>https://tfs.buildinglink.com/tfs/BuildingLink/Default/_git/Analytics/PowerBI/Applications</a:t>
            </a:r>
            <a:endParaRPr lang="en-US" sz="1200" dirty="0"/>
          </a:p>
          <a:p>
            <a:pPr marL="0" indent="0">
              <a:buNone/>
            </a:pPr>
            <a:br>
              <a:rPr lang="en-US" sz="1200" dirty="0"/>
            </a:br>
            <a:r>
              <a:rPr lang="en-US" sz="1200" dirty="0"/>
              <a:t>Naming</a:t>
            </a:r>
          </a:p>
          <a:p>
            <a:pPr marL="0" indent="0">
              <a:buNone/>
            </a:pPr>
            <a:r>
              <a:rPr lang="en-US" sz="1200" dirty="0"/>
              <a:t>0000 reserved		0400 unassigned		0800 unassigned</a:t>
            </a:r>
          </a:p>
          <a:p>
            <a:pPr marL="0" indent="0">
              <a:buNone/>
            </a:pPr>
            <a:r>
              <a:rPr lang="en-US" sz="1200" dirty="0"/>
              <a:t>0100 ManagementCompanyUser	0500 Aware			0900 unassigned</a:t>
            </a:r>
          </a:p>
          <a:p>
            <a:pPr marL="0" indent="0">
              <a:buNone/>
            </a:pPr>
            <a:r>
              <a:rPr lang="en-US" sz="1200" dirty="0"/>
              <a:t>0200 BuildingLink Admin		0600 PropertyEmployee		1000 reserved</a:t>
            </a:r>
          </a:p>
          <a:p>
            <a:pPr marL="0" indent="0">
              <a:buNone/>
            </a:pPr>
            <a:r>
              <a:rPr lang="en-US" sz="1200" dirty="0"/>
              <a:t>0300 unassigned		0700 unassigned	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0" y="298622"/>
            <a:ext cx="8111589" cy="387178"/>
          </a:xfrm>
        </p:spPr>
        <p:txBody>
          <a:bodyPr/>
          <a:lstStyle/>
          <a:p>
            <a:r>
              <a:rPr lang="en-US" dirty="0"/>
              <a:t>BuildingLink Deployment Strategy with Power BI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8EE5CC-FA48-8C43-B9D4-5AEE5F4DA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164390"/>
              </p:ext>
            </p:extLst>
          </p:nvPr>
        </p:nvGraphicFramePr>
        <p:xfrm>
          <a:off x="1524000" y="1619663"/>
          <a:ext cx="6096000" cy="193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10B25-0C6F-D248-9066-B65A97AE199D}"/>
              </a:ext>
            </a:extLst>
          </p:cNvPr>
          <p:cNvSpPr txBox="1"/>
          <p:nvPr/>
        </p:nvSpPr>
        <p:spPr>
          <a:xfrm>
            <a:off x="1456587" y="1002733"/>
            <a:ext cx="6163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riya MN" pitchFamily="2" charset="0"/>
                <a:cs typeface="Oriya MN" pitchFamily="2" charset="0"/>
              </a:rPr>
              <a:t>Groups / Workspaces on the Power BI service </a:t>
            </a:r>
            <a:br>
              <a:rPr lang="en-US" dirty="0">
                <a:latin typeface="Oriya MN" pitchFamily="2" charset="0"/>
                <a:cs typeface="Oriya MN" pitchFamily="2" charset="0"/>
              </a:rPr>
            </a:br>
            <a:r>
              <a:rPr lang="en-US" sz="1200" dirty="0">
                <a:latin typeface="Oriya MN" pitchFamily="2" charset="0"/>
                <a:cs typeface="Oriya MN" pitchFamily="2" charset="0"/>
                <a:hlinkClick r:id="rId9"/>
              </a:rPr>
              <a:t>http://www.powerbi.com/</a:t>
            </a:r>
            <a:endParaRPr lang="en-US" dirty="0">
              <a:latin typeface="Oriya MN" pitchFamily="2" charset="0"/>
              <a:cs typeface="Oriya M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CB0C2-2121-894E-9518-B749A009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/>
              <a:t>How (implementation)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18" y="279410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Part 3: Tool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81B35-C6E4-7343-91F6-4C78B2BB5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11490"/>
            <a:ext cx="7886700" cy="387178"/>
          </a:xfrm>
        </p:spPr>
        <p:txBody>
          <a:bodyPr/>
          <a:lstStyle/>
          <a:p>
            <a:r>
              <a:rPr lang="en-US" dirty="0"/>
              <a:t>Introducing GenMod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69870" y="1657350"/>
            <a:ext cx="8631438" cy="413385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ts val="3200"/>
              </a:lnSpc>
            </a:pPr>
            <a:r>
              <a:rPr lang="en-US" sz="1800" dirty="0"/>
              <a:t>Node based extensible </a:t>
            </a:r>
            <a:r>
              <a:rPr lang="mr-IN" sz="1800" dirty="0"/>
              <a:t>–</a:t>
            </a:r>
            <a:r>
              <a:rPr lang="en-US" sz="1800" dirty="0"/>
              <a:t> expandable</a:t>
            </a:r>
          </a:p>
          <a:p>
            <a:pPr marL="342900" lvl="1" indent="-342900">
              <a:lnSpc>
                <a:spcPts val="3200"/>
              </a:lnSpc>
            </a:pPr>
            <a:r>
              <a:rPr lang="en-US" sz="1800" dirty="0"/>
              <a:t>Generate, Build and Deploy</a:t>
            </a:r>
          </a:p>
          <a:p>
            <a:pPr marL="342900" lvl="1" indent="-342900">
              <a:lnSpc>
                <a:spcPts val="3200"/>
              </a:lnSpc>
            </a:pPr>
            <a:r>
              <a:rPr lang="en-US" sz="1800" dirty="0"/>
              <a:t>Scriptable CLI by design</a:t>
            </a:r>
          </a:p>
          <a:p>
            <a:pPr marL="342900" lvl="1" indent="-342900">
              <a:lnSpc>
                <a:spcPts val="3200"/>
              </a:lnSpc>
            </a:pPr>
            <a:r>
              <a:rPr lang="en-US" sz="1800" dirty="0"/>
              <a:t>Sources: </a:t>
            </a:r>
            <a:r>
              <a:rPr lang="en-US" sz="1800" dirty="0" err="1"/>
              <a:t>sql</a:t>
            </a:r>
            <a:r>
              <a:rPr lang="en-US" sz="1800" dirty="0"/>
              <a:t>, csv, and </a:t>
            </a:r>
            <a:r>
              <a:rPr lang="en-US" sz="1800" dirty="0" err="1"/>
              <a:t>json</a:t>
            </a:r>
            <a:endParaRPr lang="en-US" sz="1800" dirty="0"/>
          </a:p>
          <a:p>
            <a:pPr marL="342900" lvl="1" indent="-342900">
              <a:lnSpc>
                <a:spcPts val="3200"/>
              </a:lnSpc>
            </a:pPr>
            <a:r>
              <a:rPr lang="en-US" sz="1800" dirty="0"/>
              <a:t>Targets: </a:t>
            </a:r>
            <a:r>
              <a:rPr lang="en-US" sz="1800" dirty="0" err="1"/>
              <a:t>bim</a:t>
            </a:r>
            <a:r>
              <a:rPr lang="en-US" sz="1800" dirty="0"/>
              <a:t>, </a:t>
            </a:r>
            <a:r>
              <a:rPr lang="en-US" sz="1800" dirty="0" err="1"/>
              <a:t>smproj</a:t>
            </a:r>
            <a:r>
              <a:rPr lang="en-US" sz="1800" dirty="0"/>
              <a:t>, views</a:t>
            </a:r>
          </a:p>
          <a:p>
            <a:pPr lvl="1">
              <a:lnSpc>
                <a:spcPts val="3200"/>
              </a:lnSpc>
            </a:pPr>
            <a:endParaRPr lang="en-US" sz="1800" dirty="0"/>
          </a:p>
          <a:p>
            <a:pPr lvl="1">
              <a:lnSpc>
                <a:spcPts val="3200"/>
              </a:lnSpc>
            </a:pPr>
            <a:endParaRPr lang="en-US" sz="1800" dirty="0"/>
          </a:p>
          <a:p>
            <a:pPr lvl="1">
              <a:lnSpc>
                <a:spcPts val="3200"/>
              </a:lnSpc>
            </a:pP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282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 Model Maintenance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3513B-AF21-024D-B81B-211904B95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89" y="1386149"/>
            <a:ext cx="4232600" cy="3055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83377-E6FB-D04A-BCA8-CADEB690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12DDB91-C010-DB42-95D3-3EB66C7A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56" y="2896687"/>
            <a:ext cx="1314244" cy="869720"/>
          </a:xfrm>
          <a:prstGeom prst="round2DiagRect">
            <a:avLst>
              <a:gd name="adj1" fmla="val 16667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B33A8E-8326-5C48-8D50-7722FEBE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30" y="2454975"/>
            <a:ext cx="1503562" cy="872437"/>
          </a:xfrm>
          <a:prstGeom prst="round2DiagRect">
            <a:avLst>
              <a:gd name="adj1" fmla="val 16667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9C34F-32AF-CE4F-877B-37E1C677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74" y="2291939"/>
            <a:ext cx="1314244" cy="869720"/>
          </a:xfrm>
          <a:prstGeom prst="round2DiagRect">
            <a:avLst>
              <a:gd name="adj1" fmla="val 16667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Editing text files should be super easy</a:t>
            </a:r>
          </a:p>
          <a:p>
            <a:r>
              <a:rPr lang="en-US" sz="1800" dirty="0"/>
              <a:t>Enabling a clean CI / CD flow is a first class goal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GenMod</a:t>
            </a:r>
            <a:r>
              <a:rPr lang="en-US" dirty="0"/>
              <a:t> Design Principles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93656914"/>
              </p:ext>
            </p:extLst>
          </p:nvPr>
        </p:nvGraphicFramePr>
        <p:xfrm>
          <a:off x="4572000" y="2919799"/>
          <a:ext cx="3218955" cy="321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B55E682-AC9F-854A-B04D-EDA1277B8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83" y="2202107"/>
            <a:ext cx="2120083" cy="2873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EF2E4B-12D4-3C47-B1DA-EDD3491531DA}"/>
              </a:ext>
            </a:extLst>
          </p:cNvPr>
          <p:cNvSpPr txBox="1"/>
          <p:nvPr/>
        </p:nvSpPr>
        <p:spPr>
          <a:xfrm>
            <a:off x="4465862" y="4367748"/>
            <a:ext cx="3324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Grind-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em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up and out pops your model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733011-1AA3-1049-BC71-6A491D11B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5824" y="3252151"/>
            <a:ext cx="996949" cy="783318"/>
          </a:xfrm>
          <a:prstGeom prst="round2DiagRect">
            <a:avLst>
              <a:gd name="adj1" fmla="val 16667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C:\Users\Marc\AppData\Local\Temp\SNAGHTML3865dcc.PNG">
            <a:extLst>
              <a:ext uri="{FF2B5EF4-FFF2-40B4-BE49-F238E27FC236}">
                <a16:creationId xmlns:a16="http://schemas.microsoft.com/office/drawing/2014/main" id="{81A3F719-3AF3-8548-8AFB-107A9E4E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97" y="5126385"/>
            <a:ext cx="1341070" cy="11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2278-1818-6F4B-98E1-D0AB3AEDC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DAD1E3-0E61-3E48-BBF5-B9B084BD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985653"/>
            <a:ext cx="3992833" cy="4542692"/>
          </a:xfrm>
        </p:spPr>
        <p:txBody>
          <a:bodyPr>
            <a:normAutofit/>
          </a:bodyPr>
          <a:lstStyle/>
          <a:p>
            <a:r>
              <a:rPr lang="en-US" sz="2400" dirty="0" err="1"/>
              <a:t>package.json</a:t>
            </a:r>
            <a:endParaRPr lang="en-US" sz="2400" dirty="0"/>
          </a:p>
          <a:p>
            <a:pPr lvl="1"/>
            <a:r>
              <a:rPr lang="en-US" sz="1600" dirty="0"/>
              <a:t>name on disk and in database</a:t>
            </a:r>
          </a:p>
          <a:p>
            <a:pPr lvl="1"/>
            <a:r>
              <a:rPr lang="en-US" sz="1600" dirty="0"/>
              <a:t>view namespace</a:t>
            </a:r>
          </a:p>
          <a:p>
            <a:pPr lvl="1"/>
            <a:r>
              <a:rPr lang="en-US" sz="1600" dirty="0"/>
              <a:t>views included</a:t>
            </a:r>
          </a:p>
          <a:p>
            <a:pPr lvl="1"/>
            <a:r>
              <a:rPr lang="en-US" sz="1600" dirty="0"/>
              <a:t>perspectives</a:t>
            </a:r>
          </a:p>
          <a:p>
            <a:pPr lvl="1"/>
            <a:endParaRPr lang="en-US" sz="1600" dirty="0"/>
          </a:p>
          <a:p>
            <a:r>
              <a:rPr lang="en-US" sz="2400" dirty="0"/>
              <a:t>_</a:t>
            </a:r>
            <a:r>
              <a:rPr lang="en-US" sz="2400" dirty="0" err="1"/>
              <a:t>relations.csv</a:t>
            </a:r>
            <a:endParaRPr lang="en-US" sz="2400" dirty="0"/>
          </a:p>
          <a:p>
            <a:pPr lvl="1"/>
            <a:r>
              <a:rPr lang="en-US" sz="1600" dirty="0"/>
              <a:t>flags, tables, columns</a:t>
            </a:r>
          </a:p>
          <a:p>
            <a:pPr lvl="1"/>
            <a:r>
              <a:rPr lang="en-US" sz="1100" dirty="0" err="1"/>
              <a:t>h+u+k+n</a:t>
            </a:r>
            <a:r>
              <a:rPr lang="en-US" sz="1600" dirty="0"/>
              <a:t>,   </a:t>
            </a:r>
            <a:r>
              <a:rPr lang="en-US" sz="1600" dirty="0" err="1"/>
              <a:t>table:table</a:t>
            </a:r>
            <a:r>
              <a:rPr lang="en-US" sz="1600" dirty="0"/>
              <a:t>,  field[:field]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_</a:t>
            </a:r>
            <a:r>
              <a:rPr lang="en-US" sz="2400" dirty="0" err="1"/>
              <a:t>fields.csv</a:t>
            </a:r>
            <a:endParaRPr lang="en-US" sz="2400" dirty="0"/>
          </a:p>
          <a:p>
            <a:pPr lvl="1"/>
            <a:r>
              <a:rPr lang="en-US" sz="1600" dirty="0"/>
              <a:t>view, field, description</a:t>
            </a:r>
          </a:p>
          <a:p>
            <a:pPr lvl="1"/>
            <a:r>
              <a:rPr lang="en-US" sz="1600" dirty="0"/>
              <a:t>single location for all descriptions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GenMod</a:t>
            </a:r>
            <a:r>
              <a:rPr lang="en-US" dirty="0"/>
              <a:t> – Model Configuration 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8995BA-60EE-8E47-9553-15087291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21" y="1531946"/>
            <a:ext cx="2222834" cy="35275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E4CBE-3F9A-5B4E-A2B0-5E8179589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GenMod</a:t>
            </a:r>
            <a:r>
              <a:rPr lang="en-US" dirty="0"/>
              <a:t> – Model Component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35A72-BA45-D946-85F8-77D5E795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61689"/>
            <a:ext cx="1508908" cy="1020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5FAB1-78B1-F144-9850-4BA3D3E5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33" y="1161689"/>
            <a:ext cx="3177334" cy="1379632"/>
          </a:xfrm>
          <a:prstGeom prst="rect">
            <a:avLst/>
          </a:prstGeom>
          <a:ln w="15875">
            <a:solidFill>
              <a:schemeClr val="tx2">
                <a:alpha val="6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8C8E4-B7A5-EE4C-B4B4-28CCE642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69" y="3135849"/>
            <a:ext cx="5000489" cy="250667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FAAB9-C668-8546-8146-DBCB3B8AD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206" y="2221582"/>
            <a:ext cx="3670467" cy="26931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B94A-7C93-1B4E-91FA-D48962BB6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2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11490"/>
            <a:ext cx="7886700" cy="387178"/>
          </a:xfrm>
        </p:spPr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DeMod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69870" y="1266752"/>
            <a:ext cx="8377088" cy="379854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ts val="3200"/>
              </a:lnSpc>
            </a:pPr>
            <a:r>
              <a:rPr lang="en-US" sz="1800" dirty="0"/>
              <a:t>Opposite of </a:t>
            </a:r>
            <a:r>
              <a:rPr lang="en-US" sz="1800" dirty="0" err="1"/>
              <a:t>Genmod</a:t>
            </a:r>
            <a:endParaRPr lang="en-US" sz="1800" dirty="0"/>
          </a:p>
          <a:p>
            <a:pPr marL="342900" lvl="1" indent="-342900">
              <a:lnSpc>
                <a:spcPts val="3200"/>
              </a:lnSpc>
            </a:pPr>
            <a:r>
              <a:rPr lang="en-US" sz="1800" dirty="0"/>
              <a:t>Used to deconstruct and existing model to its source components</a:t>
            </a:r>
          </a:p>
          <a:p>
            <a:pPr lvl="1">
              <a:lnSpc>
                <a:spcPts val="3200"/>
              </a:lnSpc>
            </a:pP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282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Model </a:t>
            </a:r>
            <a:r>
              <a:rPr lang="en-US" i="1" dirty="0" err="1"/>
              <a:t>Decompiler</a:t>
            </a:r>
            <a:r>
              <a:rPr lang="en-US" i="1" dirty="0"/>
              <a:t>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C21B2-DBE8-144A-8614-0852DB9F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29" y="2600826"/>
            <a:ext cx="4165600" cy="2247900"/>
          </a:xfrm>
          <a:prstGeom prst="rect">
            <a:avLst/>
          </a:prstGeom>
          <a:ln w="41275" cap="sq">
            <a:solidFill>
              <a:schemeClr val="tx2">
                <a:alpha val="48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86F24-BDDC-3B48-A88C-121C07E4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9A3AFA-64CC-FA4B-98BF-C6758CD3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23400"/>
            <a:ext cx="7315200" cy="4667801"/>
          </a:xfrm>
        </p:spPr>
        <p:txBody>
          <a:bodyPr>
            <a:normAutofit/>
          </a:bodyPr>
          <a:lstStyle/>
          <a:p>
            <a:r>
              <a:rPr lang="en-US" sz="1800" dirty="0"/>
              <a:t>Use Case – save images generated by Power BI for Email</a:t>
            </a:r>
          </a:p>
          <a:p>
            <a:r>
              <a:rPr lang="en-US" sz="1800" dirty="0"/>
              <a:t>Dependent tools selected:</a:t>
            </a:r>
          </a:p>
          <a:p>
            <a:pPr lvl="1"/>
            <a:r>
              <a:rPr lang="en-US" sz="1200" dirty="0">
                <a:hlinkClick r:id="rId2"/>
              </a:rPr>
              <a:t>PhantomJS</a:t>
            </a:r>
            <a:r>
              <a:rPr lang="en-US" sz="1200" dirty="0"/>
              <a:t>  a headless </a:t>
            </a:r>
            <a:r>
              <a:rPr lang="en-US" sz="1200" dirty="0" err="1"/>
              <a:t>WebKit</a:t>
            </a:r>
            <a:r>
              <a:rPr lang="en-US" sz="1200" dirty="0"/>
              <a:t> scriptable browser with a JavaScript API</a:t>
            </a:r>
          </a:p>
          <a:p>
            <a:pPr lvl="1"/>
            <a:r>
              <a:rPr lang="en-US" sz="1400" dirty="0">
                <a:hlinkClick r:id="rId3" tooltip="http://casperjs.org/"/>
              </a:rPr>
              <a:t>casperjs</a:t>
            </a:r>
            <a:r>
              <a:rPr lang="en-US" sz="1400" dirty="0"/>
              <a:t> navigation, scripting &amp; testing on top of </a:t>
            </a:r>
            <a:r>
              <a:rPr lang="en-US" sz="1400" dirty="0" err="1"/>
              <a:t>PhantomJS</a:t>
            </a:r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Imagerunner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731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Image Extraction Tool                                    </a:t>
            </a:r>
            <a:r>
              <a:rPr lang="en-US" sz="1400" i="1" dirty="0"/>
              <a:t>                         </a:t>
            </a:r>
            <a:r>
              <a:rPr lang="en-US" sz="1400" i="1" dirty="0">
                <a:solidFill>
                  <a:srgbClr val="C00000"/>
                </a:solidFill>
              </a:rPr>
              <a:t>$/</a:t>
            </a:r>
            <a:r>
              <a:rPr lang="en-US" sz="1400" dirty="0">
                <a:solidFill>
                  <a:srgbClr val="C00000"/>
                </a:solidFill>
              </a:rPr>
              <a:t>Analytics/</a:t>
            </a:r>
            <a:r>
              <a:rPr lang="en-US" sz="1400" dirty="0" err="1">
                <a:solidFill>
                  <a:srgbClr val="C00000"/>
                </a:solidFill>
              </a:rPr>
              <a:t>PowerBI</a:t>
            </a:r>
            <a:r>
              <a:rPr lang="en-US" sz="1400" dirty="0">
                <a:solidFill>
                  <a:srgbClr val="C00000"/>
                </a:solidFill>
              </a:rPr>
              <a:t>/scripts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BF18C-26CA-2F49-A208-8A63A87A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79" y="2558316"/>
            <a:ext cx="4914733" cy="32328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alpha val="34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A7796-0320-0247-8512-80D597D4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Imagerunner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731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Fitness Center                                    </a:t>
            </a:r>
            <a:r>
              <a:rPr lang="en-US" sz="1400" i="1" dirty="0"/>
              <a:t>                         </a:t>
            </a:r>
            <a:r>
              <a:rPr lang="en-US" sz="1400" i="1" dirty="0">
                <a:solidFill>
                  <a:srgbClr val="C00000"/>
                </a:solidFill>
              </a:rPr>
              <a:t>$/</a:t>
            </a:r>
            <a:r>
              <a:rPr lang="en-US" sz="1400" dirty="0">
                <a:solidFill>
                  <a:srgbClr val="C00000"/>
                </a:solidFill>
              </a:rPr>
              <a:t>Analytics/</a:t>
            </a:r>
            <a:r>
              <a:rPr lang="en-US" sz="1400" dirty="0" err="1">
                <a:solidFill>
                  <a:srgbClr val="C00000"/>
                </a:solidFill>
              </a:rPr>
              <a:t>PowerBI</a:t>
            </a:r>
            <a:r>
              <a:rPr lang="en-US" sz="1400" dirty="0">
                <a:solidFill>
                  <a:srgbClr val="C00000"/>
                </a:solidFill>
              </a:rPr>
              <a:t>/scripts/fitness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46BCF1-CF59-8E43-A0A3-51D4ED1B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56847"/>
            <a:ext cx="4687858" cy="1757947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E8D16E-4DC3-F345-882A-4B7433F0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676" y="2356848"/>
            <a:ext cx="3086100" cy="2336800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14E887-33EA-CC40-B8E2-30FCE79546C7}"/>
              </a:ext>
            </a:extLst>
          </p:cNvPr>
          <p:cNvSpPr txBox="1"/>
          <p:nvPr/>
        </p:nvSpPr>
        <p:spPr>
          <a:xfrm>
            <a:off x="628650" y="1089266"/>
            <a:ext cx="804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</a:t>
            </a:r>
            <a:r>
              <a:rPr lang="en-US" dirty="0" err="1"/>
              <a:t>imagerunner</a:t>
            </a:r>
            <a:r>
              <a:rPr lang="en-US" dirty="0"/>
              <a:t>  refresh                             </a:t>
            </a:r>
            <a:r>
              <a:rPr lang="en-US" sz="1400" i="1" dirty="0"/>
              <a:t>turns runner.sql into runner.json </a:t>
            </a:r>
            <a:br>
              <a:rPr lang="en-US" sz="1400" i="1" dirty="0"/>
            </a:br>
            <a:r>
              <a:rPr lang="en-US" sz="1400" i="1" dirty="0"/>
              <a:t>				configuration in </a:t>
            </a:r>
            <a:r>
              <a:rPr lang="en-US" sz="1400" i="1" dirty="0" err="1"/>
              <a:t>package.json</a:t>
            </a:r>
            <a:endParaRPr lang="en-US"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34E86-7231-104D-BAF2-69DC915BCBDB}"/>
              </a:ext>
            </a:extLst>
          </p:cNvPr>
          <p:cNvSpPr txBox="1"/>
          <p:nvPr/>
        </p:nvSpPr>
        <p:spPr>
          <a:xfrm>
            <a:off x="541421" y="2021650"/>
            <a:ext cx="194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runner.sql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352D0-5DFC-B44D-B17E-60F98413663A}"/>
              </a:ext>
            </a:extLst>
          </p:cNvPr>
          <p:cNvSpPr txBox="1"/>
          <p:nvPr/>
        </p:nvSpPr>
        <p:spPr>
          <a:xfrm>
            <a:off x="5591676" y="1957228"/>
            <a:ext cx="194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runner.json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CB7E8-45C8-F04C-940B-C24A6E739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869796"/>
            <a:ext cx="7315200" cy="49214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Multidimensional Tabular Data Models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BuildingLink (Internal use only, The whole shebang!)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Consumer Based ( customer specific, managing agent, building 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Provider Specific ( app orientated, module based - insurance, pets, etc. 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Publically Consumable ( anonymized, sanitized, data nuggets 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DataLink Analytic API’s ( 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Data Governance )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Authentication (OAuth2 with BuildingLink Identity Services)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Authorization (Control thru the BuildingLink API)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Technical Bits as the Glue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BuildingLink! Connector for Microsoft Power BI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Embedded Content / Analytic Mashups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Analytic Reporting Subscription, (BDAAS)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/>
              <a:t>What (content)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311CF-88DA-402F-98C6-88EA6B03351C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A4E3C-A7C1-9F43-8DAA-03AA729A0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3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Imagerunner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731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Fitness Center                                    </a:t>
            </a:r>
            <a:r>
              <a:rPr lang="en-US" sz="1400" i="1" dirty="0"/>
              <a:t>            </a:t>
            </a:r>
            <a:r>
              <a:rPr lang="en-US" sz="1400" i="1" dirty="0">
                <a:solidFill>
                  <a:srgbClr val="C00000"/>
                </a:solidFill>
              </a:rPr>
              <a:t>$/</a:t>
            </a:r>
            <a:r>
              <a:rPr lang="en-US" sz="1400" dirty="0">
                <a:solidFill>
                  <a:srgbClr val="C00000"/>
                </a:solidFill>
              </a:rPr>
              <a:t>Analytics/</a:t>
            </a:r>
            <a:r>
              <a:rPr lang="en-US" sz="1400" dirty="0" err="1">
                <a:solidFill>
                  <a:srgbClr val="C00000"/>
                </a:solidFill>
              </a:rPr>
              <a:t>PowerBI</a:t>
            </a:r>
            <a:r>
              <a:rPr lang="en-US" sz="1400" dirty="0">
                <a:solidFill>
                  <a:srgbClr val="C00000"/>
                </a:solidFill>
              </a:rPr>
              <a:t>/scripts/fitness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4E887-33EA-CC40-B8E2-30FCE79546C7}"/>
              </a:ext>
            </a:extLst>
          </p:cNvPr>
          <p:cNvSpPr txBox="1"/>
          <p:nvPr/>
        </p:nvSpPr>
        <p:spPr>
          <a:xfrm>
            <a:off x="628650" y="1089266"/>
            <a:ext cx="804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</a:t>
            </a:r>
            <a:r>
              <a:rPr lang="en-US" dirty="0" err="1"/>
              <a:t>imagerunner</a:t>
            </a:r>
            <a:r>
              <a:rPr lang="en-US" dirty="0"/>
              <a:t>  remap                                     </a:t>
            </a:r>
            <a:r>
              <a:rPr lang="en-US" sz="1400" i="1" dirty="0"/>
              <a:t>turns runner.json into </a:t>
            </a:r>
            <a:r>
              <a:rPr lang="en-US" sz="1400" i="1" dirty="0" err="1"/>
              <a:t>fitmap.js</a:t>
            </a:r>
            <a:endParaRPr lang="en-US" sz="14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867C56-91EC-AD46-86D1-783299DAA50E}"/>
              </a:ext>
            </a:extLst>
          </p:cNvPr>
          <p:cNvGrpSpPr/>
          <p:nvPr/>
        </p:nvGrpSpPr>
        <p:grpSpPr>
          <a:xfrm>
            <a:off x="628649" y="1827930"/>
            <a:ext cx="3422489" cy="3021862"/>
            <a:chOff x="5591676" y="1957228"/>
            <a:chExt cx="3086100" cy="27364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E8D16E-4DC3-F345-882A-4B7433F0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1676" y="2356848"/>
              <a:ext cx="3086100" cy="2336800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1352D0-5DFC-B44D-B17E-60F98413663A}"/>
                </a:ext>
              </a:extLst>
            </p:cNvPr>
            <p:cNvSpPr txBox="1"/>
            <p:nvPr/>
          </p:nvSpPr>
          <p:spPr>
            <a:xfrm>
              <a:off x="5591676" y="1957228"/>
              <a:ext cx="1949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runner.json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44BC3-9498-FB45-922B-4C26B14ED73A}"/>
              </a:ext>
            </a:extLst>
          </p:cNvPr>
          <p:cNvGrpSpPr/>
          <p:nvPr/>
        </p:nvGrpSpPr>
        <p:grpSpPr>
          <a:xfrm>
            <a:off x="4643561" y="1827058"/>
            <a:ext cx="3405048" cy="3022733"/>
            <a:chOff x="4643561" y="1827058"/>
            <a:chExt cx="3405048" cy="30227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734E86-7231-104D-BAF2-69DC915BCBDB}"/>
                </a:ext>
              </a:extLst>
            </p:cNvPr>
            <p:cNvSpPr txBox="1"/>
            <p:nvPr/>
          </p:nvSpPr>
          <p:spPr>
            <a:xfrm>
              <a:off x="4653213" y="1827058"/>
              <a:ext cx="1949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fitmap.js</a:t>
              </a:r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CBE7AC-BE72-D54D-ADFC-48CCA335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561" y="2216738"/>
              <a:ext cx="3405048" cy="2633053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  <a:alpha val="84000"/>
                </a:schemeClr>
              </a:solidFill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440E8-58DA-7841-8B97-A4E6C0173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Imagerunner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731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Fitness Center                                    </a:t>
            </a:r>
            <a:r>
              <a:rPr lang="en-US" sz="1400" i="1" dirty="0"/>
              <a:t>            </a:t>
            </a:r>
            <a:r>
              <a:rPr lang="en-US" sz="1400" i="1" dirty="0">
                <a:solidFill>
                  <a:srgbClr val="C00000"/>
                </a:solidFill>
              </a:rPr>
              <a:t>$/</a:t>
            </a:r>
            <a:r>
              <a:rPr lang="en-US" sz="1400" dirty="0">
                <a:solidFill>
                  <a:srgbClr val="C00000"/>
                </a:solidFill>
              </a:rPr>
              <a:t>Analytics/</a:t>
            </a:r>
            <a:r>
              <a:rPr lang="en-US" sz="1400" dirty="0" err="1">
                <a:solidFill>
                  <a:srgbClr val="C00000"/>
                </a:solidFill>
              </a:rPr>
              <a:t>PowerBI</a:t>
            </a:r>
            <a:r>
              <a:rPr lang="en-US" sz="1400" dirty="0">
                <a:solidFill>
                  <a:srgbClr val="C00000"/>
                </a:solidFill>
              </a:rPr>
              <a:t>/scripts/fitness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4E887-33EA-CC40-B8E2-30FCE79546C7}"/>
              </a:ext>
            </a:extLst>
          </p:cNvPr>
          <p:cNvSpPr txBox="1"/>
          <p:nvPr/>
        </p:nvSpPr>
        <p:spPr>
          <a:xfrm>
            <a:off x="628650" y="1424932"/>
            <a:ext cx="478830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ndale Mono" panose="020B0509000000000004" pitchFamily="49" charset="0"/>
              </a:rPr>
              <a:t>quasar-3:fitness$ </a:t>
            </a:r>
            <a:r>
              <a:rPr lang="en-US" sz="1100" dirty="0" err="1">
                <a:latin typeface="Andale Mono" panose="020B0509000000000004" pitchFamily="49" charset="0"/>
              </a:rPr>
              <a:t>imagerunner</a:t>
            </a:r>
            <a:r>
              <a:rPr lang="en-US" sz="1100" dirty="0">
                <a:latin typeface="Andale Mono" panose="020B0509000000000004" pitchFamily="49" charset="0"/>
              </a:rPr>
              <a:t> refresh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Wednesday, April 18th 2018, 7:20:39 pm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saving runner.json</a:t>
            </a:r>
          </a:p>
          <a:p>
            <a:endParaRPr lang="en-US" sz="1100" dirty="0">
              <a:latin typeface="Andale Mono" panose="020B0509000000000004" pitchFamily="49" charset="0"/>
            </a:endParaRPr>
          </a:p>
          <a:p>
            <a:endParaRPr lang="en-US" sz="1100" dirty="0">
              <a:latin typeface="Andale Mono" panose="020B0509000000000004" pitchFamily="49" charset="0"/>
            </a:endParaRPr>
          </a:p>
          <a:p>
            <a:r>
              <a:rPr lang="en-US" sz="1100" dirty="0">
                <a:latin typeface="Andale Mono" panose="020B0509000000000004" pitchFamily="49" charset="0"/>
              </a:rPr>
              <a:t>quasar-3:fitness$ </a:t>
            </a:r>
            <a:r>
              <a:rPr lang="en-US" sz="1100" dirty="0" err="1">
                <a:latin typeface="Andale Mono" panose="020B0509000000000004" pitchFamily="49" charset="0"/>
              </a:rPr>
              <a:t>imagerunner</a:t>
            </a:r>
            <a:r>
              <a:rPr lang="en-US" sz="1100" dirty="0">
                <a:latin typeface="Andale Mono" panose="020B0509000000000004" pitchFamily="49" charset="0"/>
              </a:rPr>
              <a:t> remap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saving </a:t>
            </a:r>
            <a:r>
              <a:rPr lang="en-US" sz="1100" dirty="0" err="1">
                <a:latin typeface="Andale Mono" panose="020B0509000000000004" pitchFamily="49" charset="0"/>
              </a:rPr>
              <a:t>fitmap.js</a:t>
            </a:r>
            <a:endParaRPr lang="en-US" sz="1100" dirty="0">
              <a:latin typeface="Andale Mono" panose="020B0509000000000004" pitchFamily="49" charset="0"/>
            </a:endParaRPr>
          </a:p>
          <a:p>
            <a:endParaRPr lang="en-US" sz="1100" dirty="0">
              <a:latin typeface="Andale Mono" panose="020B0509000000000004" pitchFamily="49" charset="0"/>
            </a:endParaRPr>
          </a:p>
          <a:p>
            <a:endParaRPr lang="en-US" sz="1100" dirty="0">
              <a:latin typeface="Andale Mono" panose="020B0509000000000004" pitchFamily="49" charset="0"/>
            </a:endParaRPr>
          </a:p>
          <a:p>
            <a:r>
              <a:rPr lang="en-US" sz="1100" dirty="0">
                <a:latin typeface="Andale Mono" panose="020B0509000000000004" pitchFamily="49" charset="0"/>
              </a:rPr>
              <a:t>quasar-3:fitness$ </a:t>
            </a:r>
            <a:r>
              <a:rPr lang="en-US" sz="1100" dirty="0" err="1">
                <a:latin typeface="Andale Mono" panose="020B0509000000000004" pitchFamily="49" charset="0"/>
              </a:rPr>
              <a:t>imagerunner</a:t>
            </a:r>
            <a:r>
              <a:rPr lang="en-US" sz="1100" dirty="0">
                <a:latin typeface="Andale Mono" panose="020B0509000000000004" pitchFamily="49" charset="0"/>
              </a:rPr>
              <a:t> list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36       SCTL - Development South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198      The Victory</a:t>
            </a:r>
          </a:p>
          <a:p>
            <a:pPr marL="342900" indent="-342900">
              <a:buAutoNum type="arabicPlain" startAt="215"/>
            </a:pPr>
            <a:r>
              <a:rPr lang="en-US" sz="1100" dirty="0">
                <a:latin typeface="Andale Mono" panose="020B0509000000000004" pitchFamily="49" charset="0"/>
              </a:rPr>
              <a:t>345 E. 94</a:t>
            </a:r>
            <a:r>
              <a:rPr lang="en-US" sz="1100" baseline="30000" dirty="0">
                <a:latin typeface="Andale Mono" panose="020B0509000000000004" pitchFamily="49" charset="0"/>
              </a:rPr>
              <a:t>th</a:t>
            </a:r>
          </a:p>
          <a:p>
            <a:endParaRPr lang="en-US" sz="1100" dirty="0">
              <a:latin typeface="Andale Mono" panose="020B0509000000000004" pitchFamily="49" charset="0"/>
            </a:endParaRPr>
          </a:p>
          <a:p>
            <a:r>
              <a:rPr lang="en-US" sz="1100" dirty="0">
                <a:latin typeface="Andale Mono" panose="020B0509000000000004" pitchFamily="49" charset="0"/>
              </a:rPr>
              <a:t>quasar-3:fitness$ </a:t>
            </a:r>
            <a:r>
              <a:rPr lang="en-US" sz="1100" dirty="0" err="1">
                <a:latin typeface="Andale Mono" panose="020B0509000000000004" pitchFamily="49" charset="0"/>
              </a:rPr>
              <a:t>imagerunner</a:t>
            </a:r>
            <a:r>
              <a:rPr lang="en-US" sz="1100" dirty="0">
                <a:latin typeface="Andale Mono" panose="020B0509000000000004" pitchFamily="49" charset="0"/>
              </a:rPr>
              <a:t> get 215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Wednesday, April 18th 2018, 7:21:56 pm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215 4627678 '345 E. 94th' '345 E. 94th Fitness Center’</a:t>
            </a:r>
          </a:p>
          <a:p>
            <a:endParaRPr lang="en-US" sz="1100" dirty="0">
              <a:latin typeface="Andale Mono" panose="020B0509000000000004" pitchFamily="49" charset="0"/>
            </a:endParaRPr>
          </a:p>
          <a:p>
            <a:r>
              <a:rPr lang="en-US" sz="1100" dirty="0">
                <a:latin typeface="Andale Mono" panose="020B0509000000000004" pitchFamily="49" charset="0"/>
              </a:rPr>
              <a:t>Running: </a:t>
            </a:r>
            <a:r>
              <a:rPr lang="en-US" sz="1100" dirty="0" err="1">
                <a:latin typeface="Andale Mono" panose="020B0509000000000004" pitchFamily="49" charset="0"/>
              </a:rPr>
              <a:t>casperjs</a:t>
            </a:r>
            <a:r>
              <a:rPr lang="en-US" sz="1100" dirty="0">
                <a:latin typeface="Andale Mono" panose="020B0509000000000004" pitchFamily="49" charset="0"/>
              </a:rPr>
              <a:t> </a:t>
            </a:r>
            <a:r>
              <a:rPr lang="en-US" sz="1100" dirty="0" err="1">
                <a:latin typeface="Andale Mono" panose="020B0509000000000004" pitchFamily="49" charset="0"/>
              </a:rPr>
              <a:t>fitness.js</a:t>
            </a:r>
            <a:r>
              <a:rPr lang="en-US" sz="1100" dirty="0">
                <a:latin typeface="Andale Mono" panose="020B0509000000000004" pitchFamily="49" charset="0"/>
              </a:rPr>
              <a:t> 215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split time 00:00:24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elapsed time 00:00:24</a:t>
            </a:r>
          </a:p>
          <a:p>
            <a:endParaRPr lang="en-US" sz="1100" dirty="0">
              <a:latin typeface="Andale Mono" panose="020B0509000000000004" pitchFamily="49" charset="0"/>
            </a:endParaRPr>
          </a:p>
          <a:p>
            <a:r>
              <a:rPr lang="en-US" sz="1100" dirty="0">
                <a:latin typeface="Andale Mono" panose="020B0509000000000004" pitchFamily="49" charset="0"/>
              </a:rPr>
              <a:t>quasar-3:fitness$ </a:t>
            </a:r>
            <a:r>
              <a:rPr lang="en-US" sz="1100" dirty="0" err="1">
                <a:latin typeface="Andale Mono" panose="020B0509000000000004" pitchFamily="49" charset="0"/>
              </a:rPr>
              <a:t>imagerunner</a:t>
            </a:r>
            <a:r>
              <a:rPr lang="en-US" sz="1100" dirty="0">
                <a:latin typeface="Andale Mono" panose="020B0509000000000004" pitchFamily="49" charset="0"/>
              </a:rPr>
              <a:t> upload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Wednesday, April 18th 2018, 7:33:51 pm Upload Starts</a:t>
            </a:r>
          </a:p>
          <a:p>
            <a:r>
              <a:rPr lang="en-US" sz="1100" dirty="0">
                <a:latin typeface="Andale Mono" panose="020B0509000000000004" pitchFamily="49" charset="0"/>
              </a:rPr>
              <a:t>elapsed time 00:00:01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45D0E-6861-1F4E-9BA5-EF65373DE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8" y="1424932"/>
            <a:ext cx="4587915" cy="2502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4FAC4-EA5C-7145-8698-24A841AD2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5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Imagerunner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19934"/>
            <a:ext cx="731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Fitness Center – the final product ready </a:t>
            </a:r>
            <a:r>
              <a:rPr lang="en-US" sz="1400" i="1"/>
              <a:t>to mail!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3DB46-5ADA-7B47-A414-EFB7972A3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42" y="1428991"/>
            <a:ext cx="2895600" cy="4495800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  <a:alpha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CCD14-D8EC-4546-8ECE-E73A70A8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4" y="1428991"/>
            <a:ext cx="4297986" cy="2344356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  <a:alpha val="51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D038B-B193-9E41-B084-D0C8ABC7F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9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5FC6629-F997-054D-8251-7A508EE11CC3}"/>
              </a:ext>
            </a:extLst>
          </p:cNvPr>
          <p:cNvCxnSpPr>
            <a:cxnSpLocks/>
            <a:endCxn id="121" idx="3"/>
          </p:cNvCxnSpPr>
          <p:nvPr/>
        </p:nvCxnSpPr>
        <p:spPr>
          <a:xfrm rot="5400000">
            <a:off x="6405298" y="2739325"/>
            <a:ext cx="2407532" cy="8232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7E658EA0-3322-6944-B204-F37414E695A7}"/>
              </a:ext>
            </a:extLst>
          </p:cNvPr>
          <p:cNvCxnSpPr>
            <a:cxnSpLocks/>
          </p:cNvCxnSpPr>
          <p:nvPr/>
        </p:nvCxnSpPr>
        <p:spPr>
          <a:xfrm flipV="1">
            <a:off x="1869519" y="1629832"/>
            <a:ext cx="2445006" cy="11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F97D3B8-72B2-8045-B1F5-EB24BC133BF3}"/>
              </a:ext>
            </a:extLst>
          </p:cNvPr>
          <p:cNvSpPr txBox="1"/>
          <p:nvPr/>
        </p:nvSpPr>
        <p:spPr>
          <a:xfrm>
            <a:off x="1866899" y="1291278"/>
            <a:ext cx="244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1031E"/>
                </a:solidFill>
              </a:rPr>
              <a:t>FitnessCenterEmailToSend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F2D93-B0C0-CB4E-B699-7FDEEAB79B9A}"/>
              </a:ext>
            </a:extLst>
          </p:cNvPr>
          <p:cNvGrpSpPr/>
          <p:nvPr/>
        </p:nvGrpSpPr>
        <p:grpSpPr>
          <a:xfrm>
            <a:off x="516604" y="1165480"/>
            <a:ext cx="1271264" cy="1096798"/>
            <a:chOff x="428186" y="1063435"/>
            <a:chExt cx="1271264" cy="10967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CB038A-A062-B44D-9003-D640740FD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484" y="1063435"/>
              <a:ext cx="653686" cy="722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207ECB-9A8E-2647-89BB-7679CEA26FBF}"/>
                </a:ext>
              </a:extLst>
            </p:cNvPr>
            <p:cNvSpPr txBox="1"/>
            <p:nvPr/>
          </p:nvSpPr>
          <p:spPr>
            <a:xfrm>
              <a:off x="428186" y="1883234"/>
              <a:ext cx="1213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Scheduler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6B33E0-0482-2D44-A9B7-B70EF906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203" y="1359872"/>
              <a:ext cx="566247" cy="547783"/>
            </a:xfrm>
            <a:prstGeom prst="rect">
              <a:avLst/>
            </a:prstGeom>
          </p:spPr>
        </p:pic>
      </p:grpSp>
      <p:sp>
        <p:nvSpPr>
          <p:cNvPr id="86" name="Round Diagonal Corner Rectangle 85">
            <a:extLst>
              <a:ext uri="{FF2B5EF4-FFF2-40B4-BE49-F238E27FC236}">
                <a16:creationId xmlns:a16="http://schemas.microsoft.com/office/drawing/2014/main" id="{E6078E0D-5C3E-514A-A9CC-151B43185339}"/>
              </a:ext>
            </a:extLst>
          </p:cNvPr>
          <p:cNvSpPr/>
          <p:nvPr/>
        </p:nvSpPr>
        <p:spPr>
          <a:xfrm>
            <a:off x="2769293" y="6242447"/>
            <a:ext cx="1802707" cy="17589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0B082-B439-1E43-A5E4-0B727851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1AF7F204-6A88-49DC-BBF0-F6D33132A08F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2B4E9-C2A6-FC40-8494-C81A4BC8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the BuildingLink Mailer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CB6BAE-D55D-8C49-ACE4-BE9C867C2BCA}"/>
              </a:ext>
            </a:extLst>
          </p:cNvPr>
          <p:cNvGrpSpPr/>
          <p:nvPr/>
        </p:nvGrpSpPr>
        <p:grpSpPr>
          <a:xfrm>
            <a:off x="5051674" y="5255055"/>
            <a:ext cx="1989672" cy="852906"/>
            <a:chOff x="3944019" y="3066196"/>
            <a:chExt cx="2026024" cy="6725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B54784-A8CF-534F-AAF6-5741A063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6794" y="3066196"/>
              <a:ext cx="1219200" cy="35028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B20F2A-D706-8F4D-90AF-3394E4A22230}"/>
                </a:ext>
              </a:extLst>
            </p:cNvPr>
            <p:cNvSpPr txBox="1"/>
            <p:nvPr/>
          </p:nvSpPr>
          <p:spPr>
            <a:xfrm>
              <a:off x="3944019" y="3430957"/>
              <a:ext cx="202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amqp.buildinglink.local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3598D3C-0120-4749-8D2B-DF1462944658}"/>
              </a:ext>
            </a:extLst>
          </p:cNvPr>
          <p:cNvGrpSpPr/>
          <p:nvPr/>
        </p:nvGrpSpPr>
        <p:grpSpPr>
          <a:xfrm>
            <a:off x="3262986" y="5390728"/>
            <a:ext cx="1397978" cy="1087254"/>
            <a:chOff x="6692093" y="5331086"/>
            <a:chExt cx="1397978" cy="1087254"/>
          </a:xfrm>
        </p:grpSpPr>
        <p:pic>
          <p:nvPicPr>
            <p:cNvPr id="36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51AD9770-9973-9F40-BFFF-DE7DCEEAA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6692093" y="5331086"/>
              <a:ext cx="1397978" cy="360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E11DC91-6D0C-ED49-AFEB-F8C1B970EDF3}"/>
                </a:ext>
              </a:extLst>
            </p:cNvPr>
            <p:cNvGrpSpPr/>
            <p:nvPr/>
          </p:nvGrpSpPr>
          <p:grpSpPr>
            <a:xfrm>
              <a:off x="6943621" y="5799181"/>
              <a:ext cx="752261" cy="619159"/>
              <a:chOff x="6943621" y="5799181"/>
              <a:chExt cx="752261" cy="61915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129B071-1902-FC48-BEB8-E263B5C49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3621" y="5805937"/>
                <a:ext cx="447461" cy="443266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8B5D99E-EAE5-7047-8F4B-84EC2110C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421" y="5799181"/>
                <a:ext cx="447461" cy="443266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2C24172D-DD0C-5E4D-89A6-3E85B3077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7688" y="5975074"/>
                <a:ext cx="447461" cy="443266"/>
              </a:xfrm>
              <a:prstGeom prst="rect">
                <a:avLst/>
              </a:prstGeom>
            </p:spPr>
          </p:pic>
        </p:grpSp>
      </p:grp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26B10E00-4304-B844-86A0-3D0D70E34C1F}"/>
              </a:ext>
            </a:extLst>
          </p:cNvPr>
          <p:cNvCxnSpPr>
            <a:cxnSpLocks/>
            <a:stCxn id="97" idx="3"/>
            <a:endCxn id="68" idx="1"/>
          </p:cNvCxnSpPr>
          <p:nvPr/>
        </p:nvCxnSpPr>
        <p:spPr>
          <a:xfrm>
            <a:off x="5421460" y="1595267"/>
            <a:ext cx="1054304" cy="2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90C70A-1199-1B4C-B3F0-55F7200D946D}"/>
              </a:ext>
            </a:extLst>
          </p:cNvPr>
          <p:cNvCxnSpPr>
            <a:cxnSpLocks/>
          </p:cNvCxnSpPr>
          <p:nvPr/>
        </p:nvCxnSpPr>
        <p:spPr>
          <a:xfrm>
            <a:off x="0" y="5242073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41F0F3-9D82-5242-99CD-50DEF6D0443D}"/>
              </a:ext>
            </a:extLst>
          </p:cNvPr>
          <p:cNvSpPr txBox="1"/>
          <p:nvPr/>
        </p:nvSpPr>
        <p:spPr>
          <a:xfrm>
            <a:off x="3578" y="5244237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</p:txBody>
      </p:sp>
      <p:cxnSp>
        <p:nvCxnSpPr>
          <p:cNvPr id="144" name="Elbow Connector 39">
            <a:extLst>
              <a:ext uri="{FF2B5EF4-FFF2-40B4-BE49-F238E27FC236}">
                <a16:creationId xmlns:a16="http://schemas.microsoft.com/office/drawing/2014/main" id="{025C9721-2396-814B-8EFE-FCC0C9CDBBBF}"/>
              </a:ext>
            </a:extLst>
          </p:cNvPr>
          <p:cNvCxnSpPr>
            <a:cxnSpLocks/>
            <a:stCxn id="121" idx="1"/>
          </p:cNvCxnSpPr>
          <p:nvPr/>
        </p:nvCxnSpPr>
        <p:spPr>
          <a:xfrm flipH="1" flipV="1">
            <a:off x="5001477" y="4354698"/>
            <a:ext cx="114167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47D1642-4B15-A546-891F-3A2CA24C5DDC}"/>
              </a:ext>
            </a:extLst>
          </p:cNvPr>
          <p:cNvSpPr txBox="1"/>
          <p:nvPr/>
        </p:nvSpPr>
        <p:spPr>
          <a:xfrm>
            <a:off x="6274677" y="2662333"/>
            <a:ext cx="1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1031E"/>
                </a:solidFill>
              </a:rPr>
              <a:t>FitnessCenterEmail</a:t>
            </a:r>
            <a:br>
              <a:rPr lang="en-US" sz="1600" dirty="0">
                <a:solidFill>
                  <a:srgbClr val="C1031E"/>
                </a:solidFill>
              </a:rPr>
            </a:br>
            <a:r>
              <a:rPr lang="en-US" sz="1600" dirty="0" err="1">
                <a:solidFill>
                  <a:srgbClr val="C1031E"/>
                </a:solidFill>
              </a:rPr>
              <a:t>BatchData</a:t>
            </a:r>
            <a:endParaRPr lang="en-US" sz="1600" dirty="0">
              <a:solidFill>
                <a:srgbClr val="C1031E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9171BC-51CF-EE43-BBDE-213554C2FDA4}"/>
              </a:ext>
            </a:extLst>
          </p:cNvPr>
          <p:cNvSpPr txBox="1"/>
          <p:nvPr/>
        </p:nvSpPr>
        <p:spPr>
          <a:xfrm>
            <a:off x="124864" y="3011107"/>
            <a:ext cx="19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Email Batches </a:t>
            </a:r>
            <a:br>
              <a:rPr lang="en-US" sz="1200" dirty="0"/>
            </a:br>
            <a:r>
              <a:rPr lang="en-US" sz="1200" dirty="0"/>
              <a:t>Ready for Mailer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D9846-6C90-F74B-850E-2666E5543972}"/>
              </a:ext>
            </a:extLst>
          </p:cNvPr>
          <p:cNvSpPr/>
          <p:nvPr/>
        </p:nvSpPr>
        <p:spPr>
          <a:xfrm>
            <a:off x="1967229" y="4231799"/>
            <a:ext cx="4572000" cy="305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US" sz="1050" dirty="0">
              <a:solidFill>
                <a:srgbClr val="CD3131"/>
              </a:solidFill>
              <a:latin typeface="Andale Mono" panose="020B0509000000000004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EA7601-BCD5-EC4B-968B-792D04315656}"/>
              </a:ext>
            </a:extLst>
          </p:cNvPr>
          <p:cNvGrpSpPr/>
          <p:nvPr/>
        </p:nvGrpSpPr>
        <p:grpSpPr>
          <a:xfrm>
            <a:off x="6475764" y="1220066"/>
            <a:ext cx="2079004" cy="755628"/>
            <a:chOff x="6263932" y="2334946"/>
            <a:chExt cx="2312455" cy="75562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C97B6A0-C66A-754E-8864-8837DE53F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932" y="2334946"/>
              <a:ext cx="2312455" cy="755628"/>
            </a:xfrm>
            <a:prstGeom prst="rect">
              <a:avLst/>
            </a:prstGeom>
            <a:ln w="38100">
              <a:tailEnd type="triangle"/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272AEBC-FE39-7146-9C38-C78B03509B9F}"/>
                </a:ext>
              </a:extLst>
            </p:cNvPr>
            <p:cNvSpPr txBox="1"/>
            <p:nvPr/>
          </p:nvSpPr>
          <p:spPr>
            <a:xfrm>
              <a:off x="6771966" y="2471198"/>
              <a:ext cx="12417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Generate and Collect Images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77BFAA-398B-D442-B6CE-415DB6204789}"/>
              </a:ext>
            </a:extLst>
          </p:cNvPr>
          <p:cNvGrpSpPr/>
          <p:nvPr/>
        </p:nvGrpSpPr>
        <p:grpSpPr>
          <a:xfrm>
            <a:off x="303072" y="3543763"/>
            <a:ext cx="1563827" cy="688036"/>
            <a:chOff x="420569" y="3879409"/>
            <a:chExt cx="1930818" cy="921141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69ECEEC-091B-0E4F-8B3D-41FA6E38A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47824" y="3752154"/>
              <a:ext cx="584977" cy="83948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738466-3046-F84F-9A5F-513594C4D4AC}"/>
                </a:ext>
              </a:extLst>
            </p:cNvPr>
            <p:cNvGrpSpPr/>
            <p:nvPr/>
          </p:nvGrpSpPr>
          <p:grpSpPr>
            <a:xfrm>
              <a:off x="1123187" y="4041647"/>
              <a:ext cx="691396" cy="758903"/>
              <a:chOff x="1123187" y="4041647"/>
              <a:chExt cx="691396" cy="75890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951750E-8D37-D84D-88F6-282B86EB2392}"/>
                  </a:ext>
                </a:extLst>
              </p:cNvPr>
              <p:cNvGrpSpPr/>
              <p:nvPr/>
            </p:nvGrpSpPr>
            <p:grpSpPr>
              <a:xfrm>
                <a:off x="1123187" y="4041647"/>
                <a:ext cx="691396" cy="640416"/>
                <a:chOff x="1141670" y="4008486"/>
                <a:chExt cx="691396" cy="64041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D1ADCDE-2148-E445-B61B-7B6CA15BD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1670" y="40084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F16542E5-BB40-CE4F-B071-5920EA732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4070" y="41608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85C9F45B-8D55-8E4B-BE5F-1D651ED2AF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6470" y="43132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B970180-CAAD-114E-81BF-C90A9085E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1725" y="4241700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DA106E2-1BF0-4F4D-B860-AA2D1F765D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6971" y="4394100"/>
                  <a:ext cx="386596" cy="254802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FBF91F9-7A2F-794D-8AAB-E5F1B16BC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7987" y="4545748"/>
                <a:ext cx="386596" cy="254802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715982-3E10-7742-8F2B-AEDA6C61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61536" y="3957323"/>
              <a:ext cx="689851" cy="761214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1AB775-7AFE-4646-A6B1-0DF16F8E9BA6}"/>
              </a:ext>
            </a:extLst>
          </p:cNvPr>
          <p:cNvGrpSpPr/>
          <p:nvPr/>
        </p:nvGrpSpPr>
        <p:grpSpPr>
          <a:xfrm>
            <a:off x="3987295" y="1303123"/>
            <a:ext cx="1742805" cy="1085736"/>
            <a:chOff x="4082623" y="1165480"/>
            <a:chExt cx="1742805" cy="108573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A6D118-1222-0E4E-8121-656EAF5B786C}"/>
                </a:ext>
              </a:extLst>
            </p:cNvPr>
            <p:cNvSpPr txBox="1"/>
            <p:nvPr/>
          </p:nvSpPr>
          <p:spPr>
            <a:xfrm>
              <a:off x="4082623" y="1789551"/>
              <a:ext cx="1742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MSGQ</a:t>
              </a:r>
              <a:br>
                <a:rPr lang="en-US" sz="1200" i="1" dirty="0"/>
              </a:br>
              <a:r>
                <a:rPr lang="en-US" sz="1200" i="1" dirty="0"/>
                <a:t>.WeeklyScheduled</a:t>
              </a:r>
              <a:endParaRPr lang="en-US" sz="1600" i="1" dirty="0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36386A04-3267-854E-8916-F951D1E12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2485" y="1165480"/>
              <a:ext cx="1054303" cy="58428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D4744E-3A4B-3744-BE84-6987B775AC00}"/>
              </a:ext>
            </a:extLst>
          </p:cNvPr>
          <p:cNvGrpSpPr/>
          <p:nvPr/>
        </p:nvGrpSpPr>
        <p:grpSpPr>
          <a:xfrm>
            <a:off x="5718872" y="4062555"/>
            <a:ext cx="1742805" cy="1082079"/>
            <a:chOff x="5421460" y="4080047"/>
            <a:chExt cx="1742805" cy="1082079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DD3E170F-DD8D-FD4C-826F-20FABE0B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45740" y="4080047"/>
              <a:ext cx="1054303" cy="58428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1038D4-4E38-1444-840B-6A7F9D177979}"/>
                </a:ext>
              </a:extLst>
            </p:cNvPr>
            <p:cNvSpPr txBox="1"/>
            <p:nvPr/>
          </p:nvSpPr>
          <p:spPr>
            <a:xfrm>
              <a:off x="5421460" y="4700461"/>
              <a:ext cx="1742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MSGQ</a:t>
              </a:r>
              <a:br>
                <a:rPr lang="en-US" sz="1200" i="1" dirty="0"/>
              </a:br>
              <a:r>
                <a:rPr lang="en-US" sz="1200" i="1" dirty="0"/>
                <a:t>.AllInfoCollected</a:t>
              </a:r>
              <a:endParaRPr lang="en-US" sz="1600" i="1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C1DF30-677A-444A-856D-BB3CB663459C}"/>
              </a:ext>
            </a:extLst>
          </p:cNvPr>
          <p:cNvGrpSpPr/>
          <p:nvPr/>
        </p:nvGrpSpPr>
        <p:grpSpPr>
          <a:xfrm>
            <a:off x="2922473" y="4068042"/>
            <a:ext cx="2079004" cy="755628"/>
            <a:chOff x="6263932" y="2334946"/>
            <a:chExt cx="2312455" cy="75562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84978BF-13C6-B446-8681-6C757FE9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932" y="2334946"/>
              <a:ext cx="2312455" cy="755628"/>
            </a:xfrm>
            <a:prstGeom prst="rect">
              <a:avLst/>
            </a:prstGeom>
            <a:ln w="38100">
              <a:tailEnd type="triangle"/>
            </a:ln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1709A3-89FE-6942-98C0-124AB6CA7A27}"/>
                </a:ext>
              </a:extLst>
            </p:cNvPr>
            <p:cNvSpPr txBox="1"/>
            <p:nvPr/>
          </p:nvSpPr>
          <p:spPr>
            <a:xfrm>
              <a:off x="6771966" y="2413142"/>
              <a:ext cx="12417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Create Fitness Center Weekly Email Batch</a:t>
              </a:r>
            </a:p>
          </p:txBody>
        </p:sp>
      </p:grpSp>
      <p:cxnSp>
        <p:nvCxnSpPr>
          <p:cNvPr id="90" name="Elbow Connector 39">
            <a:extLst>
              <a:ext uri="{FF2B5EF4-FFF2-40B4-BE49-F238E27FC236}">
                <a16:creationId xmlns:a16="http://schemas.microsoft.com/office/drawing/2014/main" id="{A5ADF70B-42A8-D649-B9BC-528631D59AC2}"/>
              </a:ext>
            </a:extLst>
          </p:cNvPr>
          <p:cNvCxnSpPr>
            <a:cxnSpLocks/>
            <a:stCxn id="82" idx="2"/>
            <a:endCxn id="36" idx="0"/>
          </p:cNvCxnSpPr>
          <p:nvPr/>
        </p:nvCxnSpPr>
        <p:spPr>
          <a:xfrm>
            <a:off x="3961975" y="4823670"/>
            <a:ext cx="0" cy="5670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39">
            <a:extLst>
              <a:ext uri="{FF2B5EF4-FFF2-40B4-BE49-F238E27FC236}">
                <a16:creationId xmlns:a16="http://schemas.microsoft.com/office/drawing/2014/main" id="{BFD50C61-4B3A-9546-83FB-038D7F88769A}"/>
              </a:ext>
            </a:extLst>
          </p:cNvPr>
          <p:cNvCxnSpPr>
            <a:cxnSpLocks/>
            <a:stCxn id="37" idx="1"/>
            <a:endCxn id="33" idx="2"/>
          </p:cNvCxnSpPr>
          <p:nvPr/>
        </p:nvCxnSpPr>
        <p:spPr>
          <a:xfrm rot="10800000">
            <a:off x="1587534" y="4170540"/>
            <a:ext cx="1926980" cy="1916672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7">
            <a:extLst>
              <a:ext uri="{FF2B5EF4-FFF2-40B4-BE49-F238E27FC236}">
                <a16:creationId xmlns:a16="http://schemas.microsoft.com/office/drawing/2014/main" id="{3517B36B-6A24-2F4B-9DD3-5E5772F16F0C}"/>
              </a:ext>
            </a:extLst>
          </p:cNvPr>
          <p:cNvCxnSpPr>
            <a:cxnSpLocks/>
            <a:endCxn id="83" idx="3"/>
          </p:cNvCxnSpPr>
          <p:nvPr/>
        </p:nvCxnSpPr>
        <p:spPr>
          <a:xfrm rot="5400000">
            <a:off x="4146302" y="2115411"/>
            <a:ext cx="4085518" cy="3844572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5FC6629-F997-054D-8251-7A508EE11CC3}"/>
              </a:ext>
            </a:extLst>
          </p:cNvPr>
          <p:cNvCxnSpPr>
            <a:cxnSpLocks/>
            <a:stCxn id="63" idx="1"/>
            <a:endCxn id="68" idx="1"/>
          </p:cNvCxnSpPr>
          <p:nvPr/>
        </p:nvCxnSpPr>
        <p:spPr>
          <a:xfrm rot="10800000" flipV="1">
            <a:off x="2893769" y="2476978"/>
            <a:ext cx="2755685" cy="1106970"/>
          </a:xfrm>
          <a:prstGeom prst="bentConnector3">
            <a:avLst>
              <a:gd name="adj1" fmla="val 1082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7E658EA0-3322-6944-B204-F37414E695A7}"/>
              </a:ext>
            </a:extLst>
          </p:cNvPr>
          <p:cNvCxnSpPr>
            <a:cxnSpLocks/>
          </p:cNvCxnSpPr>
          <p:nvPr/>
        </p:nvCxnSpPr>
        <p:spPr>
          <a:xfrm flipV="1">
            <a:off x="1869519" y="1629832"/>
            <a:ext cx="2445006" cy="11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F97D3B8-72B2-8045-B1F5-EB24BC133BF3}"/>
              </a:ext>
            </a:extLst>
          </p:cNvPr>
          <p:cNvSpPr txBox="1"/>
          <p:nvPr/>
        </p:nvSpPr>
        <p:spPr>
          <a:xfrm>
            <a:off x="1866899" y="1291278"/>
            <a:ext cx="244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1031E"/>
                </a:solidFill>
              </a:rPr>
              <a:t>FitnessCenterEmailToSend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F2D93-B0C0-CB4E-B699-7FDEEAB79B9A}"/>
              </a:ext>
            </a:extLst>
          </p:cNvPr>
          <p:cNvGrpSpPr/>
          <p:nvPr/>
        </p:nvGrpSpPr>
        <p:grpSpPr>
          <a:xfrm>
            <a:off x="516604" y="1165480"/>
            <a:ext cx="1271264" cy="1096798"/>
            <a:chOff x="428186" y="1063435"/>
            <a:chExt cx="1271264" cy="10967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CB038A-A062-B44D-9003-D640740FD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484" y="1063435"/>
              <a:ext cx="653686" cy="722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207ECB-9A8E-2647-89BB-7679CEA26FBF}"/>
                </a:ext>
              </a:extLst>
            </p:cNvPr>
            <p:cNvSpPr txBox="1"/>
            <p:nvPr/>
          </p:nvSpPr>
          <p:spPr>
            <a:xfrm>
              <a:off x="428186" y="1883234"/>
              <a:ext cx="1213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Scheduler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6B33E0-0482-2D44-A9B7-B70EF906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203" y="1359872"/>
              <a:ext cx="566247" cy="547783"/>
            </a:xfrm>
            <a:prstGeom prst="rect">
              <a:avLst/>
            </a:prstGeom>
          </p:spPr>
        </p:pic>
      </p:grpSp>
      <p:sp>
        <p:nvSpPr>
          <p:cNvPr id="86" name="Round Diagonal Corner Rectangle 85">
            <a:extLst>
              <a:ext uri="{FF2B5EF4-FFF2-40B4-BE49-F238E27FC236}">
                <a16:creationId xmlns:a16="http://schemas.microsoft.com/office/drawing/2014/main" id="{E6078E0D-5C3E-514A-A9CC-151B43185339}"/>
              </a:ext>
            </a:extLst>
          </p:cNvPr>
          <p:cNvSpPr/>
          <p:nvPr/>
        </p:nvSpPr>
        <p:spPr>
          <a:xfrm>
            <a:off x="2769293" y="6242447"/>
            <a:ext cx="1802707" cy="17589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0B082-B439-1E43-A5E4-0B727851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1AF7F204-6A88-49DC-BBF0-F6D33132A08F}" type="slidenum">
              <a:rPr lang="en-US" smtClean="0"/>
              <a:pPr algn="l"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2B4E9-C2A6-FC40-8494-C81A4BC8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the BuildingLink Mailer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CB6BAE-D55D-8C49-ACE4-BE9C867C2BCA}"/>
              </a:ext>
            </a:extLst>
          </p:cNvPr>
          <p:cNvGrpSpPr/>
          <p:nvPr/>
        </p:nvGrpSpPr>
        <p:grpSpPr>
          <a:xfrm>
            <a:off x="5051674" y="5255055"/>
            <a:ext cx="1989672" cy="852906"/>
            <a:chOff x="3944019" y="3066196"/>
            <a:chExt cx="2026024" cy="6725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B54784-A8CF-534F-AAF6-5741A063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6794" y="3066196"/>
              <a:ext cx="1219200" cy="35028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B20F2A-D706-8F4D-90AF-3394E4A22230}"/>
                </a:ext>
              </a:extLst>
            </p:cNvPr>
            <p:cNvSpPr txBox="1"/>
            <p:nvPr/>
          </p:nvSpPr>
          <p:spPr>
            <a:xfrm>
              <a:off x="3944019" y="3430957"/>
              <a:ext cx="202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amqp.buildinglink.local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3598D3C-0120-4749-8D2B-DF1462944658}"/>
              </a:ext>
            </a:extLst>
          </p:cNvPr>
          <p:cNvGrpSpPr/>
          <p:nvPr/>
        </p:nvGrpSpPr>
        <p:grpSpPr>
          <a:xfrm>
            <a:off x="3262986" y="5390728"/>
            <a:ext cx="1397978" cy="1087254"/>
            <a:chOff x="6692093" y="5331086"/>
            <a:chExt cx="1397978" cy="1087254"/>
          </a:xfrm>
        </p:grpSpPr>
        <p:pic>
          <p:nvPicPr>
            <p:cNvPr id="36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51AD9770-9973-9F40-BFFF-DE7DCEEAA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6692093" y="5331086"/>
              <a:ext cx="1397978" cy="360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E11DC91-6D0C-ED49-AFEB-F8C1B970EDF3}"/>
                </a:ext>
              </a:extLst>
            </p:cNvPr>
            <p:cNvGrpSpPr/>
            <p:nvPr/>
          </p:nvGrpSpPr>
          <p:grpSpPr>
            <a:xfrm>
              <a:off x="6943621" y="5799181"/>
              <a:ext cx="752261" cy="619159"/>
              <a:chOff x="6943621" y="5799181"/>
              <a:chExt cx="752261" cy="61915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129B071-1902-FC48-BEB8-E263B5C49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3621" y="5805937"/>
                <a:ext cx="447461" cy="443266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8B5D99E-EAE5-7047-8F4B-84EC2110C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421" y="5799181"/>
                <a:ext cx="447461" cy="443266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2C24172D-DD0C-5E4D-89A6-3E85B3077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7688" y="5975074"/>
                <a:ext cx="447461" cy="443266"/>
              </a:xfrm>
              <a:prstGeom prst="rect">
                <a:avLst/>
              </a:prstGeom>
            </p:spPr>
          </p:pic>
        </p:grpSp>
      </p:grp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26B10E00-4304-B844-86A0-3D0D70E34C1F}"/>
              </a:ext>
            </a:extLst>
          </p:cNvPr>
          <p:cNvCxnSpPr>
            <a:cxnSpLocks/>
            <a:stCxn id="97" idx="3"/>
            <a:endCxn id="55" idx="1"/>
          </p:cNvCxnSpPr>
          <p:nvPr/>
        </p:nvCxnSpPr>
        <p:spPr>
          <a:xfrm flipV="1">
            <a:off x="5421460" y="1588738"/>
            <a:ext cx="1183804" cy="6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90C70A-1199-1B4C-B3F0-55F7200D946D}"/>
              </a:ext>
            </a:extLst>
          </p:cNvPr>
          <p:cNvCxnSpPr>
            <a:cxnSpLocks/>
          </p:cNvCxnSpPr>
          <p:nvPr/>
        </p:nvCxnSpPr>
        <p:spPr>
          <a:xfrm>
            <a:off x="0" y="5242073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41F0F3-9D82-5242-99CD-50DEF6D0443D}"/>
              </a:ext>
            </a:extLst>
          </p:cNvPr>
          <p:cNvSpPr txBox="1"/>
          <p:nvPr/>
        </p:nvSpPr>
        <p:spPr>
          <a:xfrm>
            <a:off x="3578" y="5244237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</p:txBody>
      </p:sp>
      <p:cxnSp>
        <p:nvCxnSpPr>
          <p:cNvPr id="144" name="Elbow Connector 39">
            <a:extLst>
              <a:ext uri="{FF2B5EF4-FFF2-40B4-BE49-F238E27FC236}">
                <a16:creationId xmlns:a16="http://schemas.microsoft.com/office/drawing/2014/main" id="{025C9721-2396-814B-8EFE-FCC0C9CDBBBF}"/>
              </a:ext>
            </a:extLst>
          </p:cNvPr>
          <p:cNvCxnSpPr>
            <a:cxnSpLocks/>
            <a:stCxn id="121" idx="1"/>
          </p:cNvCxnSpPr>
          <p:nvPr/>
        </p:nvCxnSpPr>
        <p:spPr>
          <a:xfrm flipH="1" flipV="1">
            <a:off x="4943074" y="4306979"/>
            <a:ext cx="2271794" cy="4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47D1642-4B15-A546-891F-3A2CA24C5DDC}"/>
              </a:ext>
            </a:extLst>
          </p:cNvPr>
          <p:cNvSpPr txBox="1"/>
          <p:nvPr/>
        </p:nvSpPr>
        <p:spPr>
          <a:xfrm>
            <a:off x="4992471" y="3258754"/>
            <a:ext cx="261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1031E"/>
                </a:solidFill>
              </a:rPr>
              <a:t>FitnessCenterEmailBatchData</a:t>
            </a:r>
            <a:endParaRPr lang="en-US" sz="1600" dirty="0">
              <a:solidFill>
                <a:srgbClr val="C1031E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A9171BC-51CF-EE43-BBDE-213554C2FDA4}"/>
              </a:ext>
            </a:extLst>
          </p:cNvPr>
          <p:cNvSpPr txBox="1"/>
          <p:nvPr/>
        </p:nvSpPr>
        <p:spPr>
          <a:xfrm>
            <a:off x="124864" y="3011107"/>
            <a:ext cx="19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Email Batches </a:t>
            </a:r>
            <a:br>
              <a:rPr lang="en-US" sz="1200" dirty="0"/>
            </a:br>
            <a:r>
              <a:rPr lang="en-US" sz="1200" dirty="0"/>
              <a:t>Ready for Mailer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D9846-6C90-F74B-850E-2666E5543972}"/>
              </a:ext>
            </a:extLst>
          </p:cNvPr>
          <p:cNvSpPr/>
          <p:nvPr/>
        </p:nvSpPr>
        <p:spPr>
          <a:xfrm>
            <a:off x="1967229" y="4231799"/>
            <a:ext cx="4572000" cy="305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US" sz="1050" dirty="0">
              <a:solidFill>
                <a:srgbClr val="CD3131"/>
              </a:solidFill>
              <a:latin typeface="Andale Mono" panose="020B0509000000000004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EA7601-BCD5-EC4B-968B-792D04315656}"/>
              </a:ext>
            </a:extLst>
          </p:cNvPr>
          <p:cNvGrpSpPr/>
          <p:nvPr/>
        </p:nvGrpSpPr>
        <p:grpSpPr>
          <a:xfrm>
            <a:off x="2893768" y="3206134"/>
            <a:ext cx="2079004" cy="755628"/>
            <a:chOff x="6263932" y="2334946"/>
            <a:chExt cx="2312455" cy="75562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C97B6A0-C66A-754E-8864-8837DE53F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932" y="2334946"/>
              <a:ext cx="2312455" cy="755628"/>
            </a:xfrm>
            <a:prstGeom prst="rect">
              <a:avLst/>
            </a:prstGeom>
            <a:ln w="38100">
              <a:tailEnd type="triangle"/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272AEBC-FE39-7146-9C38-C78B03509B9F}"/>
                </a:ext>
              </a:extLst>
            </p:cNvPr>
            <p:cNvSpPr txBox="1"/>
            <p:nvPr/>
          </p:nvSpPr>
          <p:spPr>
            <a:xfrm>
              <a:off x="6771966" y="2471198"/>
              <a:ext cx="12417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Generate Narrative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77BFAA-398B-D442-B6CE-415DB6204789}"/>
              </a:ext>
            </a:extLst>
          </p:cNvPr>
          <p:cNvGrpSpPr/>
          <p:nvPr/>
        </p:nvGrpSpPr>
        <p:grpSpPr>
          <a:xfrm>
            <a:off x="303072" y="3543763"/>
            <a:ext cx="1563827" cy="688036"/>
            <a:chOff x="420569" y="3879409"/>
            <a:chExt cx="1930818" cy="921141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69ECEEC-091B-0E4F-8B3D-41FA6E38A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47824" y="3752154"/>
              <a:ext cx="584977" cy="83948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738466-3046-F84F-9A5F-513594C4D4AC}"/>
                </a:ext>
              </a:extLst>
            </p:cNvPr>
            <p:cNvGrpSpPr/>
            <p:nvPr/>
          </p:nvGrpSpPr>
          <p:grpSpPr>
            <a:xfrm>
              <a:off x="1123187" y="4041647"/>
              <a:ext cx="691396" cy="758903"/>
              <a:chOff x="1123187" y="4041647"/>
              <a:chExt cx="691396" cy="75890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951750E-8D37-D84D-88F6-282B86EB2392}"/>
                  </a:ext>
                </a:extLst>
              </p:cNvPr>
              <p:cNvGrpSpPr/>
              <p:nvPr/>
            </p:nvGrpSpPr>
            <p:grpSpPr>
              <a:xfrm>
                <a:off x="1123187" y="4041647"/>
                <a:ext cx="691396" cy="640416"/>
                <a:chOff x="1141670" y="4008486"/>
                <a:chExt cx="691396" cy="64041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D1ADCDE-2148-E445-B61B-7B6CA15BD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1670" y="40084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F16542E5-BB40-CE4F-B071-5920EA732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4070" y="41608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85C9F45B-8D55-8E4B-BE5F-1D651ED2AF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6470" y="4313286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8B970180-CAAD-114E-81BF-C90A9085E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1725" y="4241700"/>
                  <a:ext cx="386596" cy="254802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DA106E2-1BF0-4F4D-B860-AA2D1F765D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96971" y="4394100"/>
                  <a:ext cx="386596" cy="254802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FBF91F9-7A2F-794D-8AAB-E5F1B16BC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7987" y="4545748"/>
                <a:ext cx="386596" cy="254802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715982-3E10-7742-8F2B-AEDA6C61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61536" y="3957323"/>
              <a:ext cx="689851" cy="761214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1AB775-7AFE-4646-A6B1-0DF16F8E9BA6}"/>
              </a:ext>
            </a:extLst>
          </p:cNvPr>
          <p:cNvGrpSpPr/>
          <p:nvPr/>
        </p:nvGrpSpPr>
        <p:grpSpPr>
          <a:xfrm>
            <a:off x="3987295" y="1303123"/>
            <a:ext cx="1742805" cy="1085736"/>
            <a:chOff x="4082623" y="1165480"/>
            <a:chExt cx="1742805" cy="108573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A6D118-1222-0E4E-8121-656EAF5B786C}"/>
                </a:ext>
              </a:extLst>
            </p:cNvPr>
            <p:cNvSpPr txBox="1"/>
            <p:nvPr/>
          </p:nvSpPr>
          <p:spPr>
            <a:xfrm>
              <a:off x="4082623" y="1789551"/>
              <a:ext cx="1742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MSGQ</a:t>
              </a:r>
              <a:br>
                <a:rPr lang="en-US" sz="1200" i="1" dirty="0"/>
              </a:br>
              <a:r>
                <a:rPr lang="en-US" sz="1200" i="1" dirty="0"/>
                <a:t>.WeeklyScheduled</a:t>
              </a:r>
              <a:endParaRPr lang="en-US" sz="1600" i="1" dirty="0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36386A04-3267-854E-8916-F951D1E12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2485" y="1165480"/>
              <a:ext cx="1054303" cy="58428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D4744E-3A4B-3744-BE84-6987B775AC00}"/>
              </a:ext>
            </a:extLst>
          </p:cNvPr>
          <p:cNvGrpSpPr/>
          <p:nvPr/>
        </p:nvGrpSpPr>
        <p:grpSpPr>
          <a:xfrm>
            <a:off x="6790588" y="4019782"/>
            <a:ext cx="1742805" cy="1082079"/>
            <a:chOff x="5421460" y="4080047"/>
            <a:chExt cx="1742805" cy="1082079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DD3E170F-DD8D-FD4C-826F-20FABE0B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45740" y="4080047"/>
              <a:ext cx="1054303" cy="58428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1038D4-4E38-1444-840B-6A7F9D177979}"/>
                </a:ext>
              </a:extLst>
            </p:cNvPr>
            <p:cNvSpPr txBox="1"/>
            <p:nvPr/>
          </p:nvSpPr>
          <p:spPr>
            <a:xfrm>
              <a:off x="5421460" y="4700461"/>
              <a:ext cx="1742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MSGQ</a:t>
              </a:r>
              <a:br>
                <a:rPr lang="en-US" sz="1200" i="1" dirty="0"/>
              </a:br>
              <a:r>
                <a:rPr lang="en-US" sz="1200" i="1" dirty="0"/>
                <a:t>.AllInfoCollected</a:t>
              </a:r>
              <a:endParaRPr lang="en-US" sz="1600" i="1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C1DF30-677A-444A-856D-BB3CB663459C}"/>
              </a:ext>
            </a:extLst>
          </p:cNvPr>
          <p:cNvGrpSpPr/>
          <p:nvPr/>
        </p:nvGrpSpPr>
        <p:grpSpPr>
          <a:xfrm>
            <a:off x="2922473" y="4068042"/>
            <a:ext cx="2079004" cy="755628"/>
            <a:chOff x="6263932" y="2334946"/>
            <a:chExt cx="2312455" cy="75562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84978BF-13C6-B446-8681-6C757FE9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932" y="2334946"/>
              <a:ext cx="2312455" cy="755628"/>
            </a:xfrm>
            <a:prstGeom prst="rect">
              <a:avLst/>
            </a:prstGeom>
            <a:ln w="38100">
              <a:tailEnd type="triangle"/>
            </a:ln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1709A3-89FE-6942-98C0-124AB6CA7A27}"/>
                </a:ext>
              </a:extLst>
            </p:cNvPr>
            <p:cNvSpPr txBox="1"/>
            <p:nvPr/>
          </p:nvSpPr>
          <p:spPr>
            <a:xfrm>
              <a:off x="6771966" y="2413142"/>
              <a:ext cx="12417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Create Fitness Center Weekly Email Batch</a:t>
              </a:r>
            </a:p>
          </p:txBody>
        </p:sp>
      </p:grpSp>
      <p:cxnSp>
        <p:nvCxnSpPr>
          <p:cNvPr id="90" name="Elbow Connector 39">
            <a:extLst>
              <a:ext uri="{FF2B5EF4-FFF2-40B4-BE49-F238E27FC236}">
                <a16:creationId xmlns:a16="http://schemas.microsoft.com/office/drawing/2014/main" id="{A5ADF70B-42A8-D649-B9BC-528631D59AC2}"/>
              </a:ext>
            </a:extLst>
          </p:cNvPr>
          <p:cNvCxnSpPr>
            <a:cxnSpLocks/>
            <a:stCxn id="82" idx="2"/>
            <a:endCxn id="36" idx="0"/>
          </p:cNvCxnSpPr>
          <p:nvPr/>
        </p:nvCxnSpPr>
        <p:spPr>
          <a:xfrm>
            <a:off x="3961975" y="4823670"/>
            <a:ext cx="0" cy="5670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39">
            <a:extLst>
              <a:ext uri="{FF2B5EF4-FFF2-40B4-BE49-F238E27FC236}">
                <a16:creationId xmlns:a16="http://schemas.microsoft.com/office/drawing/2014/main" id="{BFD50C61-4B3A-9546-83FB-038D7F88769A}"/>
              </a:ext>
            </a:extLst>
          </p:cNvPr>
          <p:cNvCxnSpPr>
            <a:cxnSpLocks/>
            <a:stCxn id="37" idx="1"/>
            <a:endCxn id="33" idx="2"/>
          </p:cNvCxnSpPr>
          <p:nvPr/>
        </p:nvCxnSpPr>
        <p:spPr>
          <a:xfrm rot="10800000">
            <a:off x="1587534" y="4170540"/>
            <a:ext cx="1926980" cy="1916672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7">
            <a:extLst>
              <a:ext uri="{FF2B5EF4-FFF2-40B4-BE49-F238E27FC236}">
                <a16:creationId xmlns:a16="http://schemas.microsoft.com/office/drawing/2014/main" id="{3517B36B-6A24-2F4B-9DD3-5E5772F16F0C}"/>
              </a:ext>
            </a:extLst>
          </p:cNvPr>
          <p:cNvCxnSpPr>
            <a:cxnSpLocks/>
            <a:endCxn id="83" idx="3"/>
          </p:cNvCxnSpPr>
          <p:nvPr/>
        </p:nvCxnSpPr>
        <p:spPr>
          <a:xfrm rot="10800000" flipV="1">
            <a:off x="4266775" y="1905774"/>
            <a:ext cx="4222146" cy="4174682"/>
          </a:xfrm>
          <a:prstGeom prst="bentConnector3">
            <a:avLst>
              <a:gd name="adj1" fmla="val -35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B9E0C5-5734-234B-8BF5-04FAC4A1188E}"/>
              </a:ext>
            </a:extLst>
          </p:cNvPr>
          <p:cNvGrpSpPr/>
          <p:nvPr/>
        </p:nvGrpSpPr>
        <p:grpSpPr>
          <a:xfrm>
            <a:off x="6605264" y="1210924"/>
            <a:ext cx="2079004" cy="755628"/>
            <a:chOff x="6263932" y="2334946"/>
            <a:chExt cx="2312455" cy="75562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C96242-9991-0E46-8B06-DF3DB7AD7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932" y="2334946"/>
              <a:ext cx="2312455" cy="755628"/>
            </a:xfrm>
            <a:prstGeom prst="rect">
              <a:avLst/>
            </a:prstGeom>
            <a:ln w="38100">
              <a:tailEnd type="triangle"/>
            </a:ln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702714-6768-6D40-B250-7A29C1F4A944}"/>
                </a:ext>
              </a:extLst>
            </p:cNvPr>
            <p:cNvSpPr txBox="1"/>
            <p:nvPr/>
          </p:nvSpPr>
          <p:spPr>
            <a:xfrm>
              <a:off x="6771966" y="2471198"/>
              <a:ext cx="12417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Generate and Collect Images</a:t>
              </a:r>
            </a:p>
          </p:txBody>
        </p:sp>
      </p:grpSp>
      <p:cxnSp>
        <p:nvCxnSpPr>
          <p:cNvPr id="65" name="Straight Arrow Connector 97">
            <a:extLst>
              <a:ext uri="{FF2B5EF4-FFF2-40B4-BE49-F238E27FC236}">
                <a16:creationId xmlns:a16="http://schemas.microsoft.com/office/drawing/2014/main" id="{C167B05F-4CCC-114A-B1DA-1D64A8B4D216}"/>
              </a:ext>
            </a:extLst>
          </p:cNvPr>
          <p:cNvCxnSpPr>
            <a:cxnSpLocks/>
            <a:stCxn id="68" idx="3"/>
            <a:endCxn id="121" idx="0"/>
          </p:cNvCxnSpPr>
          <p:nvPr/>
        </p:nvCxnSpPr>
        <p:spPr>
          <a:xfrm>
            <a:off x="4972772" y="3583948"/>
            <a:ext cx="2769248" cy="43583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FA6422-B80D-9443-B48B-A06307DF2DE0}"/>
              </a:ext>
            </a:extLst>
          </p:cNvPr>
          <p:cNvGrpSpPr/>
          <p:nvPr/>
        </p:nvGrpSpPr>
        <p:grpSpPr>
          <a:xfrm>
            <a:off x="5254327" y="2184834"/>
            <a:ext cx="1742805" cy="967911"/>
            <a:chOff x="4067359" y="1165480"/>
            <a:chExt cx="1742805" cy="96791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04376D5-D7F2-0A4C-BD5E-E6C88782845A}"/>
                </a:ext>
              </a:extLst>
            </p:cNvPr>
            <p:cNvSpPr txBox="1"/>
            <p:nvPr/>
          </p:nvSpPr>
          <p:spPr>
            <a:xfrm>
              <a:off x="4067359" y="1671726"/>
              <a:ext cx="1742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MSGQ</a:t>
              </a:r>
              <a:br>
                <a:rPr lang="en-US" sz="1200" i="1" dirty="0"/>
              </a:br>
              <a:r>
                <a:rPr lang="en-US" sz="1200" i="1" dirty="0"/>
                <a:t>.</a:t>
              </a:r>
              <a:r>
                <a:rPr lang="en-US" sz="1200" i="1" dirty="0" err="1"/>
                <a:t>ImagesCollected</a:t>
              </a:r>
              <a:endParaRPr lang="en-US" sz="1600" i="1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517C3AB-E1A9-5A49-B19B-2CD190D12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2485" y="1165480"/>
              <a:ext cx="1054303" cy="584287"/>
            </a:xfrm>
            <a:prstGeom prst="rect">
              <a:avLst/>
            </a:prstGeom>
          </p:spPr>
        </p:pic>
      </p:grpSp>
      <p:cxnSp>
        <p:nvCxnSpPr>
          <p:cNvPr id="64" name="Straight Arrow Connector 97">
            <a:extLst>
              <a:ext uri="{FF2B5EF4-FFF2-40B4-BE49-F238E27FC236}">
                <a16:creationId xmlns:a16="http://schemas.microsoft.com/office/drawing/2014/main" id="{0EF21F1E-D6E3-8345-B17F-83EADDB6E91B}"/>
              </a:ext>
            </a:extLst>
          </p:cNvPr>
          <p:cNvCxnSpPr>
            <a:cxnSpLocks/>
            <a:stCxn id="55" idx="2"/>
            <a:endCxn id="63" idx="3"/>
          </p:cNvCxnSpPr>
          <p:nvPr/>
        </p:nvCxnSpPr>
        <p:spPr>
          <a:xfrm rot="5400000">
            <a:off x="6919048" y="1751260"/>
            <a:ext cx="510426" cy="94101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15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Extensions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5104" r="11638" b="2650"/>
          <a:stretch/>
        </p:blipFill>
        <p:spPr>
          <a:xfrm>
            <a:off x="4684889" y="948617"/>
            <a:ext cx="3996267" cy="41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4839" r="3087" b="1710"/>
          <a:stretch/>
        </p:blipFill>
        <p:spPr>
          <a:xfrm>
            <a:off x="628650" y="948617"/>
            <a:ext cx="3747911" cy="41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03547" y="5316296"/>
            <a:ext cx="315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QlikMe chrome webstore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8142" y="5316296"/>
            <a:ext cx="282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PowerBi Me chrome </a:t>
            </a:r>
            <a:r>
              <a:rPr lang="en-US" dirty="0">
                <a:hlinkClick r:id="rId5"/>
              </a:rPr>
              <a:t>webstore</a:t>
            </a: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E29C-A9FA-3340-8A0A-25ECE12BF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6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2"/>
            <a:ext cx="7886700" cy="803668"/>
          </a:xfrm>
          <a:effectLst/>
        </p:spPr>
        <p:txBody>
          <a:bodyPr/>
          <a:lstStyle/>
          <a:p>
            <a:pPr algn="l"/>
            <a:r>
              <a:rPr lang="en-US" sz="2400"/>
              <a:t>How (implementation)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18" y="279410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rgbClr val="C92513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US" sz="4800"/>
              <a:t>Part 1: Technical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B25BD-6D12-46DA-BA6C-1EA13CC9F366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6979D-EAD1-DE4D-89BE-A96DBE917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61" y="272142"/>
            <a:ext cx="7886700" cy="384956"/>
          </a:xfrm>
          <a:effectLst/>
        </p:spPr>
        <p:txBody>
          <a:bodyPr/>
          <a:lstStyle/>
          <a:p>
            <a:pPr algn="l"/>
            <a:r>
              <a:rPr lang="en-US" sz="2400" dirty="0"/>
              <a:t>BuildingLink Data Ingestion</a:t>
            </a:r>
          </a:p>
        </p:txBody>
      </p:sp>
      <p:pic>
        <p:nvPicPr>
          <p:cNvPr id="3076" name="Picture 4" descr="https://qlik.buildinglink.com:3004/images/usertypes/m.3.jpg">
            <a:extLst>
              <a:ext uri="{FF2B5EF4-FFF2-40B4-BE49-F238E27FC236}">
                <a16:creationId xmlns:a16="http://schemas.microsoft.com/office/drawing/2014/main" id="{9A6419A9-17FB-4B50-A2C9-753D08E7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78" y="11521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qlik.buildinglink.com:3004/images/usertypes/m.1.jpg">
            <a:extLst>
              <a:ext uri="{FF2B5EF4-FFF2-40B4-BE49-F238E27FC236}">
                <a16:creationId xmlns:a16="http://schemas.microsoft.com/office/drawing/2014/main" id="{2D129B1A-8B7A-4DE5-A51E-3463F89B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9" y="1152175"/>
            <a:ext cx="457200" cy="4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DB39FD-EC92-4E2D-8A89-BFCF26D66FBB}"/>
              </a:ext>
            </a:extLst>
          </p:cNvPr>
          <p:cNvSpPr txBox="1"/>
          <p:nvPr/>
        </p:nvSpPr>
        <p:spPr>
          <a:xfrm>
            <a:off x="466630" y="1636122"/>
            <a:ext cx="84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SysAdmin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AEAE9C-C5CA-4B3A-B384-19F81FA50CEC}"/>
              </a:ext>
            </a:extLst>
          </p:cNvPr>
          <p:cNvSpPr txBox="1"/>
          <p:nvPr/>
        </p:nvSpPr>
        <p:spPr>
          <a:xfrm>
            <a:off x="1518467" y="1636122"/>
            <a:ext cx="80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PropEmp</a:t>
            </a:r>
          </a:p>
        </p:txBody>
      </p:sp>
      <p:pic>
        <p:nvPicPr>
          <p:cNvPr id="3084" name="Picture 12" descr="https://qlik.buildinglink.com:3004/images/usertypes/f.3.jpg">
            <a:extLst>
              <a:ext uri="{FF2B5EF4-FFF2-40B4-BE49-F238E27FC236}">
                <a16:creationId xmlns:a16="http://schemas.microsoft.com/office/drawing/2014/main" id="{3A12D2FA-29C9-4A16-AF3A-4E269D73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92" y="11521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E1AC051-E0A6-44D6-AA70-66F99FF3D001}"/>
              </a:ext>
            </a:extLst>
          </p:cNvPr>
          <p:cNvSpPr txBox="1"/>
          <p:nvPr/>
        </p:nvSpPr>
        <p:spPr>
          <a:xfrm>
            <a:off x="2382433" y="1645141"/>
            <a:ext cx="767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Resident</a:t>
            </a:r>
          </a:p>
        </p:txBody>
      </p:sp>
      <p:pic>
        <p:nvPicPr>
          <p:cNvPr id="3082" name="Picture 10" descr="https://qlik.buildinglink.com:3004/images/usertypes/m.4.jpg">
            <a:extLst>
              <a:ext uri="{FF2B5EF4-FFF2-40B4-BE49-F238E27FC236}">
                <a16:creationId xmlns:a16="http://schemas.microsoft.com/office/drawing/2014/main" id="{3E5D0F0C-A031-46E3-9656-6FE8121C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51" y="11521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D093F06-C00C-4F8D-B9C7-849B8FE7BF78}"/>
              </a:ext>
            </a:extLst>
          </p:cNvPr>
          <p:cNvSpPr txBox="1"/>
          <p:nvPr/>
        </p:nvSpPr>
        <p:spPr>
          <a:xfrm>
            <a:off x="3149550" y="1645140"/>
            <a:ext cx="105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MgmtCoUser</a:t>
            </a:r>
          </a:p>
        </p:txBody>
      </p:sp>
      <p:pic>
        <p:nvPicPr>
          <p:cNvPr id="3078" name="Picture 6" descr="https://qlik.buildinglink.com:3004/images/usertypes/m.2.jpg">
            <a:extLst>
              <a:ext uri="{FF2B5EF4-FFF2-40B4-BE49-F238E27FC236}">
                <a16:creationId xmlns:a16="http://schemas.microsoft.com/office/drawing/2014/main" id="{B29F9268-FAA6-4D2D-982D-B472C1FF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34" y="117892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CA98347-D86F-4C92-88D1-44F40878A4C4}"/>
              </a:ext>
            </a:extLst>
          </p:cNvPr>
          <p:cNvSpPr txBox="1"/>
          <p:nvPr/>
        </p:nvSpPr>
        <p:spPr>
          <a:xfrm>
            <a:off x="4146151" y="1645139"/>
            <a:ext cx="113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ProviderPerson</a:t>
            </a:r>
          </a:p>
        </p:txBody>
      </p:sp>
      <p:sp>
        <p:nvSpPr>
          <p:cNvPr id="18" name="AutoShape 16" descr="Image result for website">
            <a:extLst>
              <a:ext uri="{FF2B5EF4-FFF2-40B4-BE49-F238E27FC236}">
                <a16:creationId xmlns:a16="http://schemas.microsoft.com/office/drawing/2014/main" id="{4913E54D-A6BA-44CA-AD29-EEF0015CE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3049B7-13CC-4093-B665-9215A7B95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814" y="2302338"/>
            <a:ext cx="2249795" cy="2223170"/>
          </a:xfrm>
          <a:prstGeom prst="rect">
            <a:avLst/>
          </a:prstGeom>
        </p:spPr>
      </p:pic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9C5F60CA-D7D1-4CE6-A942-A9FA5C6947A5}"/>
              </a:ext>
            </a:extLst>
          </p:cNvPr>
          <p:cNvSpPr txBox="1">
            <a:spLocks/>
          </p:cNvSpPr>
          <p:nvPr/>
        </p:nvSpPr>
        <p:spPr>
          <a:xfrm>
            <a:off x="11735" y="3881264"/>
            <a:ext cx="6272736" cy="17163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Data is Ingested as:</a:t>
            </a:r>
          </a:p>
          <a:p>
            <a:pPr lvl="1"/>
            <a:r>
              <a:rPr lang="en-US" sz="1500" dirty="0"/>
              <a:t>Buildings are Setup in </a:t>
            </a:r>
            <a:r>
              <a:rPr lang="en-US" sz="1500" dirty="0" err="1"/>
              <a:t>BuildingLink.com</a:t>
            </a:r>
            <a:endParaRPr lang="en-US" sz="1500" dirty="0"/>
          </a:p>
          <a:p>
            <a:pPr lvl="1"/>
            <a:r>
              <a:rPr lang="en-US" sz="1500" dirty="0"/>
              <a:t>Users Interact with the BuildingLink Website</a:t>
            </a:r>
          </a:p>
          <a:p>
            <a:pPr lvl="1"/>
            <a:r>
              <a:rPr lang="en-US" sz="1500" dirty="0"/>
              <a:t>Devices Interact with BuildingLink WebServices</a:t>
            </a:r>
          </a:p>
          <a:p>
            <a:pPr lvl="1"/>
            <a:r>
              <a:rPr lang="en-US" sz="1500" dirty="0"/>
              <a:t>Sensors Interact with the BuildingLink Api</a:t>
            </a:r>
          </a:p>
          <a:p>
            <a:pPr lvl="1"/>
            <a:r>
              <a:rPr lang="en-US" sz="1500" dirty="0"/>
              <a:t>Integration interacts with External Software Packages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22" name="AutoShape 17" descr="DigitalPersona U.are.U Fingerprint Reader, Black">
            <a:extLst>
              <a:ext uri="{FF2B5EF4-FFF2-40B4-BE49-F238E27FC236}">
                <a16:creationId xmlns:a16="http://schemas.microsoft.com/office/drawing/2014/main" id="{AD1D255E-4D15-4B76-A12B-6DBC4F092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1B38E2C4-2C6F-467E-8881-3D0499E7FC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855" y="1213795"/>
            <a:ext cx="1508070" cy="1903587"/>
          </a:xfrm>
          <a:prstGeom prst="rect">
            <a:avLst/>
          </a:prstGeom>
        </p:spPr>
      </p:pic>
      <p:sp>
        <p:nvSpPr>
          <p:cNvPr id="5" name="Left Bracket 4">
            <a:extLst>
              <a:ext uri="{FF2B5EF4-FFF2-40B4-BE49-F238E27FC236}">
                <a16:creationId xmlns:a16="http://schemas.microsoft.com/office/drawing/2014/main" id="{BC991798-C97F-4542-9C31-9D5182BA76BD}"/>
              </a:ext>
            </a:extLst>
          </p:cNvPr>
          <p:cNvSpPr/>
          <p:nvPr/>
        </p:nvSpPr>
        <p:spPr>
          <a:xfrm>
            <a:off x="5495783" y="939327"/>
            <a:ext cx="3563505" cy="569769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2D5F01-107A-4B41-9B5E-0BBB7C2E05B0}"/>
              </a:ext>
            </a:extLst>
          </p:cNvPr>
          <p:cNvGrpSpPr/>
          <p:nvPr/>
        </p:nvGrpSpPr>
        <p:grpSpPr>
          <a:xfrm>
            <a:off x="7170731" y="3656347"/>
            <a:ext cx="1508070" cy="1442591"/>
            <a:chOff x="7534655" y="1680167"/>
            <a:chExt cx="1508070" cy="1442591"/>
          </a:xfrm>
        </p:grpSpPr>
        <p:pic>
          <p:nvPicPr>
            <p:cNvPr id="13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2E38BAF0-9C80-421B-87D0-1FEFD36FA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7534655" y="1680167"/>
              <a:ext cx="1320375" cy="3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830429-466F-4955-B408-0E7EDA415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15945" y="2031581"/>
              <a:ext cx="669580" cy="6339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93DFB1-26D8-4F18-BA69-467222A5ECEE}"/>
                </a:ext>
              </a:extLst>
            </p:cNvPr>
            <p:cNvSpPr txBox="1"/>
            <p:nvPr/>
          </p:nvSpPr>
          <p:spPr>
            <a:xfrm>
              <a:off x="7860052" y="1992431"/>
              <a:ext cx="7813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BuildingLink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9A3B118-F620-4144-9227-0E204231C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8345" y="2183981"/>
              <a:ext cx="669580" cy="63397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1776B05-033B-418F-823C-6225DD66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20745" y="2336381"/>
              <a:ext cx="669580" cy="63397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4375A85-A39A-4BF7-85CC-FACF3501F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73145" y="2488781"/>
              <a:ext cx="669580" cy="63397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14750" y="2057691"/>
            <a:ext cx="4570670" cy="1610906"/>
            <a:chOff x="525781" y="2206758"/>
            <a:chExt cx="4755538" cy="1885538"/>
          </a:xfrm>
        </p:grpSpPr>
        <p:sp>
          <p:nvSpPr>
            <p:cNvPr id="36" name="AutoShape 99">
              <a:extLst>
                <a:ext uri="{FF2B5EF4-FFF2-40B4-BE49-F238E27FC236}">
                  <a16:creationId xmlns:a16="http://schemas.microsoft.com/office/drawing/2014/main" id="{C3E55815-3FD0-4960-A3DD-73FC5102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1" y="2206758"/>
              <a:ext cx="4755538" cy="1885538"/>
            </a:xfrm>
            <a:prstGeom prst="chevron">
              <a:avLst>
                <a:gd name="adj" fmla="val 50005"/>
              </a:avLst>
            </a:pr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79470" y="2302795"/>
              <a:ext cx="2894410" cy="1641832"/>
              <a:chOff x="1475247" y="2302881"/>
              <a:chExt cx="3004187" cy="195252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C24C3C5-AF6D-4EB3-AF93-09D9866990C2}"/>
                  </a:ext>
                </a:extLst>
              </p:cNvPr>
              <p:cNvGrpSpPr/>
              <p:nvPr/>
            </p:nvGrpSpPr>
            <p:grpSpPr>
              <a:xfrm>
                <a:off x="1475247" y="2302881"/>
                <a:ext cx="2007915" cy="1952522"/>
                <a:chOff x="576790" y="2022187"/>
                <a:chExt cx="2007915" cy="1952522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A190C097-E4F3-410F-8BA8-15E6FDADD9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6790" y="2022187"/>
                  <a:ext cx="1553566" cy="103423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picture containing iPod&#10;&#10;Description generated with high confidence">
                  <a:extLst>
                    <a:ext uri="{FF2B5EF4-FFF2-40B4-BE49-F238E27FC236}">
                      <a16:creationId xmlns:a16="http://schemas.microsoft.com/office/drawing/2014/main" id="{417F3E23-E750-4030-9E04-3DA24E4C72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1322" y="3221673"/>
                  <a:ext cx="368586" cy="368586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FD9A1340-0C00-4910-8229-4D68C2125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30" y="3116726"/>
                  <a:ext cx="441033" cy="441033"/>
                </a:xfrm>
                <a:prstGeom prst="rect">
                  <a:avLst/>
                </a:prstGeom>
              </p:spPr>
            </p:pic>
            <p:pic>
              <p:nvPicPr>
                <p:cNvPr id="2049" name="Picture 2048" descr="A black and silver phone&#10;&#10;Description generated with high confidence">
                  <a:extLst>
                    <a:ext uri="{FF2B5EF4-FFF2-40B4-BE49-F238E27FC236}">
                      <a16:creationId xmlns:a16="http://schemas.microsoft.com/office/drawing/2014/main" id="{9D0F388E-40FC-448B-B6BA-CA1F9F7E6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2361" y="3036455"/>
                  <a:ext cx="410569" cy="369512"/>
                </a:xfrm>
                <a:prstGeom prst="rect">
                  <a:avLst/>
                </a:prstGeom>
              </p:spPr>
            </p:pic>
            <p:pic>
              <p:nvPicPr>
                <p:cNvPr id="2052" name="Picture 2051" descr="A close up of a sign&#10;&#10;Description generated with very high confidence">
                  <a:extLst>
                    <a:ext uri="{FF2B5EF4-FFF2-40B4-BE49-F238E27FC236}">
                      <a16:creationId xmlns:a16="http://schemas.microsoft.com/office/drawing/2014/main" id="{80FADACE-87FF-47EF-B325-55B74527C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1777" y="3531782"/>
                  <a:ext cx="442928" cy="442927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EB50EA8-DD26-4BD6-99AA-E1C510A33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7960" y="3403099"/>
                <a:ext cx="511474" cy="52697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  <a:alpha val="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5653668" y="4932233"/>
            <a:ext cx="2002799" cy="1417243"/>
            <a:chOff x="2927465" y="5236638"/>
            <a:chExt cx="1470768" cy="865618"/>
          </a:xfrm>
          <a:solidFill>
            <a:srgbClr val="003A78"/>
          </a:solidFill>
        </p:grpSpPr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927465" y="5236638"/>
              <a:ext cx="360348" cy="865616"/>
            </a:xfrm>
            <a:custGeom>
              <a:avLst/>
              <a:gdLst>
                <a:gd name="T0" fmla="*/ 0 w 184"/>
                <a:gd name="T1" fmla="*/ 0 h 442"/>
                <a:gd name="T2" fmla="*/ 0 w 184"/>
                <a:gd name="T3" fmla="*/ 442 h 442"/>
                <a:gd name="T4" fmla="*/ 184 w 184"/>
                <a:gd name="T5" fmla="*/ 442 h 442"/>
                <a:gd name="T6" fmla="*/ 184 w 184"/>
                <a:gd name="T7" fmla="*/ 0 h 442"/>
                <a:gd name="T8" fmla="*/ 0 w 184"/>
                <a:gd name="T9" fmla="*/ 0 h 442"/>
                <a:gd name="T10" fmla="*/ 85 w 184"/>
                <a:gd name="T11" fmla="*/ 370 h 442"/>
                <a:gd name="T12" fmla="*/ 19 w 184"/>
                <a:gd name="T13" fmla="*/ 370 h 442"/>
                <a:gd name="T14" fmla="*/ 19 w 184"/>
                <a:gd name="T15" fmla="*/ 310 h 442"/>
                <a:gd name="T16" fmla="*/ 85 w 184"/>
                <a:gd name="T17" fmla="*/ 310 h 442"/>
                <a:gd name="T18" fmla="*/ 85 w 184"/>
                <a:gd name="T19" fmla="*/ 370 h 442"/>
                <a:gd name="T20" fmla="*/ 85 w 184"/>
                <a:gd name="T21" fmla="*/ 296 h 442"/>
                <a:gd name="T22" fmla="*/ 19 w 184"/>
                <a:gd name="T23" fmla="*/ 296 h 442"/>
                <a:gd name="T24" fmla="*/ 19 w 184"/>
                <a:gd name="T25" fmla="*/ 237 h 442"/>
                <a:gd name="T26" fmla="*/ 85 w 184"/>
                <a:gd name="T27" fmla="*/ 237 h 442"/>
                <a:gd name="T28" fmla="*/ 85 w 184"/>
                <a:gd name="T29" fmla="*/ 296 h 442"/>
                <a:gd name="T30" fmla="*/ 85 w 184"/>
                <a:gd name="T31" fmla="*/ 223 h 442"/>
                <a:gd name="T32" fmla="*/ 19 w 184"/>
                <a:gd name="T33" fmla="*/ 223 h 442"/>
                <a:gd name="T34" fmla="*/ 19 w 184"/>
                <a:gd name="T35" fmla="*/ 164 h 442"/>
                <a:gd name="T36" fmla="*/ 85 w 184"/>
                <a:gd name="T37" fmla="*/ 164 h 442"/>
                <a:gd name="T38" fmla="*/ 85 w 184"/>
                <a:gd name="T39" fmla="*/ 223 h 442"/>
                <a:gd name="T40" fmla="*/ 85 w 184"/>
                <a:gd name="T41" fmla="*/ 151 h 442"/>
                <a:gd name="T42" fmla="*/ 19 w 184"/>
                <a:gd name="T43" fmla="*/ 151 h 442"/>
                <a:gd name="T44" fmla="*/ 19 w 184"/>
                <a:gd name="T45" fmla="*/ 91 h 442"/>
                <a:gd name="T46" fmla="*/ 85 w 184"/>
                <a:gd name="T47" fmla="*/ 91 h 442"/>
                <a:gd name="T48" fmla="*/ 85 w 184"/>
                <a:gd name="T49" fmla="*/ 151 h 442"/>
                <a:gd name="T50" fmla="*/ 85 w 184"/>
                <a:gd name="T51" fmla="*/ 78 h 442"/>
                <a:gd name="T52" fmla="*/ 19 w 184"/>
                <a:gd name="T53" fmla="*/ 78 h 442"/>
                <a:gd name="T54" fmla="*/ 19 w 184"/>
                <a:gd name="T55" fmla="*/ 18 h 442"/>
                <a:gd name="T56" fmla="*/ 85 w 184"/>
                <a:gd name="T57" fmla="*/ 18 h 442"/>
                <a:gd name="T58" fmla="*/ 85 w 184"/>
                <a:gd name="T59" fmla="*/ 78 h 442"/>
                <a:gd name="T60" fmla="*/ 164 w 184"/>
                <a:gd name="T61" fmla="*/ 370 h 442"/>
                <a:gd name="T62" fmla="*/ 99 w 184"/>
                <a:gd name="T63" fmla="*/ 370 h 442"/>
                <a:gd name="T64" fmla="*/ 99 w 184"/>
                <a:gd name="T65" fmla="*/ 310 h 442"/>
                <a:gd name="T66" fmla="*/ 164 w 184"/>
                <a:gd name="T67" fmla="*/ 310 h 442"/>
                <a:gd name="T68" fmla="*/ 164 w 184"/>
                <a:gd name="T69" fmla="*/ 370 h 442"/>
                <a:gd name="T70" fmla="*/ 164 w 184"/>
                <a:gd name="T71" fmla="*/ 296 h 442"/>
                <a:gd name="T72" fmla="*/ 99 w 184"/>
                <a:gd name="T73" fmla="*/ 296 h 442"/>
                <a:gd name="T74" fmla="*/ 99 w 184"/>
                <a:gd name="T75" fmla="*/ 237 h 442"/>
                <a:gd name="T76" fmla="*/ 164 w 184"/>
                <a:gd name="T77" fmla="*/ 237 h 442"/>
                <a:gd name="T78" fmla="*/ 164 w 184"/>
                <a:gd name="T79" fmla="*/ 296 h 442"/>
                <a:gd name="T80" fmla="*/ 164 w 184"/>
                <a:gd name="T81" fmla="*/ 223 h 442"/>
                <a:gd name="T82" fmla="*/ 99 w 184"/>
                <a:gd name="T83" fmla="*/ 223 h 442"/>
                <a:gd name="T84" fmla="*/ 99 w 184"/>
                <a:gd name="T85" fmla="*/ 164 h 442"/>
                <a:gd name="T86" fmla="*/ 164 w 184"/>
                <a:gd name="T87" fmla="*/ 164 h 442"/>
                <a:gd name="T88" fmla="*/ 164 w 184"/>
                <a:gd name="T89" fmla="*/ 223 h 442"/>
                <a:gd name="T90" fmla="*/ 164 w 184"/>
                <a:gd name="T91" fmla="*/ 151 h 442"/>
                <a:gd name="T92" fmla="*/ 99 w 184"/>
                <a:gd name="T93" fmla="*/ 151 h 442"/>
                <a:gd name="T94" fmla="*/ 99 w 184"/>
                <a:gd name="T95" fmla="*/ 91 h 442"/>
                <a:gd name="T96" fmla="*/ 164 w 184"/>
                <a:gd name="T97" fmla="*/ 91 h 442"/>
                <a:gd name="T98" fmla="*/ 164 w 184"/>
                <a:gd name="T99" fmla="*/ 151 h 442"/>
                <a:gd name="T100" fmla="*/ 164 w 184"/>
                <a:gd name="T101" fmla="*/ 78 h 442"/>
                <a:gd name="T102" fmla="*/ 99 w 184"/>
                <a:gd name="T103" fmla="*/ 78 h 442"/>
                <a:gd name="T104" fmla="*/ 99 w 184"/>
                <a:gd name="T105" fmla="*/ 18 h 442"/>
                <a:gd name="T106" fmla="*/ 164 w 184"/>
                <a:gd name="T107" fmla="*/ 18 h 442"/>
                <a:gd name="T108" fmla="*/ 164 w 184"/>
                <a:gd name="T109" fmla="*/ 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442">
                  <a:moveTo>
                    <a:pt x="0" y="0"/>
                  </a:moveTo>
                  <a:lnTo>
                    <a:pt x="0" y="442"/>
                  </a:lnTo>
                  <a:lnTo>
                    <a:pt x="184" y="442"/>
                  </a:lnTo>
                  <a:lnTo>
                    <a:pt x="184" y="0"/>
                  </a:lnTo>
                  <a:lnTo>
                    <a:pt x="0" y="0"/>
                  </a:lnTo>
                  <a:close/>
                  <a:moveTo>
                    <a:pt x="85" y="370"/>
                  </a:moveTo>
                  <a:lnTo>
                    <a:pt x="19" y="370"/>
                  </a:lnTo>
                  <a:lnTo>
                    <a:pt x="19" y="310"/>
                  </a:lnTo>
                  <a:lnTo>
                    <a:pt x="85" y="310"/>
                  </a:lnTo>
                  <a:lnTo>
                    <a:pt x="85" y="370"/>
                  </a:lnTo>
                  <a:close/>
                  <a:moveTo>
                    <a:pt x="85" y="296"/>
                  </a:moveTo>
                  <a:lnTo>
                    <a:pt x="19" y="296"/>
                  </a:lnTo>
                  <a:lnTo>
                    <a:pt x="19" y="237"/>
                  </a:lnTo>
                  <a:lnTo>
                    <a:pt x="85" y="237"/>
                  </a:lnTo>
                  <a:lnTo>
                    <a:pt x="85" y="296"/>
                  </a:lnTo>
                  <a:close/>
                  <a:moveTo>
                    <a:pt x="85" y="223"/>
                  </a:moveTo>
                  <a:lnTo>
                    <a:pt x="19" y="223"/>
                  </a:lnTo>
                  <a:lnTo>
                    <a:pt x="19" y="164"/>
                  </a:lnTo>
                  <a:lnTo>
                    <a:pt x="85" y="164"/>
                  </a:lnTo>
                  <a:lnTo>
                    <a:pt x="85" y="223"/>
                  </a:lnTo>
                  <a:close/>
                  <a:moveTo>
                    <a:pt x="85" y="151"/>
                  </a:moveTo>
                  <a:lnTo>
                    <a:pt x="19" y="151"/>
                  </a:lnTo>
                  <a:lnTo>
                    <a:pt x="19" y="91"/>
                  </a:lnTo>
                  <a:lnTo>
                    <a:pt x="85" y="91"/>
                  </a:lnTo>
                  <a:lnTo>
                    <a:pt x="85" y="151"/>
                  </a:lnTo>
                  <a:close/>
                  <a:moveTo>
                    <a:pt x="85" y="78"/>
                  </a:moveTo>
                  <a:lnTo>
                    <a:pt x="19" y="78"/>
                  </a:lnTo>
                  <a:lnTo>
                    <a:pt x="19" y="18"/>
                  </a:lnTo>
                  <a:lnTo>
                    <a:pt x="85" y="18"/>
                  </a:lnTo>
                  <a:lnTo>
                    <a:pt x="85" y="78"/>
                  </a:lnTo>
                  <a:close/>
                  <a:moveTo>
                    <a:pt x="164" y="370"/>
                  </a:moveTo>
                  <a:lnTo>
                    <a:pt x="99" y="370"/>
                  </a:lnTo>
                  <a:lnTo>
                    <a:pt x="99" y="310"/>
                  </a:lnTo>
                  <a:lnTo>
                    <a:pt x="164" y="310"/>
                  </a:lnTo>
                  <a:lnTo>
                    <a:pt x="164" y="370"/>
                  </a:lnTo>
                  <a:close/>
                  <a:moveTo>
                    <a:pt x="164" y="296"/>
                  </a:moveTo>
                  <a:lnTo>
                    <a:pt x="99" y="296"/>
                  </a:lnTo>
                  <a:lnTo>
                    <a:pt x="99" y="237"/>
                  </a:lnTo>
                  <a:lnTo>
                    <a:pt x="164" y="237"/>
                  </a:lnTo>
                  <a:lnTo>
                    <a:pt x="164" y="296"/>
                  </a:lnTo>
                  <a:close/>
                  <a:moveTo>
                    <a:pt x="164" y="223"/>
                  </a:moveTo>
                  <a:lnTo>
                    <a:pt x="99" y="223"/>
                  </a:lnTo>
                  <a:lnTo>
                    <a:pt x="99" y="164"/>
                  </a:lnTo>
                  <a:lnTo>
                    <a:pt x="164" y="164"/>
                  </a:lnTo>
                  <a:lnTo>
                    <a:pt x="164" y="223"/>
                  </a:lnTo>
                  <a:close/>
                  <a:moveTo>
                    <a:pt x="164" y="151"/>
                  </a:moveTo>
                  <a:lnTo>
                    <a:pt x="99" y="151"/>
                  </a:lnTo>
                  <a:lnTo>
                    <a:pt x="99" y="91"/>
                  </a:lnTo>
                  <a:lnTo>
                    <a:pt x="164" y="91"/>
                  </a:lnTo>
                  <a:lnTo>
                    <a:pt x="164" y="151"/>
                  </a:lnTo>
                  <a:close/>
                  <a:moveTo>
                    <a:pt x="164" y="78"/>
                  </a:moveTo>
                  <a:lnTo>
                    <a:pt x="99" y="78"/>
                  </a:lnTo>
                  <a:lnTo>
                    <a:pt x="99" y="18"/>
                  </a:lnTo>
                  <a:lnTo>
                    <a:pt x="164" y="18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rgbClr val="0084CC"/>
            </a:solidFill>
            <a:ln>
              <a:noFill/>
            </a:ln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6850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3323066" y="5236638"/>
              <a:ext cx="321181" cy="865616"/>
            </a:xfrm>
            <a:custGeom>
              <a:avLst/>
              <a:gdLst>
                <a:gd name="T0" fmla="*/ 148 w 164"/>
                <a:gd name="T1" fmla="*/ 181 h 442"/>
                <a:gd name="T2" fmla="*/ 148 w 164"/>
                <a:gd name="T3" fmla="*/ 136 h 442"/>
                <a:gd name="T4" fmla="*/ 123 w 164"/>
                <a:gd name="T5" fmla="*/ 136 h 442"/>
                <a:gd name="T6" fmla="*/ 123 w 164"/>
                <a:gd name="T7" fmla="*/ 84 h 442"/>
                <a:gd name="T8" fmla="*/ 101 w 164"/>
                <a:gd name="T9" fmla="*/ 84 h 442"/>
                <a:gd name="T10" fmla="*/ 101 w 164"/>
                <a:gd name="T11" fmla="*/ 45 h 442"/>
                <a:gd name="T12" fmla="*/ 87 w 164"/>
                <a:gd name="T13" fmla="*/ 45 h 442"/>
                <a:gd name="T14" fmla="*/ 87 w 164"/>
                <a:gd name="T15" fmla="*/ 0 h 442"/>
                <a:gd name="T16" fmla="*/ 77 w 164"/>
                <a:gd name="T17" fmla="*/ 0 h 442"/>
                <a:gd name="T18" fmla="*/ 77 w 164"/>
                <a:gd name="T19" fmla="*/ 45 h 442"/>
                <a:gd name="T20" fmla="*/ 63 w 164"/>
                <a:gd name="T21" fmla="*/ 45 h 442"/>
                <a:gd name="T22" fmla="*/ 63 w 164"/>
                <a:gd name="T23" fmla="*/ 84 h 442"/>
                <a:gd name="T24" fmla="*/ 41 w 164"/>
                <a:gd name="T25" fmla="*/ 84 h 442"/>
                <a:gd name="T26" fmla="*/ 41 w 164"/>
                <a:gd name="T27" fmla="*/ 136 h 442"/>
                <a:gd name="T28" fmla="*/ 16 w 164"/>
                <a:gd name="T29" fmla="*/ 136 h 442"/>
                <a:gd name="T30" fmla="*/ 16 w 164"/>
                <a:gd name="T31" fmla="*/ 181 h 442"/>
                <a:gd name="T32" fmla="*/ 0 w 164"/>
                <a:gd name="T33" fmla="*/ 181 h 442"/>
                <a:gd name="T34" fmla="*/ 0 w 164"/>
                <a:gd name="T35" fmla="*/ 442 h 442"/>
                <a:gd name="T36" fmla="*/ 164 w 164"/>
                <a:gd name="T37" fmla="*/ 442 h 442"/>
                <a:gd name="T38" fmla="*/ 164 w 164"/>
                <a:gd name="T39" fmla="*/ 181 h 442"/>
                <a:gd name="T40" fmla="*/ 148 w 164"/>
                <a:gd name="T41" fmla="*/ 181 h 442"/>
                <a:gd name="T42" fmla="*/ 16 w 164"/>
                <a:gd name="T43" fmla="*/ 207 h 442"/>
                <a:gd name="T44" fmla="*/ 82 w 164"/>
                <a:gd name="T45" fmla="*/ 207 h 442"/>
                <a:gd name="T46" fmla="*/ 82 w 164"/>
                <a:gd name="T47" fmla="*/ 266 h 442"/>
                <a:gd name="T48" fmla="*/ 16 w 164"/>
                <a:gd name="T49" fmla="*/ 266 h 442"/>
                <a:gd name="T50" fmla="*/ 16 w 164"/>
                <a:gd name="T51" fmla="*/ 207 h 442"/>
                <a:gd name="T52" fmla="*/ 82 w 164"/>
                <a:gd name="T53" fmla="*/ 411 h 442"/>
                <a:gd name="T54" fmla="*/ 16 w 164"/>
                <a:gd name="T55" fmla="*/ 411 h 442"/>
                <a:gd name="T56" fmla="*/ 16 w 164"/>
                <a:gd name="T57" fmla="*/ 352 h 442"/>
                <a:gd name="T58" fmla="*/ 82 w 164"/>
                <a:gd name="T59" fmla="*/ 352 h 442"/>
                <a:gd name="T60" fmla="*/ 82 w 164"/>
                <a:gd name="T61" fmla="*/ 411 h 442"/>
                <a:gd name="T62" fmla="*/ 148 w 164"/>
                <a:gd name="T63" fmla="*/ 340 h 442"/>
                <a:gd name="T64" fmla="*/ 82 w 164"/>
                <a:gd name="T65" fmla="*/ 340 h 442"/>
                <a:gd name="T66" fmla="*/ 82 w 164"/>
                <a:gd name="T67" fmla="*/ 280 h 442"/>
                <a:gd name="T68" fmla="*/ 148 w 164"/>
                <a:gd name="T69" fmla="*/ 280 h 442"/>
                <a:gd name="T70" fmla="*/ 148 w 164"/>
                <a:gd name="T71" fmla="*/ 3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442">
                  <a:moveTo>
                    <a:pt x="148" y="181"/>
                  </a:moveTo>
                  <a:lnTo>
                    <a:pt x="148" y="136"/>
                  </a:lnTo>
                  <a:lnTo>
                    <a:pt x="123" y="136"/>
                  </a:lnTo>
                  <a:lnTo>
                    <a:pt x="123" y="84"/>
                  </a:lnTo>
                  <a:lnTo>
                    <a:pt x="101" y="84"/>
                  </a:lnTo>
                  <a:lnTo>
                    <a:pt x="101" y="45"/>
                  </a:lnTo>
                  <a:lnTo>
                    <a:pt x="87" y="45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7" y="45"/>
                  </a:lnTo>
                  <a:lnTo>
                    <a:pt x="63" y="45"/>
                  </a:lnTo>
                  <a:lnTo>
                    <a:pt x="63" y="84"/>
                  </a:lnTo>
                  <a:lnTo>
                    <a:pt x="41" y="84"/>
                  </a:lnTo>
                  <a:lnTo>
                    <a:pt x="41" y="136"/>
                  </a:lnTo>
                  <a:lnTo>
                    <a:pt x="16" y="136"/>
                  </a:lnTo>
                  <a:lnTo>
                    <a:pt x="16" y="181"/>
                  </a:lnTo>
                  <a:lnTo>
                    <a:pt x="0" y="181"/>
                  </a:lnTo>
                  <a:lnTo>
                    <a:pt x="0" y="442"/>
                  </a:lnTo>
                  <a:lnTo>
                    <a:pt x="164" y="442"/>
                  </a:lnTo>
                  <a:lnTo>
                    <a:pt x="164" y="181"/>
                  </a:lnTo>
                  <a:lnTo>
                    <a:pt x="148" y="181"/>
                  </a:lnTo>
                  <a:close/>
                  <a:moveTo>
                    <a:pt x="16" y="207"/>
                  </a:moveTo>
                  <a:lnTo>
                    <a:pt x="82" y="207"/>
                  </a:lnTo>
                  <a:lnTo>
                    <a:pt x="82" y="266"/>
                  </a:lnTo>
                  <a:lnTo>
                    <a:pt x="16" y="266"/>
                  </a:lnTo>
                  <a:lnTo>
                    <a:pt x="16" y="207"/>
                  </a:lnTo>
                  <a:close/>
                  <a:moveTo>
                    <a:pt x="82" y="411"/>
                  </a:moveTo>
                  <a:lnTo>
                    <a:pt x="16" y="411"/>
                  </a:lnTo>
                  <a:lnTo>
                    <a:pt x="16" y="352"/>
                  </a:lnTo>
                  <a:lnTo>
                    <a:pt x="82" y="352"/>
                  </a:lnTo>
                  <a:lnTo>
                    <a:pt x="82" y="411"/>
                  </a:lnTo>
                  <a:close/>
                  <a:moveTo>
                    <a:pt x="148" y="340"/>
                  </a:moveTo>
                  <a:lnTo>
                    <a:pt x="82" y="340"/>
                  </a:lnTo>
                  <a:lnTo>
                    <a:pt x="82" y="280"/>
                  </a:lnTo>
                  <a:lnTo>
                    <a:pt x="148" y="280"/>
                  </a:lnTo>
                  <a:lnTo>
                    <a:pt x="148" y="340"/>
                  </a:lnTo>
                  <a:close/>
                </a:path>
              </a:pathLst>
            </a:custGeom>
            <a:solidFill>
              <a:srgbClr val="FCB327"/>
            </a:solidFill>
            <a:ln>
              <a:noFill/>
            </a:ln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6850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4077052" y="5424647"/>
              <a:ext cx="321181" cy="677609"/>
            </a:xfrm>
            <a:custGeom>
              <a:avLst/>
              <a:gdLst>
                <a:gd name="T0" fmla="*/ 148 w 164"/>
                <a:gd name="T1" fmla="*/ 181 h 346"/>
                <a:gd name="T2" fmla="*/ 148 w 164"/>
                <a:gd name="T3" fmla="*/ 136 h 346"/>
                <a:gd name="T4" fmla="*/ 123 w 164"/>
                <a:gd name="T5" fmla="*/ 136 h 346"/>
                <a:gd name="T6" fmla="*/ 123 w 164"/>
                <a:gd name="T7" fmla="*/ 82 h 346"/>
                <a:gd name="T8" fmla="*/ 101 w 164"/>
                <a:gd name="T9" fmla="*/ 82 h 346"/>
                <a:gd name="T10" fmla="*/ 101 w 164"/>
                <a:gd name="T11" fmla="*/ 45 h 346"/>
                <a:gd name="T12" fmla="*/ 87 w 164"/>
                <a:gd name="T13" fmla="*/ 45 h 346"/>
                <a:gd name="T14" fmla="*/ 87 w 164"/>
                <a:gd name="T15" fmla="*/ 0 h 346"/>
                <a:gd name="T16" fmla="*/ 77 w 164"/>
                <a:gd name="T17" fmla="*/ 0 h 346"/>
                <a:gd name="T18" fmla="*/ 77 w 164"/>
                <a:gd name="T19" fmla="*/ 45 h 346"/>
                <a:gd name="T20" fmla="*/ 63 w 164"/>
                <a:gd name="T21" fmla="*/ 45 h 346"/>
                <a:gd name="T22" fmla="*/ 63 w 164"/>
                <a:gd name="T23" fmla="*/ 82 h 346"/>
                <a:gd name="T24" fmla="*/ 42 w 164"/>
                <a:gd name="T25" fmla="*/ 82 h 346"/>
                <a:gd name="T26" fmla="*/ 42 w 164"/>
                <a:gd name="T27" fmla="*/ 136 h 346"/>
                <a:gd name="T28" fmla="*/ 16 w 164"/>
                <a:gd name="T29" fmla="*/ 136 h 346"/>
                <a:gd name="T30" fmla="*/ 16 w 164"/>
                <a:gd name="T31" fmla="*/ 181 h 346"/>
                <a:gd name="T32" fmla="*/ 0 w 164"/>
                <a:gd name="T33" fmla="*/ 181 h 346"/>
                <a:gd name="T34" fmla="*/ 0 w 164"/>
                <a:gd name="T35" fmla="*/ 346 h 346"/>
                <a:gd name="T36" fmla="*/ 164 w 164"/>
                <a:gd name="T37" fmla="*/ 346 h 346"/>
                <a:gd name="T38" fmla="*/ 164 w 164"/>
                <a:gd name="T39" fmla="*/ 181 h 346"/>
                <a:gd name="T40" fmla="*/ 148 w 164"/>
                <a:gd name="T41" fmla="*/ 181 h 346"/>
                <a:gd name="T42" fmla="*/ 35 w 164"/>
                <a:gd name="T43" fmla="*/ 158 h 346"/>
                <a:gd name="T44" fmla="*/ 82 w 164"/>
                <a:gd name="T45" fmla="*/ 158 h 346"/>
                <a:gd name="T46" fmla="*/ 82 w 164"/>
                <a:gd name="T47" fmla="*/ 200 h 346"/>
                <a:gd name="T48" fmla="*/ 35 w 164"/>
                <a:gd name="T49" fmla="*/ 200 h 346"/>
                <a:gd name="T50" fmla="*/ 35 w 164"/>
                <a:gd name="T51" fmla="*/ 158 h 346"/>
                <a:gd name="T52" fmla="*/ 82 w 164"/>
                <a:gd name="T53" fmla="*/ 302 h 346"/>
                <a:gd name="T54" fmla="*/ 35 w 164"/>
                <a:gd name="T55" fmla="*/ 302 h 346"/>
                <a:gd name="T56" fmla="*/ 35 w 164"/>
                <a:gd name="T57" fmla="*/ 260 h 346"/>
                <a:gd name="T58" fmla="*/ 82 w 164"/>
                <a:gd name="T59" fmla="*/ 260 h 346"/>
                <a:gd name="T60" fmla="*/ 82 w 164"/>
                <a:gd name="T61" fmla="*/ 302 h 346"/>
                <a:gd name="T62" fmla="*/ 129 w 164"/>
                <a:gd name="T63" fmla="*/ 251 h 346"/>
                <a:gd name="T64" fmla="*/ 82 w 164"/>
                <a:gd name="T65" fmla="*/ 251 h 346"/>
                <a:gd name="T66" fmla="*/ 82 w 164"/>
                <a:gd name="T67" fmla="*/ 209 h 346"/>
                <a:gd name="T68" fmla="*/ 129 w 164"/>
                <a:gd name="T69" fmla="*/ 209 h 346"/>
                <a:gd name="T70" fmla="*/ 129 w 164"/>
                <a:gd name="T71" fmla="*/ 2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346">
                  <a:moveTo>
                    <a:pt x="148" y="181"/>
                  </a:moveTo>
                  <a:lnTo>
                    <a:pt x="148" y="136"/>
                  </a:lnTo>
                  <a:lnTo>
                    <a:pt x="123" y="136"/>
                  </a:lnTo>
                  <a:lnTo>
                    <a:pt x="123" y="82"/>
                  </a:lnTo>
                  <a:lnTo>
                    <a:pt x="101" y="82"/>
                  </a:lnTo>
                  <a:lnTo>
                    <a:pt x="101" y="45"/>
                  </a:lnTo>
                  <a:lnTo>
                    <a:pt x="87" y="45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7" y="45"/>
                  </a:lnTo>
                  <a:lnTo>
                    <a:pt x="63" y="45"/>
                  </a:lnTo>
                  <a:lnTo>
                    <a:pt x="63" y="82"/>
                  </a:lnTo>
                  <a:lnTo>
                    <a:pt x="42" y="82"/>
                  </a:lnTo>
                  <a:lnTo>
                    <a:pt x="42" y="136"/>
                  </a:lnTo>
                  <a:lnTo>
                    <a:pt x="16" y="136"/>
                  </a:lnTo>
                  <a:lnTo>
                    <a:pt x="16" y="181"/>
                  </a:lnTo>
                  <a:lnTo>
                    <a:pt x="0" y="181"/>
                  </a:lnTo>
                  <a:lnTo>
                    <a:pt x="0" y="346"/>
                  </a:lnTo>
                  <a:lnTo>
                    <a:pt x="164" y="346"/>
                  </a:lnTo>
                  <a:lnTo>
                    <a:pt x="164" y="181"/>
                  </a:lnTo>
                  <a:lnTo>
                    <a:pt x="148" y="181"/>
                  </a:lnTo>
                  <a:close/>
                  <a:moveTo>
                    <a:pt x="35" y="158"/>
                  </a:moveTo>
                  <a:lnTo>
                    <a:pt x="82" y="158"/>
                  </a:lnTo>
                  <a:lnTo>
                    <a:pt x="82" y="200"/>
                  </a:lnTo>
                  <a:lnTo>
                    <a:pt x="35" y="200"/>
                  </a:lnTo>
                  <a:lnTo>
                    <a:pt x="35" y="158"/>
                  </a:lnTo>
                  <a:close/>
                  <a:moveTo>
                    <a:pt x="82" y="302"/>
                  </a:moveTo>
                  <a:lnTo>
                    <a:pt x="35" y="302"/>
                  </a:lnTo>
                  <a:lnTo>
                    <a:pt x="35" y="260"/>
                  </a:lnTo>
                  <a:lnTo>
                    <a:pt x="82" y="260"/>
                  </a:lnTo>
                  <a:lnTo>
                    <a:pt x="82" y="302"/>
                  </a:lnTo>
                  <a:close/>
                  <a:moveTo>
                    <a:pt x="129" y="251"/>
                  </a:moveTo>
                  <a:lnTo>
                    <a:pt x="82" y="251"/>
                  </a:lnTo>
                  <a:lnTo>
                    <a:pt x="82" y="209"/>
                  </a:lnTo>
                  <a:lnTo>
                    <a:pt x="129" y="209"/>
                  </a:lnTo>
                  <a:lnTo>
                    <a:pt x="129" y="251"/>
                  </a:lnTo>
                  <a:close/>
                </a:path>
              </a:pathLst>
            </a:custGeom>
            <a:solidFill>
              <a:srgbClr val="181651"/>
            </a:solidFill>
            <a:ln>
              <a:noFill/>
            </a:ln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6850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3679497" y="5365893"/>
              <a:ext cx="362307" cy="736363"/>
            </a:xfrm>
            <a:custGeom>
              <a:avLst/>
              <a:gdLst>
                <a:gd name="T0" fmla="*/ 0 w 185"/>
                <a:gd name="T1" fmla="*/ 0 h 376"/>
                <a:gd name="T2" fmla="*/ 0 w 185"/>
                <a:gd name="T3" fmla="*/ 376 h 376"/>
                <a:gd name="T4" fmla="*/ 185 w 185"/>
                <a:gd name="T5" fmla="*/ 376 h 376"/>
                <a:gd name="T6" fmla="*/ 185 w 185"/>
                <a:gd name="T7" fmla="*/ 0 h 376"/>
                <a:gd name="T8" fmla="*/ 0 w 185"/>
                <a:gd name="T9" fmla="*/ 0 h 376"/>
                <a:gd name="T10" fmla="*/ 86 w 185"/>
                <a:gd name="T11" fmla="*/ 304 h 376"/>
                <a:gd name="T12" fmla="*/ 20 w 185"/>
                <a:gd name="T13" fmla="*/ 304 h 376"/>
                <a:gd name="T14" fmla="*/ 20 w 185"/>
                <a:gd name="T15" fmla="*/ 244 h 376"/>
                <a:gd name="T16" fmla="*/ 86 w 185"/>
                <a:gd name="T17" fmla="*/ 244 h 376"/>
                <a:gd name="T18" fmla="*/ 86 w 185"/>
                <a:gd name="T19" fmla="*/ 304 h 376"/>
                <a:gd name="T20" fmla="*/ 86 w 185"/>
                <a:gd name="T21" fmla="*/ 230 h 376"/>
                <a:gd name="T22" fmla="*/ 20 w 185"/>
                <a:gd name="T23" fmla="*/ 230 h 376"/>
                <a:gd name="T24" fmla="*/ 20 w 185"/>
                <a:gd name="T25" fmla="*/ 171 h 376"/>
                <a:gd name="T26" fmla="*/ 86 w 185"/>
                <a:gd name="T27" fmla="*/ 171 h 376"/>
                <a:gd name="T28" fmla="*/ 86 w 185"/>
                <a:gd name="T29" fmla="*/ 230 h 376"/>
                <a:gd name="T30" fmla="*/ 86 w 185"/>
                <a:gd name="T31" fmla="*/ 157 h 376"/>
                <a:gd name="T32" fmla="*/ 20 w 185"/>
                <a:gd name="T33" fmla="*/ 157 h 376"/>
                <a:gd name="T34" fmla="*/ 20 w 185"/>
                <a:gd name="T35" fmla="*/ 98 h 376"/>
                <a:gd name="T36" fmla="*/ 86 w 185"/>
                <a:gd name="T37" fmla="*/ 98 h 376"/>
                <a:gd name="T38" fmla="*/ 86 w 185"/>
                <a:gd name="T39" fmla="*/ 157 h 376"/>
                <a:gd name="T40" fmla="*/ 86 w 185"/>
                <a:gd name="T41" fmla="*/ 85 h 376"/>
                <a:gd name="T42" fmla="*/ 20 w 185"/>
                <a:gd name="T43" fmla="*/ 85 h 376"/>
                <a:gd name="T44" fmla="*/ 20 w 185"/>
                <a:gd name="T45" fmla="*/ 25 h 376"/>
                <a:gd name="T46" fmla="*/ 86 w 185"/>
                <a:gd name="T47" fmla="*/ 25 h 376"/>
                <a:gd name="T48" fmla="*/ 86 w 185"/>
                <a:gd name="T49" fmla="*/ 85 h 376"/>
                <a:gd name="T50" fmla="*/ 166 w 185"/>
                <a:gd name="T51" fmla="*/ 304 h 376"/>
                <a:gd name="T52" fmla="*/ 99 w 185"/>
                <a:gd name="T53" fmla="*/ 304 h 376"/>
                <a:gd name="T54" fmla="*/ 99 w 185"/>
                <a:gd name="T55" fmla="*/ 244 h 376"/>
                <a:gd name="T56" fmla="*/ 166 w 185"/>
                <a:gd name="T57" fmla="*/ 244 h 376"/>
                <a:gd name="T58" fmla="*/ 166 w 185"/>
                <a:gd name="T59" fmla="*/ 304 h 376"/>
                <a:gd name="T60" fmla="*/ 166 w 185"/>
                <a:gd name="T61" fmla="*/ 230 h 376"/>
                <a:gd name="T62" fmla="*/ 99 w 185"/>
                <a:gd name="T63" fmla="*/ 230 h 376"/>
                <a:gd name="T64" fmla="*/ 99 w 185"/>
                <a:gd name="T65" fmla="*/ 171 h 376"/>
                <a:gd name="T66" fmla="*/ 166 w 185"/>
                <a:gd name="T67" fmla="*/ 171 h 376"/>
                <a:gd name="T68" fmla="*/ 166 w 185"/>
                <a:gd name="T69" fmla="*/ 230 h 376"/>
                <a:gd name="T70" fmla="*/ 166 w 185"/>
                <a:gd name="T71" fmla="*/ 157 h 376"/>
                <a:gd name="T72" fmla="*/ 99 w 185"/>
                <a:gd name="T73" fmla="*/ 157 h 376"/>
                <a:gd name="T74" fmla="*/ 99 w 185"/>
                <a:gd name="T75" fmla="*/ 98 h 376"/>
                <a:gd name="T76" fmla="*/ 166 w 185"/>
                <a:gd name="T77" fmla="*/ 98 h 376"/>
                <a:gd name="T78" fmla="*/ 166 w 185"/>
                <a:gd name="T79" fmla="*/ 157 h 376"/>
                <a:gd name="T80" fmla="*/ 166 w 185"/>
                <a:gd name="T81" fmla="*/ 85 h 376"/>
                <a:gd name="T82" fmla="*/ 99 w 185"/>
                <a:gd name="T83" fmla="*/ 85 h 376"/>
                <a:gd name="T84" fmla="*/ 99 w 185"/>
                <a:gd name="T85" fmla="*/ 25 h 376"/>
                <a:gd name="T86" fmla="*/ 166 w 185"/>
                <a:gd name="T87" fmla="*/ 25 h 376"/>
                <a:gd name="T88" fmla="*/ 166 w 185"/>
                <a:gd name="T89" fmla="*/ 8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376">
                  <a:moveTo>
                    <a:pt x="0" y="0"/>
                  </a:moveTo>
                  <a:lnTo>
                    <a:pt x="0" y="376"/>
                  </a:lnTo>
                  <a:lnTo>
                    <a:pt x="185" y="376"/>
                  </a:lnTo>
                  <a:lnTo>
                    <a:pt x="185" y="0"/>
                  </a:lnTo>
                  <a:lnTo>
                    <a:pt x="0" y="0"/>
                  </a:lnTo>
                  <a:close/>
                  <a:moveTo>
                    <a:pt x="86" y="304"/>
                  </a:moveTo>
                  <a:lnTo>
                    <a:pt x="20" y="304"/>
                  </a:lnTo>
                  <a:lnTo>
                    <a:pt x="20" y="244"/>
                  </a:lnTo>
                  <a:lnTo>
                    <a:pt x="86" y="244"/>
                  </a:lnTo>
                  <a:lnTo>
                    <a:pt x="86" y="304"/>
                  </a:lnTo>
                  <a:close/>
                  <a:moveTo>
                    <a:pt x="86" y="230"/>
                  </a:moveTo>
                  <a:lnTo>
                    <a:pt x="20" y="230"/>
                  </a:lnTo>
                  <a:lnTo>
                    <a:pt x="20" y="171"/>
                  </a:lnTo>
                  <a:lnTo>
                    <a:pt x="86" y="171"/>
                  </a:lnTo>
                  <a:lnTo>
                    <a:pt x="86" y="230"/>
                  </a:lnTo>
                  <a:close/>
                  <a:moveTo>
                    <a:pt x="86" y="157"/>
                  </a:moveTo>
                  <a:lnTo>
                    <a:pt x="20" y="157"/>
                  </a:lnTo>
                  <a:lnTo>
                    <a:pt x="20" y="98"/>
                  </a:lnTo>
                  <a:lnTo>
                    <a:pt x="86" y="98"/>
                  </a:lnTo>
                  <a:lnTo>
                    <a:pt x="86" y="157"/>
                  </a:lnTo>
                  <a:close/>
                  <a:moveTo>
                    <a:pt x="86" y="85"/>
                  </a:moveTo>
                  <a:lnTo>
                    <a:pt x="20" y="85"/>
                  </a:lnTo>
                  <a:lnTo>
                    <a:pt x="20" y="25"/>
                  </a:lnTo>
                  <a:lnTo>
                    <a:pt x="86" y="25"/>
                  </a:lnTo>
                  <a:lnTo>
                    <a:pt x="86" y="85"/>
                  </a:lnTo>
                  <a:close/>
                  <a:moveTo>
                    <a:pt x="166" y="304"/>
                  </a:moveTo>
                  <a:lnTo>
                    <a:pt x="99" y="304"/>
                  </a:lnTo>
                  <a:lnTo>
                    <a:pt x="99" y="244"/>
                  </a:lnTo>
                  <a:lnTo>
                    <a:pt x="166" y="244"/>
                  </a:lnTo>
                  <a:lnTo>
                    <a:pt x="166" y="304"/>
                  </a:lnTo>
                  <a:close/>
                  <a:moveTo>
                    <a:pt x="166" y="230"/>
                  </a:moveTo>
                  <a:lnTo>
                    <a:pt x="99" y="230"/>
                  </a:lnTo>
                  <a:lnTo>
                    <a:pt x="99" y="171"/>
                  </a:lnTo>
                  <a:lnTo>
                    <a:pt x="166" y="171"/>
                  </a:lnTo>
                  <a:lnTo>
                    <a:pt x="166" y="230"/>
                  </a:lnTo>
                  <a:close/>
                  <a:moveTo>
                    <a:pt x="166" y="157"/>
                  </a:moveTo>
                  <a:lnTo>
                    <a:pt x="99" y="157"/>
                  </a:lnTo>
                  <a:lnTo>
                    <a:pt x="99" y="98"/>
                  </a:lnTo>
                  <a:lnTo>
                    <a:pt x="166" y="98"/>
                  </a:lnTo>
                  <a:lnTo>
                    <a:pt x="166" y="157"/>
                  </a:lnTo>
                  <a:close/>
                  <a:moveTo>
                    <a:pt x="166" y="85"/>
                  </a:moveTo>
                  <a:lnTo>
                    <a:pt x="99" y="85"/>
                  </a:lnTo>
                  <a:lnTo>
                    <a:pt x="99" y="25"/>
                  </a:lnTo>
                  <a:lnTo>
                    <a:pt x="166" y="25"/>
                  </a:lnTo>
                  <a:lnTo>
                    <a:pt x="166" y="85"/>
                  </a:lnTo>
                  <a:close/>
                </a:path>
              </a:pathLst>
            </a:custGeom>
            <a:solidFill>
              <a:srgbClr val="1D9C48"/>
            </a:solidFill>
            <a:ln>
              <a:noFill/>
            </a:ln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6850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3050369" y="2236024"/>
            <a:ext cx="195467" cy="3846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0027" y="2387538"/>
            <a:ext cx="385954" cy="256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40446" y="2263528"/>
            <a:ext cx="327700" cy="311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63551" y="2691250"/>
            <a:ext cx="443001" cy="397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1464" y="2170357"/>
            <a:ext cx="199698" cy="485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44993" y="3094453"/>
            <a:ext cx="286678" cy="4492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54B25BD-6D12-46DA-BA6C-1EA13CC9F366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69008A-7092-3048-AD58-542D6DDB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5" y="248789"/>
            <a:ext cx="7886700" cy="384956"/>
          </a:xfrm>
          <a:effectLst/>
        </p:spPr>
        <p:txBody>
          <a:bodyPr/>
          <a:lstStyle/>
          <a:p>
            <a:pPr algn="l"/>
            <a:r>
              <a:rPr lang="en-US" sz="2400" dirty="0"/>
              <a:t>BuildingLink Analytics - it started with a </a:t>
            </a:r>
            <a:r>
              <a:rPr lang="en-US" sz="2400" dirty="0" err="1"/>
              <a:t>Qlik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492753" y="1052498"/>
            <a:ext cx="1651247" cy="3045581"/>
            <a:chOff x="7356446" y="1316557"/>
            <a:chExt cx="1651247" cy="304558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31CCF2-587A-4E32-A5FE-7A515E2E0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5609" y="2667111"/>
              <a:ext cx="6555" cy="408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9" descr="http://www.ryadel.com/wp-content/uploads/2015/10/microsoft-sql-server-logo-750x338.png">
              <a:extLst>
                <a:ext uri="{FF2B5EF4-FFF2-40B4-BE49-F238E27FC236}">
                  <a16:creationId xmlns:a16="http://schemas.microsoft.com/office/drawing/2014/main" id="{2E38BAF0-9C80-421B-87D0-1FEFD36FA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1" t="27863" r="16807" b="29772"/>
            <a:stretch/>
          </p:blipFill>
          <p:spPr bwMode="auto">
            <a:xfrm>
              <a:off x="7499143" y="1558926"/>
              <a:ext cx="1320375" cy="34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15E823-8BA2-43A4-A3B4-15669EE993E1}"/>
                </a:ext>
              </a:extLst>
            </p:cNvPr>
            <p:cNvGrpSpPr/>
            <p:nvPr/>
          </p:nvGrpSpPr>
          <p:grpSpPr>
            <a:xfrm>
              <a:off x="7768647" y="1988566"/>
              <a:ext cx="713924" cy="633602"/>
              <a:chOff x="7802291" y="1840473"/>
              <a:chExt cx="781366" cy="66279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A830429-466F-4955-B408-0E7EDA415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6635" y="1869294"/>
                <a:ext cx="669580" cy="63397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93DFB1-26D8-4F18-BA69-467222A5ECEE}"/>
                  </a:ext>
                </a:extLst>
              </p:cNvPr>
              <p:cNvSpPr txBox="1"/>
              <p:nvPr/>
            </p:nvSpPr>
            <p:spPr>
              <a:xfrm>
                <a:off x="7802291" y="1840473"/>
                <a:ext cx="7813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BuildingLink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680E8C-A45C-4A54-A552-90DA0501DD03}"/>
                </a:ext>
              </a:extLst>
            </p:cNvPr>
            <p:cNvSpPr txBox="1"/>
            <p:nvPr/>
          </p:nvSpPr>
          <p:spPr>
            <a:xfrm>
              <a:off x="8293769" y="2626235"/>
              <a:ext cx="713924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Nightly</a:t>
              </a:r>
              <a:br>
                <a:rPr lang="en-US" sz="1200"/>
              </a:br>
              <a:r>
                <a:rPr lang="en-US" sz="1200"/>
                <a:t>ETL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7E23117-D47C-4A46-9DD0-9E59EFEB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5924" y="3788783"/>
              <a:ext cx="1166811" cy="313982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7691980" y="3094759"/>
              <a:ext cx="846158" cy="589707"/>
              <a:chOff x="7636416" y="3508156"/>
              <a:chExt cx="968496" cy="619332"/>
            </a:xfrm>
          </p:grpSpPr>
          <p:pic>
            <p:nvPicPr>
              <p:cNvPr id="28" name="Picture 2" descr="C:\Users\Marc\AppData\Local\Temp\SNAGHTML3865dcc.PNG">
                <a:extLst>
                  <a:ext uri="{FF2B5EF4-FFF2-40B4-BE49-F238E27FC236}">
                    <a16:creationId xmlns:a16="http://schemas.microsoft.com/office/drawing/2014/main" id="{80E9F1F7-39EE-467F-B219-49032104F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5254" y="3508156"/>
                <a:ext cx="774759" cy="61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8192F8-B7BC-47C8-8D1D-00F4FC80DA61}"/>
                  </a:ext>
                </a:extLst>
              </p:cNvPr>
              <p:cNvSpPr txBox="1"/>
              <p:nvPr/>
            </p:nvSpPr>
            <p:spPr>
              <a:xfrm>
                <a:off x="7636416" y="3694641"/>
                <a:ext cx="968496" cy="36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BuildingLink</a:t>
                </a:r>
                <a:br>
                  <a:rPr lang="en-US" sz="900" dirty="0"/>
                </a:br>
                <a:r>
                  <a:rPr lang="en-US" sz="900" dirty="0"/>
                  <a:t>Model</a:t>
                </a:r>
              </a:p>
            </p:txBody>
          </p:sp>
        </p:grp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24D9EB82-12BA-4E6B-B1F2-B8DA59A4C77F}"/>
                </a:ext>
              </a:extLst>
            </p:cNvPr>
            <p:cNvSpPr/>
            <p:nvPr/>
          </p:nvSpPr>
          <p:spPr>
            <a:xfrm>
              <a:off x="7356446" y="1316557"/>
              <a:ext cx="1651247" cy="304558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92752" y="4247420"/>
            <a:ext cx="1651247" cy="1582707"/>
            <a:chOff x="4621391" y="2088268"/>
            <a:chExt cx="1651247" cy="15827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192F8-B7BC-47C8-8D1D-00F4FC80DA61}"/>
                </a:ext>
              </a:extLst>
            </p:cNvPr>
            <p:cNvSpPr txBox="1"/>
            <p:nvPr/>
          </p:nvSpPr>
          <p:spPr>
            <a:xfrm>
              <a:off x="4939626" y="2205957"/>
              <a:ext cx="10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External Data</a:t>
              </a:r>
              <a:br>
                <a:rPr lang="en-US" sz="900"/>
              </a:br>
              <a:r>
                <a:rPr lang="en-US" sz="900"/>
                <a:t>File and APIs</a:t>
              </a:r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24D9EB82-12BA-4E6B-B1F2-B8DA59A4C77F}"/>
                </a:ext>
              </a:extLst>
            </p:cNvPr>
            <p:cNvSpPr/>
            <p:nvPr/>
          </p:nvSpPr>
          <p:spPr>
            <a:xfrm>
              <a:off x="4621391" y="2088268"/>
              <a:ext cx="1651247" cy="1582707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9297" y="2754255"/>
              <a:ext cx="503257" cy="1763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4273" y="3062310"/>
              <a:ext cx="633801" cy="46169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56917" y="3088485"/>
              <a:ext cx="590097" cy="261638"/>
            </a:xfrm>
            <a:prstGeom prst="rect">
              <a:avLst/>
            </a:prstGeom>
          </p:spPr>
        </p:pic>
      </p:grpSp>
      <p:cxnSp>
        <p:nvCxnSpPr>
          <p:cNvPr id="49" name="Elbow Connector 48"/>
          <p:cNvCxnSpPr>
            <a:cxnSpLocks/>
            <a:stCxn id="30" idx="1"/>
            <a:endCxn id="12" idx="6"/>
          </p:cNvCxnSpPr>
          <p:nvPr/>
        </p:nvCxnSpPr>
        <p:spPr>
          <a:xfrm rot="10800000" flipV="1">
            <a:off x="5338655" y="2055084"/>
            <a:ext cx="2606816" cy="1325954"/>
          </a:xfrm>
          <a:prstGeom prst="bentConnector3">
            <a:avLst>
              <a:gd name="adj1" fmla="val 55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cxnSpLocks/>
            <a:stCxn id="29" idx="1"/>
            <a:endCxn id="12" idx="6"/>
          </p:cNvCxnSpPr>
          <p:nvPr/>
        </p:nvCxnSpPr>
        <p:spPr>
          <a:xfrm rot="10800000" flipV="1">
            <a:off x="5338655" y="3184378"/>
            <a:ext cx="2489632" cy="196660"/>
          </a:xfrm>
          <a:prstGeom prst="bentConnector3">
            <a:avLst>
              <a:gd name="adj1" fmla="val 519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ame 39"/>
          <p:cNvSpPr/>
          <p:nvPr/>
        </p:nvSpPr>
        <p:spPr>
          <a:xfrm>
            <a:off x="2400299" y="1124157"/>
            <a:ext cx="4032993" cy="4801133"/>
          </a:xfrm>
          <a:prstGeom prst="frame">
            <a:avLst>
              <a:gd name="adj1" fmla="val 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035" y="2430207"/>
            <a:ext cx="2541676" cy="320138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36470" y="1250686"/>
            <a:ext cx="220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qlik.buildinglink.com</a:t>
            </a:r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838841C-9B7C-498F-BA82-CDDD8B55FAD3}"/>
              </a:ext>
            </a:extLst>
          </p:cNvPr>
          <p:cNvGrpSpPr/>
          <p:nvPr/>
        </p:nvGrpSpPr>
        <p:grpSpPr>
          <a:xfrm>
            <a:off x="2716690" y="2680413"/>
            <a:ext cx="1161826" cy="1887952"/>
            <a:chOff x="2716690" y="2680413"/>
            <a:chExt cx="1161826" cy="1887952"/>
          </a:xfrm>
        </p:grpSpPr>
        <p:sp>
          <p:nvSpPr>
            <p:cNvPr id="50" name="TextBox 49"/>
            <p:cNvSpPr txBox="1"/>
            <p:nvPr/>
          </p:nvSpPr>
          <p:spPr>
            <a:xfrm>
              <a:off x="2716690" y="4260588"/>
              <a:ext cx="1161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/>
                <a:t>Node Based Virtual Proxy</a:t>
              </a:r>
            </a:p>
            <a:p>
              <a:pPr algn="ctr"/>
              <a:r>
                <a:rPr lang="en-US" sz="700" b="1"/>
                <a:t>Windows Services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A7235AD-0B62-498C-BF3F-1F19036EF390}"/>
                </a:ext>
              </a:extLst>
            </p:cNvPr>
            <p:cNvGrpSpPr/>
            <p:nvPr/>
          </p:nvGrpSpPr>
          <p:grpSpPr>
            <a:xfrm>
              <a:off x="3046512" y="2680413"/>
              <a:ext cx="495888" cy="1535657"/>
              <a:chOff x="3046512" y="2680413"/>
              <a:chExt cx="495888" cy="153565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2A010B8-0112-4AAB-97DB-8E1C56462063}"/>
                  </a:ext>
                </a:extLst>
              </p:cNvPr>
              <p:cNvGrpSpPr/>
              <p:nvPr/>
            </p:nvGrpSpPr>
            <p:grpSpPr>
              <a:xfrm>
                <a:off x="3055473" y="3241307"/>
                <a:ext cx="477967" cy="454258"/>
                <a:chOff x="4906974" y="2078083"/>
                <a:chExt cx="518416" cy="511232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906974" y="2078083"/>
                  <a:ext cx="518416" cy="511232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984081" y="2184175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/>
                    <a:t>apps</a:t>
                  </a:r>
                  <a:br>
                    <a:rPr lang="en-US" sz="700"/>
                  </a:br>
                  <a:r>
                    <a:rPr lang="en-US" sz="700"/>
                    <a:t>3004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D16EF6D-96B6-416C-A175-DFEAAC31B236}"/>
                  </a:ext>
                </a:extLst>
              </p:cNvPr>
              <p:cNvGrpSpPr/>
              <p:nvPr/>
            </p:nvGrpSpPr>
            <p:grpSpPr>
              <a:xfrm>
                <a:off x="3061379" y="3802201"/>
                <a:ext cx="466155" cy="413869"/>
                <a:chOff x="4186079" y="2078083"/>
                <a:chExt cx="518416" cy="511232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4186079" y="2078083"/>
                  <a:ext cx="518416" cy="511232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263185" y="2184175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/>
                    <a:t>web</a:t>
                  </a:r>
                  <a:br>
                    <a:rPr lang="en-US" sz="700"/>
                  </a:br>
                  <a:r>
                    <a:rPr lang="en-US" sz="700"/>
                    <a:t>3005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9594D88-3020-4952-BB1F-588B17C63C11}"/>
                  </a:ext>
                </a:extLst>
              </p:cNvPr>
              <p:cNvGrpSpPr/>
              <p:nvPr/>
            </p:nvGrpSpPr>
            <p:grpSpPr>
              <a:xfrm>
                <a:off x="3046512" y="2680413"/>
                <a:ext cx="495888" cy="454258"/>
                <a:chOff x="5640347" y="2078083"/>
                <a:chExt cx="518416" cy="511232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5640347" y="2078083"/>
                  <a:ext cx="518416" cy="511232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692606" y="2184175"/>
                  <a:ext cx="4138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/>
                    <a:t>admin</a:t>
                  </a:r>
                  <a:br>
                    <a:rPr lang="en-US" sz="700"/>
                  </a:br>
                  <a:r>
                    <a:rPr lang="en-US" sz="700"/>
                    <a:t>3000</a:t>
                  </a:r>
                </a:p>
              </p:txBody>
            </p:sp>
          </p:grpSp>
        </p:grpSp>
      </p:grp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F70500-6221-4557-B296-5B736756C7C9}"/>
              </a:ext>
            </a:extLst>
          </p:cNvPr>
          <p:cNvSpPr/>
          <p:nvPr/>
        </p:nvSpPr>
        <p:spPr>
          <a:xfrm>
            <a:off x="5246137" y="3339726"/>
            <a:ext cx="92518" cy="826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99" y="4135417"/>
            <a:ext cx="392171" cy="392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9DA77-F18E-4046-B7A2-3A3E850D02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6203" y="4604685"/>
            <a:ext cx="355278" cy="3100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47" y="4318155"/>
            <a:ext cx="669450" cy="345875"/>
          </a:xfrm>
          <a:prstGeom prst="rect">
            <a:avLst/>
          </a:prstGeom>
        </p:spPr>
      </p:pic>
      <p:cxnSp>
        <p:nvCxnSpPr>
          <p:cNvPr id="57" name="Elbow Connector 56"/>
          <p:cNvCxnSpPr>
            <a:cxnSpLocks/>
            <a:endCxn id="12" idx="6"/>
          </p:cNvCxnSpPr>
          <p:nvPr/>
        </p:nvCxnSpPr>
        <p:spPr>
          <a:xfrm rot="10800000">
            <a:off x="5338656" y="3381039"/>
            <a:ext cx="2674817" cy="1620551"/>
          </a:xfrm>
          <a:prstGeom prst="bentConnector3">
            <a:avLst>
              <a:gd name="adj1" fmla="val 545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36" idx="1"/>
            <a:endCxn id="12" idx="6"/>
          </p:cNvCxnSpPr>
          <p:nvPr/>
        </p:nvCxnSpPr>
        <p:spPr>
          <a:xfrm rot="10800000">
            <a:off x="5338656" y="3381038"/>
            <a:ext cx="2389623" cy="1997418"/>
          </a:xfrm>
          <a:prstGeom prst="bentConnector3">
            <a:avLst>
              <a:gd name="adj1" fmla="val 50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cxnSpLocks/>
            <a:stCxn id="33" idx="2"/>
            <a:endCxn id="12" idx="6"/>
          </p:cNvCxnSpPr>
          <p:nvPr/>
        </p:nvCxnSpPr>
        <p:spPr>
          <a:xfrm rot="5400000" flipH="1">
            <a:off x="5869537" y="2850156"/>
            <a:ext cx="2302115" cy="3363880"/>
          </a:xfrm>
          <a:prstGeom prst="bentConnector4">
            <a:avLst>
              <a:gd name="adj1" fmla="val -2482"/>
              <a:gd name="adj2" fmla="val 662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25D51FA6-27BB-46B3-BB1C-7853994431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7129" y="3874900"/>
            <a:ext cx="657385" cy="45062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EF5B93D-C957-49A3-8CC4-BB4A66E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314" y="3902340"/>
            <a:ext cx="427509" cy="25712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7C34FBE-CFBC-4841-8C7C-6D6FA76189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850" y="1940347"/>
            <a:ext cx="429663" cy="40308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D633880-A3BD-421A-817A-2287EA70F9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850" y="3616182"/>
            <a:ext cx="429663" cy="40308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24EC3D7-E52B-46DB-B4FE-85860484B1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850" y="4462487"/>
            <a:ext cx="429663" cy="40308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4716058-73CC-46A1-9B6D-F11E3E847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850" y="5280067"/>
            <a:ext cx="429663" cy="403086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5239D1-72B6-4B18-B6DA-DEB1A8FB31F5}"/>
              </a:ext>
            </a:extLst>
          </p:cNvPr>
          <p:cNvGrpSpPr/>
          <p:nvPr/>
        </p:nvGrpSpPr>
        <p:grpSpPr>
          <a:xfrm>
            <a:off x="224145" y="1456400"/>
            <a:ext cx="1135167" cy="4061756"/>
            <a:chOff x="224145" y="1456400"/>
            <a:chExt cx="1135167" cy="406175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74E21D6-5870-4151-806A-8D1250DE5DD8}"/>
                </a:ext>
              </a:extLst>
            </p:cNvPr>
            <p:cNvGrpSpPr/>
            <p:nvPr/>
          </p:nvGrpSpPr>
          <p:grpSpPr>
            <a:xfrm>
              <a:off x="369209" y="1456400"/>
              <a:ext cx="845038" cy="760946"/>
              <a:chOff x="-3762830" y="3478920"/>
              <a:chExt cx="845038" cy="760946"/>
            </a:xfrm>
          </p:grpSpPr>
          <p:pic>
            <p:nvPicPr>
              <p:cNvPr id="92" name="Picture 2" descr="https://qlik.buildinglink.com:3004/images/usertypes/m.1.jpg">
                <a:extLst>
                  <a:ext uri="{FF2B5EF4-FFF2-40B4-BE49-F238E27FC236}">
                    <a16:creationId xmlns:a16="http://schemas.microsoft.com/office/drawing/2014/main" id="{90285946-FDB3-496A-8B26-85D362068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68911" y="3478920"/>
                <a:ext cx="457200" cy="492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DBAF22B-82B3-41A3-9FF5-9D2C4A698DAA}"/>
                  </a:ext>
                </a:extLst>
              </p:cNvPr>
              <p:cNvSpPr txBox="1"/>
              <p:nvPr/>
            </p:nvSpPr>
            <p:spPr>
              <a:xfrm>
                <a:off x="-3762830" y="3962867"/>
                <a:ext cx="845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SysAdmin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4B75AB6-CEE3-4AA0-ADFF-D29384DA423E}"/>
                </a:ext>
              </a:extLst>
            </p:cNvPr>
            <p:cNvGrpSpPr/>
            <p:nvPr/>
          </p:nvGrpSpPr>
          <p:grpSpPr>
            <a:xfrm>
              <a:off x="390717" y="2281526"/>
              <a:ext cx="802022" cy="760946"/>
              <a:chOff x="-2710993" y="3478920"/>
              <a:chExt cx="802022" cy="760946"/>
            </a:xfrm>
          </p:grpSpPr>
          <p:pic>
            <p:nvPicPr>
              <p:cNvPr id="91" name="Picture 4" descr="https://qlik.buildinglink.com:3004/images/usertypes/m.3.jpg">
                <a:extLst>
                  <a:ext uri="{FF2B5EF4-FFF2-40B4-BE49-F238E27FC236}">
                    <a16:creationId xmlns:a16="http://schemas.microsoft.com/office/drawing/2014/main" id="{115602C6-AD6E-4C19-809B-D0E9F80FC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38582" y="347892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C4F6690-35F9-4999-A4D3-173E350F01EA}"/>
                  </a:ext>
                </a:extLst>
              </p:cNvPr>
              <p:cNvSpPr txBox="1"/>
              <p:nvPr/>
            </p:nvSpPr>
            <p:spPr>
              <a:xfrm>
                <a:off x="-2710993" y="3962867"/>
                <a:ext cx="8020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PropEmp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44611D-A306-464C-9C47-F6CD6BC98898}"/>
                </a:ext>
              </a:extLst>
            </p:cNvPr>
            <p:cNvGrpSpPr/>
            <p:nvPr/>
          </p:nvGrpSpPr>
          <p:grpSpPr>
            <a:xfrm>
              <a:off x="408170" y="3106652"/>
              <a:ext cx="767117" cy="769965"/>
              <a:chOff x="-1847027" y="3478920"/>
              <a:chExt cx="767117" cy="769965"/>
            </a:xfrm>
          </p:grpSpPr>
          <p:pic>
            <p:nvPicPr>
              <p:cNvPr id="95" name="Picture 12" descr="https://qlik.buildinglink.com:3004/images/usertypes/f.3.jpg">
                <a:extLst>
                  <a:ext uri="{FF2B5EF4-FFF2-40B4-BE49-F238E27FC236}">
                    <a16:creationId xmlns:a16="http://schemas.microsoft.com/office/drawing/2014/main" id="{BFAB656C-20D1-4809-89DD-E73D41A02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2068" y="347892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1D2A3DD-A828-48AE-A602-AEA8A9A8FA97}"/>
                  </a:ext>
                </a:extLst>
              </p:cNvPr>
              <p:cNvSpPr txBox="1"/>
              <p:nvPr/>
            </p:nvSpPr>
            <p:spPr>
              <a:xfrm>
                <a:off x="-1847027" y="3971886"/>
                <a:ext cx="7671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Resident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FCADF8F-6032-42AA-8BBB-883DA4F46EF8}"/>
                </a:ext>
              </a:extLst>
            </p:cNvPr>
            <p:cNvGrpSpPr/>
            <p:nvPr/>
          </p:nvGrpSpPr>
          <p:grpSpPr>
            <a:xfrm>
              <a:off x="266127" y="3940797"/>
              <a:ext cx="1051203" cy="769964"/>
              <a:chOff x="-1079910" y="3478920"/>
              <a:chExt cx="1051203" cy="769964"/>
            </a:xfrm>
          </p:grpSpPr>
          <p:pic>
            <p:nvPicPr>
              <p:cNvPr id="94" name="Picture 10" descr="https://qlik.buildinglink.com:3004/images/usertypes/m.4.jpg">
                <a:extLst>
                  <a:ext uri="{FF2B5EF4-FFF2-40B4-BE49-F238E27FC236}">
                    <a16:creationId xmlns:a16="http://schemas.microsoft.com/office/drawing/2014/main" id="{054E5792-B8AB-43DF-93BB-66A7473B35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2909" y="347892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282F69-7958-4FCF-A200-3399FF5C170D}"/>
                  </a:ext>
                </a:extLst>
              </p:cNvPr>
              <p:cNvSpPr txBox="1"/>
              <p:nvPr/>
            </p:nvSpPr>
            <p:spPr>
              <a:xfrm>
                <a:off x="-1079910" y="3971885"/>
                <a:ext cx="10512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MgmtCoUser</a:t>
                </a:r>
                <a:endParaRPr lang="en-US" sz="1200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8426B8-257E-432F-9ECC-3E1E4BD3D9ED}"/>
                </a:ext>
              </a:extLst>
            </p:cNvPr>
            <p:cNvGrpSpPr/>
            <p:nvPr/>
          </p:nvGrpSpPr>
          <p:grpSpPr>
            <a:xfrm>
              <a:off x="224145" y="4774940"/>
              <a:ext cx="1135167" cy="743216"/>
              <a:chOff x="-83309" y="3505667"/>
              <a:chExt cx="1135167" cy="743216"/>
            </a:xfrm>
          </p:grpSpPr>
          <p:pic>
            <p:nvPicPr>
              <p:cNvPr id="93" name="Picture 6" descr="https://qlik.buildinglink.com:3004/images/usertypes/m.2.jpg">
                <a:extLst>
                  <a:ext uri="{FF2B5EF4-FFF2-40B4-BE49-F238E27FC236}">
                    <a16:creationId xmlns:a16="http://schemas.microsoft.com/office/drawing/2014/main" id="{F288613E-0226-496B-9872-D62EA29F2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674" y="3505667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0C5AD55-3541-4B61-9B61-E4A077D82E89}"/>
                  </a:ext>
                </a:extLst>
              </p:cNvPr>
              <p:cNvSpPr txBox="1"/>
              <p:nvPr/>
            </p:nvSpPr>
            <p:spPr>
              <a:xfrm>
                <a:off x="-83309" y="3971884"/>
                <a:ext cx="1135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ProviderPerson</a:t>
                </a:r>
              </a:p>
            </p:txBody>
          </p:sp>
        </p:grpSp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B0BAF6A-7D47-4A4D-8961-2AD3B9D1EE90}"/>
              </a:ext>
            </a:extLst>
          </p:cNvPr>
          <p:cNvCxnSpPr>
            <a:stCxn id="89" idx="3"/>
            <a:endCxn id="56" idx="1"/>
          </p:cNvCxnSpPr>
          <p:nvPr/>
        </p:nvCxnSpPr>
        <p:spPr>
          <a:xfrm>
            <a:off x="1531513" y="2141890"/>
            <a:ext cx="1514999" cy="7656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241904AC-53F2-4834-AC7A-F668A49BB8B1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1531513" y="4038028"/>
            <a:ext cx="1535004" cy="1443582"/>
          </a:xfrm>
          <a:prstGeom prst="bentConnector3">
            <a:avLst>
              <a:gd name="adj1" fmla="val 540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81F36330-98E1-442E-875B-43A8F5A528C2}"/>
              </a:ext>
            </a:extLst>
          </p:cNvPr>
          <p:cNvCxnSpPr>
            <a:cxnSpLocks/>
          </p:cNvCxnSpPr>
          <p:nvPr/>
        </p:nvCxnSpPr>
        <p:spPr>
          <a:xfrm flipV="1">
            <a:off x="1574706" y="3495802"/>
            <a:ext cx="1477814" cy="1026666"/>
          </a:xfrm>
          <a:prstGeom prst="bentConnector3">
            <a:avLst>
              <a:gd name="adj1" fmla="val 49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D47E2AC1-2F5B-47CF-B009-F46F6092FAA7}"/>
              </a:ext>
            </a:extLst>
          </p:cNvPr>
          <p:cNvCxnSpPr>
            <a:cxnSpLocks/>
            <a:stCxn id="108" idx="3"/>
            <a:endCxn id="47" idx="1"/>
          </p:cNvCxnSpPr>
          <p:nvPr/>
        </p:nvCxnSpPr>
        <p:spPr>
          <a:xfrm flipV="1">
            <a:off x="1531513" y="3468436"/>
            <a:ext cx="1523960" cy="3492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E7576943-AEF9-4E6B-B74F-CF38D384B144}"/>
              </a:ext>
            </a:extLst>
          </p:cNvPr>
          <p:cNvCxnSpPr>
            <a:cxnSpLocks/>
            <a:stCxn id="107" idx="3"/>
          </p:cNvCxnSpPr>
          <p:nvPr/>
        </p:nvCxnSpPr>
        <p:spPr>
          <a:xfrm>
            <a:off x="1531513" y="2967016"/>
            <a:ext cx="1526913" cy="47944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43386386-57BB-4AFA-BA37-4959A89AA3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24193" y="3950242"/>
            <a:ext cx="339065" cy="32550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5320AD7-99A5-4D8C-A5EA-2BB5607AD9B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86701" y="1908676"/>
            <a:ext cx="586666" cy="574932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9BE4589-CD7A-4A54-BB1E-16F6CECF3E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74682" y="1908676"/>
            <a:ext cx="548640" cy="53517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2CF54C6-FFA5-4733-AFC1-B05EBCCA9B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52376" y="1908676"/>
            <a:ext cx="558927" cy="548640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E8DD7902-3BE6-49D7-B6BA-82068559D3FC}"/>
              </a:ext>
            </a:extLst>
          </p:cNvPr>
          <p:cNvSpPr/>
          <p:nvPr/>
        </p:nvSpPr>
        <p:spPr>
          <a:xfrm>
            <a:off x="2486025" y="1670675"/>
            <a:ext cx="3808199" cy="8163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en-US" sz="9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Mashups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6C77501-F8BE-44A8-B56D-8C2A623D6D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36746" y="1908676"/>
            <a:ext cx="554085" cy="533813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C2D9916-CEA4-4584-A2EF-62B011B5DD9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54211" y="1908676"/>
            <a:ext cx="548640" cy="525222"/>
          </a:xfrm>
          <a:prstGeom prst="rect">
            <a:avLst/>
          </a:prstGeom>
        </p:spPr>
      </p:pic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6AE4E93C-C777-439D-A75F-BB2855FC377E}"/>
              </a:ext>
            </a:extLst>
          </p:cNvPr>
          <p:cNvCxnSpPr>
            <a:cxnSpLocks/>
            <a:stCxn id="53" idx="1"/>
          </p:cNvCxnSpPr>
          <p:nvPr/>
        </p:nvCxnSpPr>
        <p:spPr>
          <a:xfrm rot="10800000" flipV="1">
            <a:off x="2065183" y="4009136"/>
            <a:ext cx="996196" cy="160260"/>
          </a:xfrm>
          <a:prstGeom prst="bentConnector3">
            <a:avLst>
              <a:gd name="adj1" fmla="val 72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226DB788-5B8F-4053-9CAB-12586280E6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850" y="2765473"/>
            <a:ext cx="429663" cy="40308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CC7A20C-5013-4C37-8CB0-DE39C979CF22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C4E72-BA05-574B-8B4E-E853D735ACB6}"/>
              </a:ext>
            </a:extLst>
          </p:cNvPr>
          <p:cNvSpPr/>
          <p:nvPr/>
        </p:nvSpPr>
        <p:spPr>
          <a:xfrm>
            <a:off x="458050" y="775278"/>
            <a:ext cx="2149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Integration with </a:t>
            </a:r>
            <a:r>
              <a:rPr lang="en-US" sz="1400" dirty="0" err="1"/>
              <a:t>Qlik</a:t>
            </a:r>
            <a:r>
              <a:rPr lang="en-US" sz="1400" dirty="0"/>
              <a:t> Sense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F62CA9-A244-3042-A902-978421BD0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04FA7-8E50-884B-BB98-5EB2C463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72533"/>
            <a:ext cx="7315200" cy="4503872"/>
          </a:xfrm>
        </p:spPr>
        <p:txBody>
          <a:bodyPr>
            <a:normAutofit/>
          </a:bodyPr>
          <a:lstStyle/>
          <a:p>
            <a:r>
              <a:rPr lang="en-US" sz="1800" dirty="0"/>
              <a:t>The Good</a:t>
            </a:r>
          </a:p>
          <a:p>
            <a:pPr lvl="1"/>
            <a:r>
              <a:rPr lang="en-US" sz="1800" dirty="0"/>
              <a:t>in-memory engine, associative analytics </a:t>
            </a:r>
          </a:p>
          <a:p>
            <a:pPr lvl="1"/>
            <a:r>
              <a:rPr lang="en-US" sz="1800" dirty="0"/>
              <a:t>interactive applications</a:t>
            </a:r>
          </a:p>
          <a:p>
            <a:pPr lvl="1"/>
            <a:r>
              <a:rPr lang="en-US" sz="1800" dirty="0"/>
              <a:t>governed data discovery, visual exploration</a:t>
            </a:r>
          </a:p>
          <a:p>
            <a:pPr lvl="1"/>
            <a:r>
              <a:rPr lang="en-US" sz="1800" dirty="0"/>
              <a:t>design, deploy and manage on premise 1 virtual server</a:t>
            </a:r>
            <a:br>
              <a:rPr lang="en-US" sz="1800" dirty="0"/>
            </a:br>
            <a:endParaRPr lang="en-US" dirty="0"/>
          </a:p>
          <a:p>
            <a:r>
              <a:rPr lang="en-US" sz="1800" dirty="0"/>
              <a:t>The Bad</a:t>
            </a:r>
          </a:p>
          <a:p>
            <a:pPr lvl="1"/>
            <a:r>
              <a:rPr lang="en-US" sz="1800" dirty="0"/>
              <a:t>While cool, the UI is quirky, </a:t>
            </a:r>
          </a:p>
          <a:p>
            <a:pPr lvl="1"/>
            <a:r>
              <a:rPr lang="en-US" sz="1800" dirty="0"/>
              <a:t>Steep learning curve for developer to customize</a:t>
            </a:r>
          </a:p>
          <a:p>
            <a:pPr lvl="1"/>
            <a:r>
              <a:rPr lang="en-US" sz="1800" dirty="0"/>
              <a:t>Not the best fit for use with the Microsoft data stack</a:t>
            </a:r>
          </a:p>
          <a:p>
            <a:pPr lvl="1"/>
            <a:r>
              <a:rPr lang="en-US" sz="1800" dirty="0"/>
              <a:t>Load script for complex data models and data preparation. </a:t>
            </a:r>
          </a:p>
          <a:p>
            <a:pPr lvl="1"/>
            <a:r>
              <a:rPr lang="en-US" sz="1800" dirty="0"/>
              <a:t>Classic BI and Scheduled reports requires additional products </a:t>
            </a:r>
            <a:r>
              <a:rPr lang="en-US" sz="1200" dirty="0"/>
              <a:t>(N-Printing)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21233-8C82-43E8-BF64-2986527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0" y="298622"/>
            <a:ext cx="8057300" cy="387178"/>
          </a:xfrm>
          <a:effectLst/>
        </p:spPr>
        <p:txBody>
          <a:bodyPr/>
          <a:lstStyle/>
          <a:p>
            <a:pPr algn="l"/>
            <a:r>
              <a:rPr lang="en-US" sz="2400" dirty="0"/>
              <a:t>BuildingLink Analytics – The </a:t>
            </a:r>
            <a:r>
              <a:rPr lang="en-US" sz="2400" dirty="0" err="1"/>
              <a:t>Qlik</a:t>
            </a:r>
            <a:r>
              <a:rPr lang="en-US" dirty="0" err="1"/>
              <a:t>W</a:t>
            </a:r>
            <a:r>
              <a:rPr lang="en-US" sz="2400" dirty="0" err="1"/>
              <a:t>ay</a:t>
            </a:r>
            <a:endParaRPr lang="en-US" sz="2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CC7A20C-5013-4C37-8CB0-DE39C979CF22}"/>
              </a:ext>
            </a:extLst>
          </p:cNvPr>
          <p:cNvSpPr txBox="1"/>
          <p:nvPr/>
        </p:nvSpPr>
        <p:spPr>
          <a:xfrm>
            <a:off x="6951594" y="6594869"/>
            <a:ext cx="217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C4E72-BA05-574B-8B4E-E853D735ACB6}"/>
              </a:ext>
            </a:extLst>
          </p:cNvPr>
          <p:cNvSpPr/>
          <p:nvPr/>
        </p:nvSpPr>
        <p:spPr>
          <a:xfrm>
            <a:off x="458050" y="775278"/>
            <a:ext cx="2149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Integration with </a:t>
            </a:r>
            <a:r>
              <a:rPr lang="en-US" sz="1400" dirty="0" err="1"/>
              <a:t>Qlik</a:t>
            </a:r>
            <a:r>
              <a:rPr lang="en-US" sz="1400" dirty="0"/>
              <a:t> Sense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1BAEDA-EB13-3B44-A85A-E7A7A7D8D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72378"/>
              </p:ext>
            </p:extLst>
          </p:nvPr>
        </p:nvGraphicFramePr>
        <p:xfrm>
          <a:off x="914400" y="914400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Microsoft Power BI – moving fast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9BC40-4EEE-0B4D-97E9-BF7712A6D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9" y="298622"/>
            <a:ext cx="8086721" cy="387178"/>
          </a:xfrm>
        </p:spPr>
        <p:txBody>
          <a:bodyPr/>
          <a:lstStyle/>
          <a:p>
            <a:r>
              <a:rPr lang="en-US" dirty="0"/>
              <a:t>Power BI Connection Types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B3B0C-E1D7-436A-9FF4-2CE38DC045AF}"/>
              </a:ext>
            </a:extLst>
          </p:cNvPr>
          <p:cNvGrpSpPr/>
          <p:nvPr/>
        </p:nvGrpSpPr>
        <p:grpSpPr>
          <a:xfrm>
            <a:off x="5686500" y="1381660"/>
            <a:ext cx="2558763" cy="1113183"/>
            <a:chOff x="3432312" y="1510748"/>
            <a:chExt cx="2558763" cy="1113183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03B0E045-D0C3-4013-85C5-07ABBF5A5A78}"/>
                </a:ext>
              </a:extLst>
            </p:cNvPr>
            <p:cNvSpPr/>
            <p:nvPr/>
          </p:nvSpPr>
          <p:spPr>
            <a:xfrm>
              <a:off x="3432312" y="1510748"/>
              <a:ext cx="2558763" cy="1113183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000"/>
                <a:t>Power BI</a:t>
              </a:r>
              <a:br>
                <a:rPr lang="en-US" sz="1000"/>
              </a:br>
              <a:r>
                <a:rPr lang="en-US" sz="1000"/>
                <a:t>Import</a:t>
              </a:r>
            </a:p>
          </p:txBody>
        </p:sp>
        <p:pic>
          <p:nvPicPr>
            <p:cNvPr id="8" name="Picture 2" descr="C:\Users\Marc\AppData\Local\Temp\SNAGHTML3865dcc.PNG">
              <a:extLst>
                <a:ext uri="{FF2B5EF4-FFF2-40B4-BE49-F238E27FC236}">
                  <a16:creationId xmlns:a16="http://schemas.microsoft.com/office/drawing/2014/main" id="{47104BF1-AB5D-4225-B9D5-36243D864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399" y="1833468"/>
              <a:ext cx="411571" cy="41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FCF194-91E8-42EC-9104-6F79AAA65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3002" y="2063840"/>
              <a:ext cx="619048" cy="42857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B2E799-15A1-4077-90C2-6DF4E01383A8}"/>
              </a:ext>
            </a:extLst>
          </p:cNvPr>
          <p:cNvGrpSpPr/>
          <p:nvPr/>
        </p:nvGrpSpPr>
        <p:grpSpPr>
          <a:xfrm>
            <a:off x="3180026" y="1586791"/>
            <a:ext cx="658263" cy="631465"/>
            <a:chOff x="1036267" y="1511680"/>
            <a:chExt cx="658263" cy="631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95E772-2ABD-4738-8675-B6D83AB0E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4867" y="1740059"/>
              <a:ext cx="429663" cy="403086"/>
            </a:xfrm>
            <a:prstGeom prst="rect">
              <a:avLst/>
            </a:prstGeom>
          </p:spPr>
        </p:pic>
        <p:pic>
          <p:nvPicPr>
            <p:cNvPr id="29" name="Picture 2" descr="https://qlik.buildinglink.com:3004/images/usertypes/m.1.jpg">
              <a:extLst>
                <a:ext uri="{FF2B5EF4-FFF2-40B4-BE49-F238E27FC236}">
                  <a16:creationId xmlns:a16="http://schemas.microsoft.com/office/drawing/2014/main" id="{97FD3195-F72B-42C1-8CE9-FBDD8A8A2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267" y="1511680"/>
              <a:ext cx="457200" cy="492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573BBF-0FA0-43FF-A39E-22425BC57C08}"/>
              </a:ext>
            </a:extLst>
          </p:cNvPr>
          <p:cNvGrpSpPr/>
          <p:nvPr/>
        </p:nvGrpSpPr>
        <p:grpSpPr>
          <a:xfrm>
            <a:off x="5451032" y="2797681"/>
            <a:ext cx="3266030" cy="1407104"/>
            <a:chOff x="5451032" y="2670681"/>
            <a:chExt cx="3266030" cy="14071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1F71C20-96F0-4BE4-9A5B-BEA2331B55FE}"/>
                </a:ext>
              </a:extLst>
            </p:cNvPr>
            <p:cNvGrpSpPr/>
            <p:nvPr/>
          </p:nvGrpSpPr>
          <p:grpSpPr>
            <a:xfrm>
              <a:off x="5451032" y="2899874"/>
              <a:ext cx="1990261" cy="1113183"/>
              <a:chOff x="3432313" y="1510748"/>
              <a:chExt cx="1483698" cy="1113183"/>
            </a:xfrm>
          </p:grpSpPr>
          <p:sp>
            <p:nvSpPr>
              <p:cNvPr id="34" name="Cloud 33">
                <a:extLst>
                  <a:ext uri="{FF2B5EF4-FFF2-40B4-BE49-F238E27FC236}">
                    <a16:creationId xmlns:a16="http://schemas.microsoft.com/office/drawing/2014/main" id="{2A1E6C24-EF1B-4B54-B4FA-3F89C51071BA}"/>
                  </a:ext>
                </a:extLst>
              </p:cNvPr>
              <p:cNvSpPr/>
              <p:nvPr/>
            </p:nvSpPr>
            <p:spPr>
              <a:xfrm>
                <a:off x="3432313" y="1510748"/>
                <a:ext cx="1483698" cy="1113183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1000"/>
                  <a:t>Power BI</a:t>
                </a:r>
                <a:br>
                  <a:rPr lang="en-US" sz="1000"/>
                </a:br>
                <a:r>
                  <a:rPr lang="en-US" sz="1000"/>
                  <a:t>Live Connection</a:t>
                </a: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F50CDE1-3AEC-4A46-BDD1-FF9C5942A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1738" y="2074493"/>
                <a:ext cx="522315" cy="428571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8CDC4A-B842-4C82-B748-3E4A24392561}"/>
                </a:ext>
              </a:extLst>
            </p:cNvPr>
            <p:cNvGrpSpPr/>
            <p:nvPr/>
          </p:nvGrpSpPr>
          <p:grpSpPr>
            <a:xfrm>
              <a:off x="7958605" y="2670681"/>
              <a:ext cx="758457" cy="1407104"/>
              <a:chOff x="9938485" y="2276387"/>
              <a:chExt cx="1402614" cy="247219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AB631FA-5C1B-4F68-A1C1-CA9A95DAE698}"/>
                  </a:ext>
                </a:extLst>
              </p:cNvPr>
              <p:cNvSpPr/>
              <p:nvPr/>
            </p:nvSpPr>
            <p:spPr>
              <a:xfrm>
                <a:off x="9938485" y="2276387"/>
                <a:ext cx="1402614" cy="2472190"/>
              </a:xfrm>
              <a:prstGeom prst="rect">
                <a:avLst/>
              </a:prstGeom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AA4A02B-7E37-4A83-A07D-AB9E4E979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3078" y="4200023"/>
                <a:ext cx="1186347" cy="500299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2F3A771-EDA8-4725-9E2F-F2491930E0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81188" y="3048114"/>
                <a:ext cx="6555" cy="408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2" descr="C:\Users\Marc\AppData\Local\Temp\SNAGHTML3865dcc.PNG">
                <a:extLst>
                  <a:ext uri="{FF2B5EF4-FFF2-40B4-BE49-F238E27FC236}">
                    <a16:creationId xmlns:a16="http://schemas.microsoft.com/office/drawing/2014/main" id="{7325675E-F95C-4103-ABE1-B6705D652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8859" y="3475762"/>
                <a:ext cx="676893" cy="58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D50916-91CC-4239-82D3-DC8D553A2CEC}"/>
                </a:ext>
              </a:extLst>
            </p:cNvPr>
            <p:cNvCxnSpPr>
              <a:endCxn id="48" idx="1"/>
            </p:cNvCxnSpPr>
            <p:nvPr/>
          </p:nvCxnSpPr>
          <p:spPr>
            <a:xfrm>
              <a:off x="7489072" y="3374233"/>
              <a:ext cx="4695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DE00D9-3D7E-4ED9-868D-155EBC6F1F07}"/>
              </a:ext>
            </a:extLst>
          </p:cNvPr>
          <p:cNvGrpSpPr/>
          <p:nvPr/>
        </p:nvGrpSpPr>
        <p:grpSpPr>
          <a:xfrm>
            <a:off x="3182880" y="3287215"/>
            <a:ext cx="685491" cy="592499"/>
            <a:chOff x="1036267" y="3388955"/>
            <a:chExt cx="685491" cy="5924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6FAA019-9562-4345-A1B1-32A9D2806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2095" y="3578368"/>
              <a:ext cx="429663" cy="403086"/>
            </a:xfrm>
            <a:prstGeom prst="rect">
              <a:avLst/>
            </a:prstGeom>
          </p:spPr>
        </p:pic>
        <p:pic>
          <p:nvPicPr>
            <p:cNvPr id="25" name="Picture 12" descr="https://qlik.buildinglink.com:3004/images/usertypes/f.3.jpg">
              <a:extLst>
                <a:ext uri="{FF2B5EF4-FFF2-40B4-BE49-F238E27FC236}">
                  <a16:creationId xmlns:a16="http://schemas.microsoft.com/office/drawing/2014/main" id="{B3B37F9C-726D-4EE4-A402-C1B8D8C2A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267" y="338895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68C66A0-A988-45A1-8DC7-7C04B6CCD3D2}"/>
              </a:ext>
            </a:extLst>
          </p:cNvPr>
          <p:cNvSpPr txBox="1"/>
          <p:nvPr/>
        </p:nvSpPr>
        <p:spPr>
          <a:xfrm>
            <a:off x="428628" y="1002691"/>
            <a:ext cx="410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Import</a:t>
            </a:r>
            <a:br>
              <a:rPr lang="en-US" sz="2800"/>
            </a:br>
            <a:r>
              <a:rPr lang="en-US" sz="1400"/>
              <a:t>loads and stores the data within the Power BI model </a:t>
            </a:r>
          </a:p>
          <a:p>
            <a:r>
              <a:rPr lang="en-US" sz="1400"/>
              <a:t>at the time the model is created,</a:t>
            </a:r>
            <a:br>
              <a:rPr lang="en-US" sz="1400"/>
            </a:br>
            <a:r>
              <a:rPr lang="en-US" sz="1400"/>
              <a:t>size limit of 1G per model</a:t>
            </a:r>
            <a:endParaRPr lang="en-US" sz="1400">
              <a:solidFill>
                <a:schemeClr val="dk1"/>
              </a:solidFill>
            </a:endParaRPr>
          </a:p>
          <a:p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9EBDBD-ED80-40DB-9EE1-95A85EB02000}"/>
              </a:ext>
            </a:extLst>
          </p:cNvPr>
          <p:cNvSpPr txBox="1"/>
          <p:nvPr/>
        </p:nvSpPr>
        <p:spPr>
          <a:xfrm>
            <a:off x="513770" y="2349488"/>
            <a:ext cx="41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Live Connection</a:t>
            </a:r>
            <a:endParaRPr lang="en-US" sz="1400"/>
          </a:p>
          <a:p>
            <a:r>
              <a:rPr lang="en-US" sz="1400"/>
              <a:t>Power BI interacts with the SQL Server Analysis </a:t>
            </a:r>
            <a:br>
              <a:rPr lang="en-US" sz="1400"/>
            </a:br>
            <a:r>
              <a:rPr lang="en-US" sz="1400"/>
              <a:t>Services model to get data on a per request basis</a:t>
            </a:r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AD565C-E30E-4672-946F-A69E367C2C52}"/>
              </a:ext>
            </a:extLst>
          </p:cNvPr>
          <p:cNvSpPr txBox="1"/>
          <p:nvPr/>
        </p:nvSpPr>
        <p:spPr>
          <a:xfrm>
            <a:off x="513770" y="3970851"/>
            <a:ext cx="41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Direct Query</a:t>
            </a:r>
            <a:endParaRPr lang="en-US" sz="1400"/>
          </a:p>
          <a:p>
            <a:r>
              <a:rPr lang="en-US" sz="1400"/>
              <a:t>Power BI interacts with the SQL Server get data on a per request basis. Model is stored in Power BI</a:t>
            </a:r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057342-DDE9-47FC-BF5D-43727DAC9F96}"/>
              </a:ext>
            </a:extLst>
          </p:cNvPr>
          <p:cNvGrpSpPr/>
          <p:nvPr/>
        </p:nvGrpSpPr>
        <p:grpSpPr>
          <a:xfrm>
            <a:off x="3180026" y="4625335"/>
            <a:ext cx="5285822" cy="1218631"/>
            <a:chOff x="3180026" y="4660260"/>
            <a:chExt cx="5285822" cy="121863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6FFA68-4A99-4B68-9BD6-A4256CF8D38C}"/>
                </a:ext>
              </a:extLst>
            </p:cNvPr>
            <p:cNvGrpSpPr/>
            <p:nvPr/>
          </p:nvGrpSpPr>
          <p:grpSpPr>
            <a:xfrm>
              <a:off x="4796364" y="4660260"/>
              <a:ext cx="3669484" cy="1218631"/>
              <a:chOff x="4796364" y="4418960"/>
              <a:chExt cx="3669484" cy="121863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BEB5F92-009E-470C-9989-10BD10D1EB25}"/>
                  </a:ext>
                </a:extLst>
              </p:cNvPr>
              <p:cNvGrpSpPr/>
              <p:nvPr/>
            </p:nvGrpSpPr>
            <p:grpSpPr>
              <a:xfrm>
                <a:off x="4796364" y="4524408"/>
                <a:ext cx="2103258" cy="1113183"/>
                <a:chOff x="4796364" y="4524408"/>
                <a:chExt cx="2103258" cy="1113183"/>
              </a:xfrm>
            </p:grpSpPr>
            <p:sp>
              <p:nvSpPr>
                <p:cNvPr id="39" name="Cloud 38">
                  <a:extLst>
                    <a:ext uri="{FF2B5EF4-FFF2-40B4-BE49-F238E27FC236}">
                      <a16:creationId xmlns:a16="http://schemas.microsoft.com/office/drawing/2014/main" id="{BA04C99F-48D6-41AE-8EA7-FD31ABD0BEFE}"/>
                    </a:ext>
                  </a:extLst>
                </p:cNvPr>
                <p:cNvSpPr/>
                <p:nvPr/>
              </p:nvSpPr>
              <p:spPr>
                <a:xfrm>
                  <a:off x="4796364" y="4524408"/>
                  <a:ext cx="2103258" cy="1113183"/>
                </a:xfrm>
                <a:prstGeom prst="cloud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1000"/>
                    <a:t>Power BI</a:t>
                  </a:r>
                  <a:br>
                    <a:rPr lang="en-US" sz="1000"/>
                  </a:br>
                  <a:r>
                    <a:rPr lang="en-US" sz="1000"/>
                    <a:t>Direct Query</a:t>
                  </a:r>
                </a:p>
              </p:txBody>
            </p:sp>
            <p:pic>
              <p:nvPicPr>
                <p:cNvPr id="41" name="Picture 2" descr="C:\Users\Marc\AppData\Local\Temp\SNAGHTML3865dcc.PNG">
                  <a:extLst>
                    <a:ext uri="{FF2B5EF4-FFF2-40B4-BE49-F238E27FC236}">
                      <a16:creationId xmlns:a16="http://schemas.microsoft.com/office/drawing/2014/main" id="{C0654B46-BE02-41AF-8427-0BBF28E327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549" y="4675428"/>
                  <a:ext cx="404848" cy="4476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6F07337-90DB-435F-9400-B00594F34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47053" y="5077500"/>
                  <a:ext cx="619048" cy="428571"/>
                </a:xfrm>
                <a:prstGeom prst="rect">
                  <a:avLst/>
                </a:prstGeom>
              </p:spPr>
            </p:pic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48F634F8-83A4-49F0-B175-C1A42EA8C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9621" y="4966393"/>
                <a:ext cx="75107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1EEDEA9-0778-4B58-901B-2A82C9303F4E}"/>
                  </a:ext>
                </a:extLst>
              </p:cNvPr>
              <p:cNvGrpSpPr/>
              <p:nvPr/>
            </p:nvGrpSpPr>
            <p:grpSpPr>
              <a:xfrm>
                <a:off x="7707391" y="4418960"/>
                <a:ext cx="758457" cy="1011840"/>
                <a:chOff x="9924976" y="3684944"/>
                <a:chExt cx="758457" cy="101184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395D286-75B6-4EFB-8074-467A50115457}"/>
                    </a:ext>
                  </a:extLst>
                </p:cNvPr>
                <p:cNvSpPr/>
                <p:nvPr/>
              </p:nvSpPr>
              <p:spPr>
                <a:xfrm>
                  <a:off x="9924976" y="3684944"/>
                  <a:ext cx="758457" cy="1011840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2D25BD70-92B2-4B5C-9E2D-613ED76FD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92348" y="4384562"/>
                  <a:ext cx="641512" cy="2847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1862D97-23B1-492E-A618-55EFEFFAE0CF}"/>
                </a:ext>
              </a:extLst>
            </p:cNvPr>
            <p:cNvGrpSpPr/>
            <p:nvPr/>
          </p:nvGrpSpPr>
          <p:grpSpPr>
            <a:xfrm>
              <a:off x="3180026" y="4916728"/>
              <a:ext cx="631036" cy="658743"/>
              <a:chOff x="3180025" y="4837509"/>
              <a:chExt cx="631036" cy="658743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78A47883-6933-4A22-87BE-4896DB1AB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1398" y="5093166"/>
                <a:ext cx="429663" cy="403086"/>
              </a:xfrm>
              <a:prstGeom prst="rect">
                <a:avLst/>
              </a:prstGeom>
            </p:spPr>
          </p:pic>
          <p:pic>
            <p:nvPicPr>
              <p:cNvPr id="23" name="Picture 10" descr="https://qlik.buildinglink.com:3004/images/usertypes/m.4.jpg">
                <a:extLst>
                  <a:ext uri="{FF2B5EF4-FFF2-40B4-BE49-F238E27FC236}">
                    <a16:creationId xmlns:a16="http://schemas.microsoft.com/office/drawing/2014/main" id="{1DA977A5-A7BC-42C3-8DB5-F344471C9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025" y="4837509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746B949-65CA-4897-8EE5-6122B1758E9F}"/>
              </a:ext>
            </a:extLst>
          </p:cNvPr>
          <p:cNvCxnSpPr>
            <a:cxnSpLocks/>
          </p:cNvCxnSpPr>
          <p:nvPr/>
        </p:nvCxnSpPr>
        <p:spPr>
          <a:xfrm>
            <a:off x="3859224" y="5367012"/>
            <a:ext cx="906321" cy="18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AB0CE25-5E24-412E-859C-7C789477988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838289" y="2016713"/>
            <a:ext cx="1848211" cy="63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A69344E-8523-49B3-8C2D-E6F1CE0A9B61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868371" y="3678171"/>
            <a:ext cx="1582661" cy="18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68033-7D2E-4382-BA92-36084B048F4F}"/>
              </a:ext>
            </a:extLst>
          </p:cNvPr>
          <p:cNvGrpSpPr/>
          <p:nvPr/>
        </p:nvGrpSpPr>
        <p:grpSpPr>
          <a:xfrm>
            <a:off x="7513262" y="1486509"/>
            <a:ext cx="379238" cy="409069"/>
            <a:chOff x="6970731" y="203037"/>
            <a:chExt cx="379238" cy="4090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253E35-2E8C-4276-94F4-2A613FCA0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43493" y="203037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EE88260-127D-4E8E-A1F4-E1B2AF3B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21398" y="383535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38C294A-DDF2-45A2-99DD-5606A438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70731" y="298622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29DB2B8-B1D6-42BF-9F30-4248D8F2F6EA}"/>
              </a:ext>
            </a:extLst>
          </p:cNvPr>
          <p:cNvGrpSpPr/>
          <p:nvPr/>
        </p:nvGrpSpPr>
        <p:grpSpPr>
          <a:xfrm>
            <a:off x="8137253" y="2869671"/>
            <a:ext cx="379238" cy="409069"/>
            <a:chOff x="6970731" y="203037"/>
            <a:chExt cx="379238" cy="40906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B3E5BA6-BAC3-454A-A4A1-A0EA5668E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43493" y="203037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35BEAF-6406-434C-8B85-4C162833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21398" y="383535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10C1302-DF60-4C51-91FA-7A3097B8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70731" y="298622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A967BC-87D8-43F5-B217-DB0EE33F6688}"/>
              </a:ext>
            </a:extLst>
          </p:cNvPr>
          <p:cNvGrpSpPr/>
          <p:nvPr/>
        </p:nvGrpSpPr>
        <p:grpSpPr>
          <a:xfrm>
            <a:off x="7908682" y="4817442"/>
            <a:ext cx="379238" cy="409069"/>
            <a:chOff x="6970731" y="203037"/>
            <a:chExt cx="379238" cy="4090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B7BA6F6-06A8-4F50-B7A7-AF7190BF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43493" y="203037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D5848C6-9065-4EC0-BC40-A89AE521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21398" y="383535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EFF6F1D-05D9-4897-81FE-0BB390D6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70731" y="298622"/>
              <a:ext cx="228571" cy="2285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A2441B4-85BF-4AD0-86E1-40BFC7782C58}"/>
              </a:ext>
            </a:extLst>
          </p:cNvPr>
          <p:cNvSpPr txBox="1"/>
          <p:nvPr/>
        </p:nvSpPr>
        <p:spPr>
          <a:xfrm>
            <a:off x="6018244" y="5019149"/>
            <a:ext cx="54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Model</a:t>
            </a:r>
            <a:endParaRPr lang="en-US" sz="12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68E977-B8B3-4C4B-81C2-8D904B644947}"/>
              </a:ext>
            </a:extLst>
          </p:cNvPr>
          <p:cNvSpPr txBox="1"/>
          <p:nvPr/>
        </p:nvSpPr>
        <p:spPr>
          <a:xfrm>
            <a:off x="6804981" y="1816197"/>
            <a:ext cx="54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Model</a:t>
            </a:r>
            <a:endParaRPr lang="en-US" sz="12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10F17A-4B0F-467D-8F0A-2B52BDB04064}"/>
              </a:ext>
            </a:extLst>
          </p:cNvPr>
          <p:cNvSpPr txBox="1"/>
          <p:nvPr/>
        </p:nvSpPr>
        <p:spPr>
          <a:xfrm>
            <a:off x="8073402" y="3540205"/>
            <a:ext cx="54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Model</a:t>
            </a:r>
            <a:endParaRPr lang="en-US" sz="1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2989B-3B00-6D4D-AE50-33F5452A0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F7F204-6A88-49DC-BBF0-F6D33132A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BuildingLink-master-template.potx" id="{C5F73D63-7CFF-4A70-814C-AE0D9FE9D1B6}" vid="{F62F9A24-73F4-45F6-BDD9-22A4BFF3C5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11109</TotalTime>
  <Words>2035</Words>
  <Application>Microsoft Macintosh PowerPoint</Application>
  <PresentationFormat>On-screen Show (4:3)</PresentationFormat>
  <Paragraphs>423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DengXian</vt:lpstr>
      <vt:lpstr>Andale Mono</vt:lpstr>
      <vt:lpstr>Arial</vt:lpstr>
      <vt:lpstr>Calibri</vt:lpstr>
      <vt:lpstr>Century Gothic</vt:lpstr>
      <vt:lpstr>Courier New</vt:lpstr>
      <vt:lpstr>Lucida Sans Typewriter</vt:lpstr>
      <vt:lpstr>Menlo</vt:lpstr>
      <vt:lpstr>Oriya MN</vt:lpstr>
      <vt:lpstr>Segoe UI</vt:lpstr>
      <vt:lpstr>Source Sans Pro</vt:lpstr>
      <vt:lpstr>Source Sans Pro Black</vt:lpstr>
      <vt:lpstr>Office Theme</vt:lpstr>
      <vt:lpstr>DataLink</vt:lpstr>
      <vt:lpstr>Why (value drivers)</vt:lpstr>
      <vt:lpstr>What (content)</vt:lpstr>
      <vt:lpstr>How (implementation)</vt:lpstr>
      <vt:lpstr>BuildingLink Data Ingestion</vt:lpstr>
      <vt:lpstr>BuildingLink Analytics - it started with a Qlik</vt:lpstr>
      <vt:lpstr>BuildingLink Analytics – The QlikWay</vt:lpstr>
      <vt:lpstr>Enter Microsoft Power BI – moving fast</vt:lpstr>
      <vt:lpstr>Power BI Connection Types</vt:lpstr>
      <vt:lpstr>Power BI Embedded Types</vt:lpstr>
      <vt:lpstr>BuildingLink Integration with Power BI</vt:lpstr>
      <vt:lpstr>BuildingLink Integration with Power BI</vt:lpstr>
      <vt:lpstr>Introducing the BuildingLink Connector for Power BI</vt:lpstr>
      <vt:lpstr>Introducing the BuildingLink Analytics API</vt:lpstr>
      <vt:lpstr>How (implementation)</vt:lpstr>
      <vt:lpstr>Its all about the data</vt:lpstr>
      <vt:lpstr>Analytic Models</vt:lpstr>
      <vt:lpstr>Breaking Down a Model</vt:lpstr>
      <vt:lpstr>Breaking Down a Model</vt:lpstr>
      <vt:lpstr>How (implementation)</vt:lpstr>
      <vt:lpstr>BuildingLink Deployment Strategy with Power BI</vt:lpstr>
      <vt:lpstr>How (implementation)</vt:lpstr>
      <vt:lpstr>Introducing GenMod</vt:lpstr>
      <vt:lpstr>GenMod Design Principles</vt:lpstr>
      <vt:lpstr>GenMod – Model Configuration Files</vt:lpstr>
      <vt:lpstr>GenMod – Model Component Files</vt:lpstr>
      <vt:lpstr>Introducing DeMod</vt:lpstr>
      <vt:lpstr>Introducing Imagerunner</vt:lpstr>
      <vt:lpstr>Introducing Imagerunner</vt:lpstr>
      <vt:lpstr>Introducing Imagerunner</vt:lpstr>
      <vt:lpstr>Introducing Imagerunner</vt:lpstr>
      <vt:lpstr>Introducing Imagerunner</vt:lpstr>
      <vt:lpstr>Integration into the BuildingLink Mailer</vt:lpstr>
      <vt:lpstr>Integration into the BuildingLink Mailer</vt:lpstr>
      <vt:lpstr>Chrome Extensions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J. Greenberg</dc:creator>
  <cp:lastModifiedBy>Marc Greenberg</cp:lastModifiedBy>
  <cp:revision>366</cp:revision>
  <cp:lastPrinted>2018-06-19T20:09:09Z</cp:lastPrinted>
  <dcterms:created xsi:type="dcterms:W3CDTF">2016-08-15T18:41:22Z</dcterms:created>
  <dcterms:modified xsi:type="dcterms:W3CDTF">2024-07-04T03:24:02Z</dcterms:modified>
</cp:coreProperties>
</file>